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9"/>
  </p:notesMasterIdLst>
  <p:sldIdLst>
    <p:sldId id="363" r:id="rId6"/>
    <p:sldId id="354" r:id="rId7"/>
    <p:sldId id="364" r:id="rId8"/>
    <p:sldId id="366" r:id="rId9"/>
    <p:sldId id="260" r:id="rId10"/>
    <p:sldId id="259" r:id="rId11"/>
    <p:sldId id="285" r:id="rId12"/>
    <p:sldId id="284" r:id="rId13"/>
    <p:sldId id="283" r:id="rId14"/>
    <p:sldId id="282" r:id="rId15"/>
    <p:sldId id="281" r:id="rId16"/>
    <p:sldId id="280" r:id="rId17"/>
    <p:sldId id="256" r:id="rId18"/>
    <p:sldId id="279" r:id="rId19"/>
    <p:sldId id="278" r:id="rId20"/>
    <p:sldId id="277" r:id="rId21"/>
    <p:sldId id="276" r:id="rId22"/>
    <p:sldId id="275" r:id="rId23"/>
    <p:sldId id="274" r:id="rId24"/>
    <p:sldId id="273" r:id="rId25"/>
    <p:sldId id="272" r:id="rId26"/>
    <p:sldId id="271" r:id="rId27"/>
    <p:sldId id="270" r:id="rId28"/>
    <p:sldId id="269" r:id="rId29"/>
    <p:sldId id="268" r:id="rId30"/>
    <p:sldId id="267" r:id="rId31"/>
    <p:sldId id="261" r:id="rId32"/>
    <p:sldId id="266" r:id="rId33"/>
    <p:sldId id="265" r:id="rId34"/>
    <p:sldId id="289" r:id="rId35"/>
    <p:sldId id="365" r:id="rId36"/>
    <p:sldId id="290" r:id="rId37"/>
    <p:sldId id="362" r:id="rId3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5034E7-95B1-EAFD-4A17-902196F02671}" v="10" dt="2022-12-29T10:25:15.9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9" d="100"/>
          <a:sy n="59" d="100"/>
        </p:scale>
        <p:origin x="23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Επισκέπτης" userId="S::urn:spo:anon#3658dd4f7711cb06eab1cdbb05d51a0b7b2e3e1868e9ff6f7f3539ad91a8c39b::" providerId="AD" clId="Web-{2E5034E7-95B1-EAFD-4A17-902196F02671}"/>
    <pc:docChg chg="modSld">
      <pc:chgData name="Επισκέπτης" userId="S::urn:spo:anon#3658dd4f7711cb06eab1cdbb05d51a0b7b2e3e1868e9ff6f7f3539ad91a8c39b::" providerId="AD" clId="Web-{2E5034E7-95B1-EAFD-4A17-902196F02671}" dt="2022-12-29T10:25:14.384" v="3" actId="20577"/>
      <pc:docMkLst>
        <pc:docMk/>
      </pc:docMkLst>
      <pc:sldChg chg="modSp">
        <pc:chgData name="Επισκέπτης" userId="S::urn:spo:anon#3658dd4f7711cb06eab1cdbb05d51a0b7b2e3e1868e9ff6f7f3539ad91a8c39b::" providerId="AD" clId="Web-{2E5034E7-95B1-EAFD-4A17-902196F02671}" dt="2022-12-29T10:25:14.384" v="3" actId="20577"/>
        <pc:sldMkLst>
          <pc:docMk/>
          <pc:sldMk cId="4279360109" sldId="363"/>
        </pc:sldMkLst>
        <pc:spChg chg="mod">
          <ac:chgData name="Επισκέπτης" userId="S::urn:spo:anon#3658dd4f7711cb06eab1cdbb05d51a0b7b2e3e1868e9ff6f7f3539ad91a8c39b::" providerId="AD" clId="Web-{2E5034E7-95B1-EAFD-4A17-902196F02671}" dt="2022-12-29T10:25:14.384" v="3" actId="20577"/>
          <ac:spMkLst>
            <pc:docMk/>
            <pc:sldMk cId="4279360109" sldId="363"/>
            <ac:spMk id="10" creationId="{3ABF828C-AB25-A4AE-FEF9-D93A788A271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175F6-22CD-42A5-B503-49E611463D6D}" type="datetimeFigureOut">
              <a:rPr lang="el-GR" smtClean="0"/>
              <a:t>29/12/2022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0DD467-4D2B-4CD4-9726-007716ACD65D}" type="slidenum">
              <a:rPr lang="el-GR" smtClean="0"/>
              <a:t>‹#›</a:t>
            </a:fld>
            <a:endParaRPr lang="el-GR"/>
          </a:p>
        </p:txBody>
      </p:sp>
    </p:spTree>
    <p:extLst>
      <p:ext uri="{BB962C8B-B14F-4D97-AF65-F5344CB8AC3E}">
        <p14:creationId xmlns:p14="http://schemas.microsoft.com/office/powerpoint/2010/main" val="73501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1" dirty="0"/>
              <a:t>SF’s proposal is that we should include both Erasmus and </a:t>
            </a:r>
            <a:r>
              <a:rPr lang="el-GR" b="1" dirty="0"/>
              <a:t>ΙΚΥ</a:t>
            </a:r>
            <a:r>
              <a:rPr lang="en-US" b="1" dirty="0"/>
              <a:t> logos on every slide of the presentation and maybe we should keep partners’  logos just on the 1</a:t>
            </a:r>
            <a:r>
              <a:rPr lang="en-US" b="1" baseline="30000" dirty="0"/>
              <a:t>st</a:t>
            </a:r>
            <a:r>
              <a:rPr lang="en-US" b="1" dirty="0"/>
              <a:t> one. </a:t>
            </a:r>
          </a:p>
          <a:p>
            <a:pPr algn="just"/>
            <a:r>
              <a:rPr lang="en-US" b="1" u="sng" dirty="0">
                <a:solidFill>
                  <a:srgbClr val="C00000"/>
                </a:solidFill>
              </a:rPr>
              <a:t>DAS/ DORA :</a:t>
            </a:r>
            <a:r>
              <a:rPr lang="en-US" b="1" u="sng" baseline="0" dirty="0">
                <a:solidFill>
                  <a:srgbClr val="C00000"/>
                </a:solidFill>
              </a:rPr>
              <a:t> </a:t>
            </a:r>
          </a:p>
          <a:p>
            <a:pPr algn="just"/>
            <a:r>
              <a:rPr lang="en-US" b="1" baseline="0" dirty="0">
                <a:solidFill>
                  <a:srgbClr val="FF0000"/>
                </a:solidFill>
              </a:rPr>
              <a:t>1. I agree if there is not enough place for all logos</a:t>
            </a:r>
          </a:p>
          <a:p>
            <a:pPr algn="just"/>
            <a:r>
              <a:rPr lang="en-US" b="1" baseline="0" dirty="0">
                <a:solidFill>
                  <a:srgbClr val="FF0000"/>
                </a:solidFill>
              </a:rPr>
              <a:t>2.  ON THE 1</a:t>
            </a:r>
            <a:r>
              <a:rPr lang="en-US" b="1" baseline="30000" dirty="0">
                <a:solidFill>
                  <a:srgbClr val="FF0000"/>
                </a:solidFill>
              </a:rPr>
              <a:t>ST</a:t>
            </a:r>
            <a:r>
              <a:rPr lang="en-US" b="1" baseline="0" dirty="0">
                <a:solidFill>
                  <a:srgbClr val="FF0000"/>
                </a:solidFill>
              </a:rPr>
              <a:t>  PPT I suggest the name of the TEACHER  to be written </a:t>
            </a:r>
            <a:endParaRPr lang="en-US" b="1" dirty="0">
              <a:solidFill>
                <a:srgbClr val="FF0000"/>
              </a:solidFill>
            </a:endParaRPr>
          </a:p>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95F490-A199-41CB-8A2E-FA2DE56CBB35}" type="slidenum">
              <a:rPr kumimoji="0" lang="pt-P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pt-P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4577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95F490-A199-41CB-8A2E-FA2DE56CBB35}" type="slidenum">
              <a:rPr kumimoji="0" lang="pt-P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pt-P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785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C47AE6-DB1A-16E9-03A6-64C5BF2F58A0}"/>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D9719C5-5DEC-7234-ADE3-0E7AAE8D1F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FD404823-DAD8-F003-B30E-63DD655B9520}"/>
              </a:ext>
            </a:extLst>
          </p:cNvPr>
          <p:cNvSpPr>
            <a:spLocks noGrp="1"/>
          </p:cNvSpPr>
          <p:nvPr>
            <p:ph type="dt" sz="half" idx="10"/>
          </p:nvPr>
        </p:nvSpPr>
        <p:spPr/>
        <p:txBody>
          <a:bodyPr/>
          <a:lstStyle/>
          <a:p>
            <a:fld id="{534FFE28-4FDB-463E-9FBC-9F710968F50D}" type="datetimeFigureOut">
              <a:rPr lang="el-GR" smtClean="0"/>
              <a:t>29/12/2022</a:t>
            </a:fld>
            <a:endParaRPr lang="el-GR"/>
          </a:p>
        </p:txBody>
      </p:sp>
      <p:sp>
        <p:nvSpPr>
          <p:cNvPr id="5" name="Θέση υποσέλιδου 4">
            <a:extLst>
              <a:ext uri="{FF2B5EF4-FFF2-40B4-BE49-F238E27FC236}">
                <a16:creationId xmlns:a16="http://schemas.microsoft.com/office/drawing/2014/main" id="{5A8B4189-15F5-80DA-7A54-A27A27AB0C6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89E85F4-FCF3-E14C-5188-E3C5716048DE}"/>
              </a:ext>
            </a:extLst>
          </p:cNvPr>
          <p:cNvSpPr>
            <a:spLocks noGrp="1"/>
          </p:cNvSpPr>
          <p:nvPr>
            <p:ph type="sldNum" sz="quarter" idx="12"/>
          </p:nvPr>
        </p:nvSpPr>
        <p:spPr/>
        <p:txBody>
          <a:bodyPr/>
          <a:lstStyle/>
          <a:p>
            <a:fld id="{998DB22A-C12A-4982-A684-AA86D7FE832C}" type="slidenum">
              <a:rPr lang="el-GR" smtClean="0"/>
              <a:t>‹#›</a:t>
            </a:fld>
            <a:endParaRPr lang="el-GR"/>
          </a:p>
        </p:txBody>
      </p:sp>
    </p:spTree>
    <p:extLst>
      <p:ext uri="{BB962C8B-B14F-4D97-AF65-F5344CB8AC3E}">
        <p14:creationId xmlns:p14="http://schemas.microsoft.com/office/powerpoint/2010/main" val="708021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E794CD-FF08-5F68-BBAA-2DE475FC21B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B557281-BCFF-5060-499F-7388C60BA6B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65B23F8-C226-E4A4-16E7-9E3D0016B9D5}"/>
              </a:ext>
            </a:extLst>
          </p:cNvPr>
          <p:cNvSpPr>
            <a:spLocks noGrp="1"/>
          </p:cNvSpPr>
          <p:nvPr>
            <p:ph type="dt" sz="half" idx="10"/>
          </p:nvPr>
        </p:nvSpPr>
        <p:spPr/>
        <p:txBody>
          <a:bodyPr/>
          <a:lstStyle/>
          <a:p>
            <a:fld id="{534FFE28-4FDB-463E-9FBC-9F710968F50D}" type="datetimeFigureOut">
              <a:rPr lang="el-GR" smtClean="0"/>
              <a:t>29/12/2022</a:t>
            </a:fld>
            <a:endParaRPr lang="el-GR"/>
          </a:p>
        </p:txBody>
      </p:sp>
      <p:sp>
        <p:nvSpPr>
          <p:cNvPr id="5" name="Θέση υποσέλιδου 4">
            <a:extLst>
              <a:ext uri="{FF2B5EF4-FFF2-40B4-BE49-F238E27FC236}">
                <a16:creationId xmlns:a16="http://schemas.microsoft.com/office/drawing/2014/main" id="{2B2E4336-6768-646A-B5F0-B0F6432549E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5BB5FA5-C494-6A05-6212-CE22F97FB0FE}"/>
              </a:ext>
            </a:extLst>
          </p:cNvPr>
          <p:cNvSpPr>
            <a:spLocks noGrp="1"/>
          </p:cNvSpPr>
          <p:nvPr>
            <p:ph type="sldNum" sz="quarter" idx="12"/>
          </p:nvPr>
        </p:nvSpPr>
        <p:spPr/>
        <p:txBody>
          <a:bodyPr/>
          <a:lstStyle/>
          <a:p>
            <a:fld id="{998DB22A-C12A-4982-A684-AA86D7FE832C}" type="slidenum">
              <a:rPr lang="el-GR" smtClean="0"/>
              <a:t>‹#›</a:t>
            </a:fld>
            <a:endParaRPr lang="el-GR"/>
          </a:p>
        </p:txBody>
      </p:sp>
    </p:spTree>
    <p:extLst>
      <p:ext uri="{BB962C8B-B14F-4D97-AF65-F5344CB8AC3E}">
        <p14:creationId xmlns:p14="http://schemas.microsoft.com/office/powerpoint/2010/main" val="172419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CED844C8-F8E0-802E-46BD-6DE61E313593}"/>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9DDC5B0-A582-6B35-0FA1-3C0445AD73E3}"/>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694C005-EC8B-C15A-66D4-6707E37CB939}"/>
              </a:ext>
            </a:extLst>
          </p:cNvPr>
          <p:cNvSpPr>
            <a:spLocks noGrp="1"/>
          </p:cNvSpPr>
          <p:nvPr>
            <p:ph type="dt" sz="half" idx="10"/>
          </p:nvPr>
        </p:nvSpPr>
        <p:spPr/>
        <p:txBody>
          <a:bodyPr/>
          <a:lstStyle/>
          <a:p>
            <a:fld id="{534FFE28-4FDB-463E-9FBC-9F710968F50D}" type="datetimeFigureOut">
              <a:rPr lang="el-GR" smtClean="0"/>
              <a:t>29/12/2022</a:t>
            </a:fld>
            <a:endParaRPr lang="el-GR"/>
          </a:p>
        </p:txBody>
      </p:sp>
      <p:sp>
        <p:nvSpPr>
          <p:cNvPr id="5" name="Θέση υποσέλιδου 4">
            <a:extLst>
              <a:ext uri="{FF2B5EF4-FFF2-40B4-BE49-F238E27FC236}">
                <a16:creationId xmlns:a16="http://schemas.microsoft.com/office/drawing/2014/main" id="{9FFAB856-144D-2C39-5C64-C06881409C4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9D5C67D-AF2D-4F18-74B5-903BAEA1A604}"/>
              </a:ext>
            </a:extLst>
          </p:cNvPr>
          <p:cNvSpPr>
            <a:spLocks noGrp="1"/>
          </p:cNvSpPr>
          <p:nvPr>
            <p:ph type="sldNum" sz="quarter" idx="12"/>
          </p:nvPr>
        </p:nvSpPr>
        <p:spPr/>
        <p:txBody>
          <a:bodyPr/>
          <a:lstStyle/>
          <a:p>
            <a:fld id="{998DB22A-C12A-4982-A684-AA86D7FE832C}" type="slidenum">
              <a:rPr lang="el-GR" smtClean="0"/>
              <a:t>‹#›</a:t>
            </a:fld>
            <a:endParaRPr lang="el-GR"/>
          </a:p>
        </p:txBody>
      </p:sp>
    </p:spTree>
    <p:extLst>
      <p:ext uri="{BB962C8B-B14F-4D97-AF65-F5344CB8AC3E}">
        <p14:creationId xmlns:p14="http://schemas.microsoft.com/office/powerpoint/2010/main" val="555044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o de Título">
    <p:spTree>
      <p:nvGrpSpPr>
        <p:cNvPr id="1" name=""/>
        <p:cNvGrpSpPr/>
        <p:nvPr/>
      </p:nvGrpSpPr>
      <p:grpSpPr>
        <a:xfrm>
          <a:off x="0" y="0"/>
          <a:ext cx="0" cy="0"/>
          <a:chOff x="0" y="0"/>
          <a:chExt cx="0" cy="0"/>
        </a:xfrm>
      </p:grpSpPr>
      <p:pic>
        <p:nvPicPr>
          <p:cNvPr id="22" name="Imagem 21" descr="Uma imagem com pessoa&#10;&#10;Descrição gerada automaticamente">
            <a:extLst>
              <a:ext uri="{FF2B5EF4-FFF2-40B4-BE49-F238E27FC236}">
                <a16:creationId xmlns:a16="http://schemas.microsoft.com/office/drawing/2014/main" id="{5D06550B-ADEB-2143-DE24-6B00B08699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442"/>
          <a:stretch/>
        </p:blipFill>
        <p:spPr>
          <a:xfrm>
            <a:off x="6022109" y="411218"/>
            <a:ext cx="6169891" cy="5335971"/>
          </a:xfrm>
          <a:prstGeom prst="rect">
            <a:avLst/>
          </a:prstGeom>
        </p:spPr>
      </p:pic>
      <p:sp>
        <p:nvSpPr>
          <p:cNvPr id="8" name="Retângulo 7">
            <a:extLst>
              <a:ext uri="{FF2B5EF4-FFF2-40B4-BE49-F238E27FC236}">
                <a16:creationId xmlns:a16="http://schemas.microsoft.com/office/drawing/2014/main" id="{D278C851-64B5-D211-CC18-21AE23C85839}"/>
              </a:ext>
            </a:extLst>
          </p:cNvPr>
          <p:cNvSpPr/>
          <p:nvPr userDrawn="1"/>
        </p:nvSpPr>
        <p:spPr>
          <a:xfrm>
            <a:off x="0" y="1"/>
            <a:ext cx="12192000" cy="1454838"/>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9" name="Imagem 8" descr="Uma imagem com texto&#10;&#10;Descrição gerada automaticamente">
            <a:extLst>
              <a:ext uri="{FF2B5EF4-FFF2-40B4-BE49-F238E27FC236}">
                <a16:creationId xmlns:a16="http://schemas.microsoft.com/office/drawing/2014/main" id="{7AE795AF-3CD2-5869-1BBD-61203FC91C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11486" y="120"/>
            <a:ext cx="4280514" cy="1454718"/>
          </a:xfrm>
          <a:prstGeom prst="rect">
            <a:avLst/>
          </a:prstGeom>
        </p:spPr>
      </p:pic>
      <p:sp>
        <p:nvSpPr>
          <p:cNvPr id="25" name="Retângulo 24">
            <a:extLst>
              <a:ext uri="{FF2B5EF4-FFF2-40B4-BE49-F238E27FC236}">
                <a16:creationId xmlns:a16="http://schemas.microsoft.com/office/drawing/2014/main" id="{E219097D-088C-A9F7-1AED-04DE078E8154}"/>
              </a:ext>
            </a:extLst>
          </p:cNvPr>
          <p:cNvSpPr/>
          <p:nvPr userDrawn="1"/>
        </p:nvSpPr>
        <p:spPr>
          <a:xfrm>
            <a:off x="0" y="4292352"/>
            <a:ext cx="6022109" cy="1454837"/>
          </a:xfrm>
          <a:prstGeom prst="rect">
            <a:avLst/>
          </a:prstGeom>
          <a:solidFill>
            <a:srgbClr val="8E9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4040948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iapositivo de Título">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DFBF982-76E0-29D0-CE1D-57D202105C08}"/>
              </a:ext>
            </a:extLst>
          </p:cNvPr>
          <p:cNvSpPr/>
          <p:nvPr userDrawn="1"/>
        </p:nvSpPr>
        <p:spPr>
          <a:xfrm>
            <a:off x="0" y="310263"/>
            <a:ext cx="10003858" cy="742950"/>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 name="Imagem 3" descr="Uma imagem com texto&#10;&#10;Descrição gerada automaticamente">
            <a:extLst>
              <a:ext uri="{FF2B5EF4-FFF2-40B4-BE49-F238E27FC236}">
                <a16:creationId xmlns:a16="http://schemas.microsoft.com/office/drawing/2014/main" id="{BC740E26-6977-1EC8-113B-EADF61EC62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03858" y="309581"/>
            <a:ext cx="2188142" cy="743632"/>
          </a:xfrm>
          <a:prstGeom prst="rect">
            <a:avLst/>
          </a:prstGeom>
        </p:spPr>
      </p:pic>
    </p:spTree>
    <p:extLst>
      <p:ext uri="{BB962C8B-B14F-4D97-AF65-F5344CB8AC3E}">
        <p14:creationId xmlns:p14="http://schemas.microsoft.com/office/powerpoint/2010/main" val="3281824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apositivo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666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ítulo e Obje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291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beçalho da Secçã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064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údo Dup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499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9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ó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094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73CBBB-C48A-986A-FA35-5AAC71CCAAA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D89F805-4F55-116F-649C-1A9EDA8596E8}"/>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F207619-F831-A35F-C085-94AAC72CD981}"/>
              </a:ext>
            </a:extLst>
          </p:cNvPr>
          <p:cNvSpPr>
            <a:spLocks noGrp="1"/>
          </p:cNvSpPr>
          <p:nvPr>
            <p:ph type="dt" sz="half" idx="10"/>
          </p:nvPr>
        </p:nvSpPr>
        <p:spPr/>
        <p:txBody>
          <a:bodyPr/>
          <a:lstStyle/>
          <a:p>
            <a:fld id="{534FFE28-4FDB-463E-9FBC-9F710968F50D}" type="datetimeFigureOut">
              <a:rPr lang="el-GR" smtClean="0"/>
              <a:t>29/12/2022</a:t>
            </a:fld>
            <a:endParaRPr lang="el-GR"/>
          </a:p>
        </p:txBody>
      </p:sp>
      <p:sp>
        <p:nvSpPr>
          <p:cNvPr id="5" name="Θέση υποσέλιδου 4">
            <a:extLst>
              <a:ext uri="{FF2B5EF4-FFF2-40B4-BE49-F238E27FC236}">
                <a16:creationId xmlns:a16="http://schemas.microsoft.com/office/drawing/2014/main" id="{37A49F9F-8827-E566-483A-0DCAE62AF1C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78D0BDC-8228-C2FC-3330-2A382A7B7C94}"/>
              </a:ext>
            </a:extLst>
          </p:cNvPr>
          <p:cNvSpPr>
            <a:spLocks noGrp="1"/>
          </p:cNvSpPr>
          <p:nvPr>
            <p:ph type="sldNum" sz="quarter" idx="12"/>
          </p:nvPr>
        </p:nvSpPr>
        <p:spPr/>
        <p:txBody>
          <a:bodyPr/>
          <a:lstStyle/>
          <a:p>
            <a:fld id="{998DB22A-C12A-4982-A684-AA86D7FE832C}" type="slidenum">
              <a:rPr lang="el-GR" smtClean="0"/>
              <a:t>‹#›</a:t>
            </a:fld>
            <a:endParaRPr lang="el-GR"/>
          </a:p>
        </p:txBody>
      </p:sp>
    </p:spTree>
    <p:extLst>
      <p:ext uri="{BB962C8B-B14F-4D97-AF65-F5344CB8AC3E}">
        <p14:creationId xmlns:p14="http://schemas.microsoft.com/office/powerpoint/2010/main" val="153637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údo Duplo">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4C62D91-E8EB-E1C1-A152-23A95CD5C78A}"/>
              </a:ext>
            </a:extLst>
          </p:cNvPr>
          <p:cNvSpPr/>
          <p:nvPr userDrawn="1"/>
        </p:nvSpPr>
        <p:spPr>
          <a:xfrm>
            <a:off x="0" y="0"/>
            <a:ext cx="12192000" cy="6858000"/>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 name="Imagem 3" descr="Uma imagem com texto&#10;&#10;Descrição gerada automaticamente">
            <a:extLst>
              <a:ext uri="{FF2B5EF4-FFF2-40B4-BE49-F238E27FC236}">
                <a16:creationId xmlns:a16="http://schemas.microsoft.com/office/drawing/2014/main" id="{174E180C-AE7A-F6D6-4C5B-8DBAEF368B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66586" y="529253"/>
            <a:ext cx="4029580" cy="1369440"/>
          </a:xfrm>
          <a:prstGeom prst="rect">
            <a:avLst/>
          </a:prstGeom>
        </p:spPr>
      </p:pic>
      <p:cxnSp>
        <p:nvCxnSpPr>
          <p:cNvPr id="9" name="Conexão reta 8">
            <a:extLst>
              <a:ext uri="{FF2B5EF4-FFF2-40B4-BE49-F238E27FC236}">
                <a16:creationId xmlns:a16="http://schemas.microsoft.com/office/drawing/2014/main" id="{4EEED736-F29A-47C4-A05E-5A30ECCDC848}"/>
              </a:ext>
            </a:extLst>
          </p:cNvPr>
          <p:cNvCxnSpPr>
            <a:cxnSpLocks/>
          </p:cNvCxnSpPr>
          <p:nvPr userDrawn="1"/>
        </p:nvCxnSpPr>
        <p:spPr>
          <a:xfrm>
            <a:off x="5881376" y="4698619"/>
            <a:ext cx="0" cy="16085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exto&#10;&#10;Descrição gerada automaticamente">
            <a:extLst>
              <a:ext uri="{FF2B5EF4-FFF2-40B4-BE49-F238E27FC236}">
                <a16:creationId xmlns:a16="http://schemas.microsoft.com/office/drawing/2014/main" id="{1B90E7C6-155A-4DE5-095E-50009BC96D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7369" y="5166825"/>
            <a:ext cx="3203817" cy="672146"/>
          </a:xfrm>
          <a:prstGeom prst="rect">
            <a:avLst/>
          </a:prstGeom>
        </p:spPr>
      </p:pic>
      <p:sp>
        <p:nvSpPr>
          <p:cNvPr id="17" name="CaixaDeTexto 16">
            <a:extLst>
              <a:ext uri="{FF2B5EF4-FFF2-40B4-BE49-F238E27FC236}">
                <a16:creationId xmlns:a16="http://schemas.microsoft.com/office/drawing/2014/main" id="{12991457-FB59-E5AB-ED6B-7762034A2E18}"/>
              </a:ext>
            </a:extLst>
          </p:cNvPr>
          <p:cNvSpPr txBox="1"/>
          <p:nvPr userDrawn="1"/>
        </p:nvSpPr>
        <p:spPr>
          <a:xfrm>
            <a:off x="6195079" y="4980296"/>
            <a:ext cx="3964922" cy="1015663"/>
          </a:xfrm>
          <a:prstGeom prst="rect">
            <a:avLst/>
          </a:prstGeom>
          <a:noFill/>
        </p:spPr>
        <p:txBody>
          <a:bodyPr wrap="square" anchor="ctr">
            <a:spAutoFit/>
          </a:bodyPr>
          <a:lstStyle/>
          <a:p>
            <a:r>
              <a:rPr lang="en-US" sz="1200" b="0" i="0" dirty="0">
                <a:solidFill>
                  <a:schemeClr val="bg1"/>
                </a:solidFill>
                <a:effectLst/>
                <a:latin typeface="-apple-system"/>
              </a:rPr>
              <a:t>Funded by the European Union. Views and opinions expressed are however those of the author(s) only and do not necessarily reflect those of the European Union or the European Commission. Neither the European Union nor the European Commission can be held responsible for them.</a:t>
            </a:r>
            <a:endParaRPr lang="pt-PT" sz="1200" dirty="0">
              <a:solidFill>
                <a:schemeClr val="bg1"/>
              </a:solidFill>
            </a:endParaRPr>
          </a:p>
        </p:txBody>
      </p:sp>
      <p:sp>
        <p:nvSpPr>
          <p:cNvPr id="19" name="CaixaDeTexto 18">
            <a:extLst>
              <a:ext uri="{FF2B5EF4-FFF2-40B4-BE49-F238E27FC236}">
                <a16:creationId xmlns:a16="http://schemas.microsoft.com/office/drawing/2014/main" id="{65F7DB30-ACA2-5591-7140-7BDF633052DC}"/>
              </a:ext>
            </a:extLst>
          </p:cNvPr>
          <p:cNvSpPr txBox="1"/>
          <p:nvPr userDrawn="1"/>
        </p:nvSpPr>
        <p:spPr>
          <a:xfrm>
            <a:off x="3866586" y="2003844"/>
            <a:ext cx="4029578"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i="0" dirty="0">
                <a:solidFill>
                  <a:schemeClr val="bg1"/>
                </a:solidFill>
                <a:effectLst/>
                <a:latin typeface="+mj-lt"/>
              </a:rPr>
              <a:t>Business Development Training and Support for Non - Native Small Business Owners</a:t>
            </a:r>
          </a:p>
          <a:p>
            <a:endParaRPr lang="pt-PT" dirty="0"/>
          </a:p>
        </p:txBody>
      </p:sp>
    </p:spTree>
    <p:extLst>
      <p:ext uri="{BB962C8B-B14F-4D97-AF65-F5344CB8AC3E}">
        <p14:creationId xmlns:p14="http://schemas.microsoft.com/office/powerpoint/2010/main" val="1701050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4DCE7C7-A6A0-4DE5-E10D-CB70890D9F80}"/>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73F6671-9D46-09B0-E98D-C1C77AD91E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A736EE-4514-0E1F-75FD-810C7BF7914D}"/>
              </a:ext>
            </a:extLst>
          </p:cNvPr>
          <p:cNvSpPr>
            <a:spLocks noGrp="1"/>
          </p:cNvSpPr>
          <p:nvPr>
            <p:ph type="dt" sz="half" idx="10"/>
          </p:nvPr>
        </p:nvSpPr>
        <p:spPr/>
        <p:txBody>
          <a:bodyPr/>
          <a:lstStyle/>
          <a:p>
            <a:fld id="{534FFE28-4FDB-463E-9FBC-9F710968F50D}" type="datetimeFigureOut">
              <a:rPr lang="el-GR" smtClean="0"/>
              <a:t>29/12/2022</a:t>
            </a:fld>
            <a:endParaRPr lang="el-GR"/>
          </a:p>
        </p:txBody>
      </p:sp>
      <p:sp>
        <p:nvSpPr>
          <p:cNvPr id="5" name="Θέση υποσέλιδου 4">
            <a:extLst>
              <a:ext uri="{FF2B5EF4-FFF2-40B4-BE49-F238E27FC236}">
                <a16:creationId xmlns:a16="http://schemas.microsoft.com/office/drawing/2014/main" id="{93531134-B42D-7451-220D-0B01D86D2FF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E60B29C-E780-576E-82A1-60F25DAEA1D2}"/>
              </a:ext>
            </a:extLst>
          </p:cNvPr>
          <p:cNvSpPr>
            <a:spLocks noGrp="1"/>
          </p:cNvSpPr>
          <p:nvPr>
            <p:ph type="sldNum" sz="quarter" idx="12"/>
          </p:nvPr>
        </p:nvSpPr>
        <p:spPr/>
        <p:txBody>
          <a:bodyPr/>
          <a:lstStyle/>
          <a:p>
            <a:fld id="{998DB22A-C12A-4982-A684-AA86D7FE832C}" type="slidenum">
              <a:rPr lang="el-GR" smtClean="0"/>
              <a:t>‹#›</a:t>
            </a:fld>
            <a:endParaRPr lang="el-GR"/>
          </a:p>
        </p:txBody>
      </p:sp>
    </p:spTree>
    <p:extLst>
      <p:ext uri="{BB962C8B-B14F-4D97-AF65-F5344CB8AC3E}">
        <p14:creationId xmlns:p14="http://schemas.microsoft.com/office/powerpoint/2010/main" val="1989706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105ACA-7D3A-161F-FCDF-0E2ADB56CED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6F011FB-B7B7-AF63-B89C-8D592B04E5C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70871201-2530-7838-C770-650267674AB0}"/>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93AE2394-284F-796F-D607-810A75BD4F20}"/>
              </a:ext>
            </a:extLst>
          </p:cNvPr>
          <p:cNvSpPr>
            <a:spLocks noGrp="1"/>
          </p:cNvSpPr>
          <p:nvPr>
            <p:ph type="dt" sz="half" idx="10"/>
          </p:nvPr>
        </p:nvSpPr>
        <p:spPr/>
        <p:txBody>
          <a:bodyPr/>
          <a:lstStyle/>
          <a:p>
            <a:fld id="{534FFE28-4FDB-463E-9FBC-9F710968F50D}" type="datetimeFigureOut">
              <a:rPr lang="el-GR" smtClean="0"/>
              <a:t>29/12/2022</a:t>
            </a:fld>
            <a:endParaRPr lang="el-GR"/>
          </a:p>
        </p:txBody>
      </p:sp>
      <p:sp>
        <p:nvSpPr>
          <p:cNvPr id="6" name="Θέση υποσέλιδου 5">
            <a:extLst>
              <a:ext uri="{FF2B5EF4-FFF2-40B4-BE49-F238E27FC236}">
                <a16:creationId xmlns:a16="http://schemas.microsoft.com/office/drawing/2014/main" id="{D89FC4B0-6396-35EB-9E57-D4061D91BE3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FC48DD5-4911-E707-B6FF-476A7BAEF5AE}"/>
              </a:ext>
            </a:extLst>
          </p:cNvPr>
          <p:cNvSpPr>
            <a:spLocks noGrp="1"/>
          </p:cNvSpPr>
          <p:nvPr>
            <p:ph type="sldNum" sz="quarter" idx="12"/>
          </p:nvPr>
        </p:nvSpPr>
        <p:spPr/>
        <p:txBody>
          <a:bodyPr/>
          <a:lstStyle/>
          <a:p>
            <a:fld id="{998DB22A-C12A-4982-A684-AA86D7FE832C}" type="slidenum">
              <a:rPr lang="el-GR" smtClean="0"/>
              <a:t>‹#›</a:t>
            </a:fld>
            <a:endParaRPr lang="el-GR"/>
          </a:p>
        </p:txBody>
      </p:sp>
    </p:spTree>
    <p:extLst>
      <p:ext uri="{BB962C8B-B14F-4D97-AF65-F5344CB8AC3E}">
        <p14:creationId xmlns:p14="http://schemas.microsoft.com/office/powerpoint/2010/main" val="1918060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142F7A-868F-043F-2E30-234EDF86AC4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C865C26-3895-561B-77A7-29246E9948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7C0F4D3-1397-1BFE-038E-B985240417E2}"/>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C8446383-15EA-5689-28F0-4BCDA41DF2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ED61B50E-855B-B0E3-ECEB-2D7CF473229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63D67C7F-015A-4C22-E8DD-98C3CD3C91C9}"/>
              </a:ext>
            </a:extLst>
          </p:cNvPr>
          <p:cNvSpPr>
            <a:spLocks noGrp="1"/>
          </p:cNvSpPr>
          <p:nvPr>
            <p:ph type="dt" sz="half" idx="10"/>
          </p:nvPr>
        </p:nvSpPr>
        <p:spPr/>
        <p:txBody>
          <a:bodyPr/>
          <a:lstStyle/>
          <a:p>
            <a:fld id="{534FFE28-4FDB-463E-9FBC-9F710968F50D}" type="datetimeFigureOut">
              <a:rPr lang="el-GR" smtClean="0"/>
              <a:t>29/12/2022</a:t>
            </a:fld>
            <a:endParaRPr lang="el-GR"/>
          </a:p>
        </p:txBody>
      </p:sp>
      <p:sp>
        <p:nvSpPr>
          <p:cNvPr id="8" name="Θέση υποσέλιδου 7">
            <a:extLst>
              <a:ext uri="{FF2B5EF4-FFF2-40B4-BE49-F238E27FC236}">
                <a16:creationId xmlns:a16="http://schemas.microsoft.com/office/drawing/2014/main" id="{E1EE2224-1436-7803-1C0B-32E85C0E542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4BD60108-44E0-CFA3-E3AF-2A454893D6BF}"/>
              </a:ext>
            </a:extLst>
          </p:cNvPr>
          <p:cNvSpPr>
            <a:spLocks noGrp="1"/>
          </p:cNvSpPr>
          <p:nvPr>
            <p:ph type="sldNum" sz="quarter" idx="12"/>
          </p:nvPr>
        </p:nvSpPr>
        <p:spPr/>
        <p:txBody>
          <a:bodyPr/>
          <a:lstStyle/>
          <a:p>
            <a:fld id="{998DB22A-C12A-4982-A684-AA86D7FE832C}" type="slidenum">
              <a:rPr lang="el-GR" smtClean="0"/>
              <a:t>‹#›</a:t>
            </a:fld>
            <a:endParaRPr lang="el-GR"/>
          </a:p>
        </p:txBody>
      </p:sp>
    </p:spTree>
    <p:extLst>
      <p:ext uri="{BB962C8B-B14F-4D97-AF65-F5344CB8AC3E}">
        <p14:creationId xmlns:p14="http://schemas.microsoft.com/office/powerpoint/2010/main" val="2411830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8799EA-6366-067F-421B-AB5633EE841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C387A55-522A-ED39-FEB9-59FAF6D571FB}"/>
              </a:ext>
            </a:extLst>
          </p:cNvPr>
          <p:cNvSpPr>
            <a:spLocks noGrp="1"/>
          </p:cNvSpPr>
          <p:nvPr>
            <p:ph type="dt" sz="half" idx="10"/>
          </p:nvPr>
        </p:nvSpPr>
        <p:spPr/>
        <p:txBody>
          <a:bodyPr/>
          <a:lstStyle/>
          <a:p>
            <a:fld id="{534FFE28-4FDB-463E-9FBC-9F710968F50D}" type="datetimeFigureOut">
              <a:rPr lang="el-GR" smtClean="0"/>
              <a:t>29/12/2022</a:t>
            </a:fld>
            <a:endParaRPr lang="el-GR"/>
          </a:p>
        </p:txBody>
      </p:sp>
      <p:sp>
        <p:nvSpPr>
          <p:cNvPr id="4" name="Θέση υποσέλιδου 3">
            <a:extLst>
              <a:ext uri="{FF2B5EF4-FFF2-40B4-BE49-F238E27FC236}">
                <a16:creationId xmlns:a16="http://schemas.microsoft.com/office/drawing/2014/main" id="{EDF4FA22-75EC-6DCF-A211-977D13F38868}"/>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99BBE27B-03B1-9F1A-A71A-66900D6B1F7D}"/>
              </a:ext>
            </a:extLst>
          </p:cNvPr>
          <p:cNvSpPr>
            <a:spLocks noGrp="1"/>
          </p:cNvSpPr>
          <p:nvPr>
            <p:ph type="sldNum" sz="quarter" idx="12"/>
          </p:nvPr>
        </p:nvSpPr>
        <p:spPr/>
        <p:txBody>
          <a:bodyPr/>
          <a:lstStyle/>
          <a:p>
            <a:fld id="{998DB22A-C12A-4982-A684-AA86D7FE832C}" type="slidenum">
              <a:rPr lang="el-GR" smtClean="0"/>
              <a:t>‹#›</a:t>
            </a:fld>
            <a:endParaRPr lang="el-GR"/>
          </a:p>
        </p:txBody>
      </p:sp>
    </p:spTree>
    <p:extLst>
      <p:ext uri="{BB962C8B-B14F-4D97-AF65-F5344CB8AC3E}">
        <p14:creationId xmlns:p14="http://schemas.microsoft.com/office/powerpoint/2010/main" val="1436508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A1A1FB7-A6E9-29C8-76DA-908973EABA15}"/>
              </a:ext>
            </a:extLst>
          </p:cNvPr>
          <p:cNvSpPr>
            <a:spLocks noGrp="1"/>
          </p:cNvSpPr>
          <p:nvPr>
            <p:ph type="dt" sz="half" idx="10"/>
          </p:nvPr>
        </p:nvSpPr>
        <p:spPr/>
        <p:txBody>
          <a:bodyPr/>
          <a:lstStyle/>
          <a:p>
            <a:fld id="{534FFE28-4FDB-463E-9FBC-9F710968F50D}" type="datetimeFigureOut">
              <a:rPr lang="el-GR" smtClean="0"/>
              <a:t>29/12/2022</a:t>
            </a:fld>
            <a:endParaRPr lang="el-GR"/>
          </a:p>
        </p:txBody>
      </p:sp>
      <p:sp>
        <p:nvSpPr>
          <p:cNvPr id="3" name="Θέση υποσέλιδου 2">
            <a:extLst>
              <a:ext uri="{FF2B5EF4-FFF2-40B4-BE49-F238E27FC236}">
                <a16:creationId xmlns:a16="http://schemas.microsoft.com/office/drawing/2014/main" id="{C9B6F389-7E78-6E8A-2653-E14292F41469}"/>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05D517DA-29B7-1F25-6EAF-7D43732C19CD}"/>
              </a:ext>
            </a:extLst>
          </p:cNvPr>
          <p:cNvSpPr>
            <a:spLocks noGrp="1"/>
          </p:cNvSpPr>
          <p:nvPr>
            <p:ph type="sldNum" sz="quarter" idx="12"/>
          </p:nvPr>
        </p:nvSpPr>
        <p:spPr/>
        <p:txBody>
          <a:bodyPr/>
          <a:lstStyle/>
          <a:p>
            <a:fld id="{998DB22A-C12A-4982-A684-AA86D7FE832C}" type="slidenum">
              <a:rPr lang="el-GR" smtClean="0"/>
              <a:t>‹#›</a:t>
            </a:fld>
            <a:endParaRPr lang="el-GR"/>
          </a:p>
        </p:txBody>
      </p:sp>
    </p:spTree>
    <p:extLst>
      <p:ext uri="{BB962C8B-B14F-4D97-AF65-F5344CB8AC3E}">
        <p14:creationId xmlns:p14="http://schemas.microsoft.com/office/powerpoint/2010/main" val="3738784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6677E5-AE0E-7DAF-CD12-2DA135A37FD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53D21C4-CE58-8EBF-6652-005FB3F24B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32FCBFE2-78C0-7AE0-02DA-91244E0F46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CF5EF56E-72A5-4349-D9DE-10F13D8B668A}"/>
              </a:ext>
            </a:extLst>
          </p:cNvPr>
          <p:cNvSpPr>
            <a:spLocks noGrp="1"/>
          </p:cNvSpPr>
          <p:nvPr>
            <p:ph type="dt" sz="half" idx="10"/>
          </p:nvPr>
        </p:nvSpPr>
        <p:spPr/>
        <p:txBody>
          <a:bodyPr/>
          <a:lstStyle/>
          <a:p>
            <a:fld id="{534FFE28-4FDB-463E-9FBC-9F710968F50D}" type="datetimeFigureOut">
              <a:rPr lang="el-GR" smtClean="0"/>
              <a:t>29/12/2022</a:t>
            </a:fld>
            <a:endParaRPr lang="el-GR"/>
          </a:p>
        </p:txBody>
      </p:sp>
      <p:sp>
        <p:nvSpPr>
          <p:cNvPr id="6" name="Θέση υποσέλιδου 5">
            <a:extLst>
              <a:ext uri="{FF2B5EF4-FFF2-40B4-BE49-F238E27FC236}">
                <a16:creationId xmlns:a16="http://schemas.microsoft.com/office/drawing/2014/main" id="{2443B627-CE8E-AF2B-AB3C-6A4F1F12F90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BC6EC1D-62E6-C57B-2250-412913CDC1F9}"/>
              </a:ext>
            </a:extLst>
          </p:cNvPr>
          <p:cNvSpPr>
            <a:spLocks noGrp="1"/>
          </p:cNvSpPr>
          <p:nvPr>
            <p:ph type="sldNum" sz="quarter" idx="12"/>
          </p:nvPr>
        </p:nvSpPr>
        <p:spPr/>
        <p:txBody>
          <a:bodyPr/>
          <a:lstStyle/>
          <a:p>
            <a:fld id="{998DB22A-C12A-4982-A684-AA86D7FE832C}" type="slidenum">
              <a:rPr lang="el-GR" smtClean="0"/>
              <a:t>‹#›</a:t>
            </a:fld>
            <a:endParaRPr lang="el-GR"/>
          </a:p>
        </p:txBody>
      </p:sp>
    </p:spTree>
    <p:extLst>
      <p:ext uri="{BB962C8B-B14F-4D97-AF65-F5344CB8AC3E}">
        <p14:creationId xmlns:p14="http://schemas.microsoft.com/office/powerpoint/2010/main" val="3668347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201AF4-56B2-709D-E5F6-A13967FB174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CE2E4843-A681-367C-0E32-54EABA607B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A2612222-23A0-94C7-F8CE-8A629BD30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EB75697E-962F-ADE3-7445-9CDC2CC4073D}"/>
              </a:ext>
            </a:extLst>
          </p:cNvPr>
          <p:cNvSpPr>
            <a:spLocks noGrp="1"/>
          </p:cNvSpPr>
          <p:nvPr>
            <p:ph type="dt" sz="half" idx="10"/>
          </p:nvPr>
        </p:nvSpPr>
        <p:spPr/>
        <p:txBody>
          <a:bodyPr/>
          <a:lstStyle/>
          <a:p>
            <a:fld id="{534FFE28-4FDB-463E-9FBC-9F710968F50D}" type="datetimeFigureOut">
              <a:rPr lang="el-GR" smtClean="0"/>
              <a:t>29/12/2022</a:t>
            </a:fld>
            <a:endParaRPr lang="el-GR"/>
          </a:p>
        </p:txBody>
      </p:sp>
      <p:sp>
        <p:nvSpPr>
          <p:cNvPr id="6" name="Θέση υποσέλιδου 5">
            <a:extLst>
              <a:ext uri="{FF2B5EF4-FFF2-40B4-BE49-F238E27FC236}">
                <a16:creationId xmlns:a16="http://schemas.microsoft.com/office/drawing/2014/main" id="{91C02210-562A-2ACD-B857-49D3B7E21DE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056BC91-481B-7D93-EEFE-753F889958FC}"/>
              </a:ext>
            </a:extLst>
          </p:cNvPr>
          <p:cNvSpPr>
            <a:spLocks noGrp="1"/>
          </p:cNvSpPr>
          <p:nvPr>
            <p:ph type="sldNum" sz="quarter" idx="12"/>
          </p:nvPr>
        </p:nvSpPr>
        <p:spPr/>
        <p:txBody>
          <a:bodyPr/>
          <a:lstStyle/>
          <a:p>
            <a:fld id="{998DB22A-C12A-4982-A684-AA86D7FE832C}" type="slidenum">
              <a:rPr lang="el-GR" smtClean="0"/>
              <a:t>‹#›</a:t>
            </a:fld>
            <a:endParaRPr lang="el-GR"/>
          </a:p>
        </p:txBody>
      </p:sp>
    </p:spTree>
    <p:extLst>
      <p:ext uri="{BB962C8B-B14F-4D97-AF65-F5344CB8AC3E}">
        <p14:creationId xmlns:p14="http://schemas.microsoft.com/office/powerpoint/2010/main" val="1624592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2E56B3DC-9B03-E94B-F452-CD9FAA81F1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30B14CD-704A-6973-1811-9F4465055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0F2B02A-749A-0EB1-BA83-C12A123235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FFE28-4FDB-463E-9FBC-9F710968F50D}" type="datetimeFigureOut">
              <a:rPr lang="el-GR" smtClean="0"/>
              <a:t>29/12/2022</a:t>
            </a:fld>
            <a:endParaRPr lang="el-GR"/>
          </a:p>
        </p:txBody>
      </p:sp>
      <p:sp>
        <p:nvSpPr>
          <p:cNvPr id="5" name="Θέση υποσέλιδου 4">
            <a:extLst>
              <a:ext uri="{FF2B5EF4-FFF2-40B4-BE49-F238E27FC236}">
                <a16:creationId xmlns:a16="http://schemas.microsoft.com/office/drawing/2014/main" id="{3EF7D276-807A-4B77-2435-92BFEB9E4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4260660-BF71-36AD-D0DC-F87E05AA3B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DB22A-C12A-4982-A684-AA86D7FE832C}" type="slidenum">
              <a:rPr lang="el-GR" smtClean="0"/>
              <a:t>‹#›</a:t>
            </a:fld>
            <a:endParaRPr lang="el-GR"/>
          </a:p>
        </p:txBody>
      </p:sp>
    </p:spTree>
    <p:extLst>
      <p:ext uri="{BB962C8B-B14F-4D97-AF65-F5344CB8AC3E}">
        <p14:creationId xmlns:p14="http://schemas.microsoft.com/office/powerpoint/2010/main" val="3465684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descr="Uma imagem com texto&#10;&#10;Descrição gerada automaticamente">
            <a:extLst>
              <a:ext uri="{FF2B5EF4-FFF2-40B4-BE49-F238E27FC236}">
                <a16:creationId xmlns:a16="http://schemas.microsoft.com/office/drawing/2014/main" id="{761FE647-5311-4FE4-D6CF-EC358D75807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389244" y="6026118"/>
            <a:ext cx="2197124" cy="410130"/>
          </a:xfrm>
          <a:prstGeom prst="rect">
            <a:avLst/>
          </a:prstGeom>
        </p:spPr>
      </p:pic>
      <p:pic>
        <p:nvPicPr>
          <p:cNvPr id="4" name="Imagem 3" descr="Uma imagem com texto, vidro&#10;&#10;Descrição gerada automaticamente">
            <a:extLst>
              <a:ext uri="{FF2B5EF4-FFF2-40B4-BE49-F238E27FC236}">
                <a16:creationId xmlns:a16="http://schemas.microsoft.com/office/drawing/2014/main" id="{1AD84430-00B9-C607-6F2A-210EEA67913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698536" y="5966935"/>
            <a:ext cx="685067" cy="582308"/>
          </a:xfrm>
          <a:prstGeom prst="rect">
            <a:avLst/>
          </a:prstGeom>
        </p:spPr>
      </p:pic>
      <p:pic>
        <p:nvPicPr>
          <p:cNvPr id="5" name="Imagem 4" descr="Uma imagem com texto&#10;&#10;Descrição gerada automaticamente">
            <a:extLst>
              <a:ext uri="{FF2B5EF4-FFF2-40B4-BE49-F238E27FC236}">
                <a16:creationId xmlns:a16="http://schemas.microsoft.com/office/drawing/2014/main" id="{BB5528FB-9009-4795-EDAA-08D85F69317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7602" y="6026118"/>
            <a:ext cx="2493505" cy="523125"/>
          </a:xfrm>
          <a:prstGeom prst="rect">
            <a:avLst/>
          </a:prstGeom>
        </p:spPr>
      </p:pic>
      <p:cxnSp>
        <p:nvCxnSpPr>
          <p:cNvPr id="6" name="Conexão reta 5">
            <a:extLst>
              <a:ext uri="{FF2B5EF4-FFF2-40B4-BE49-F238E27FC236}">
                <a16:creationId xmlns:a16="http://schemas.microsoft.com/office/drawing/2014/main" id="{E2EEC072-6B37-FFE0-DB47-13EA318796F3}"/>
              </a:ext>
            </a:extLst>
          </p:cNvPr>
          <p:cNvCxnSpPr>
            <a:cxnSpLocks/>
          </p:cNvCxnSpPr>
          <p:nvPr userDrawn="1"/>
        </p:nvCxnSpPr>
        <p:spPr>
          <a:xfrm>
            <a:off x="3079518" y="5966935"/>
            <a:ext cx="0" cy="606267"/>
          </a:xfrm>
          <a:prstGeom prst="line">
            <a:avLst/>
          </a:prstGeom>
          <a:ln w="12700">
            <a:solidFill>
              <a:srgbClr val="7F8AF6"/>
            </a:solidFill>
          </a:ln>
        </p:spPr>
        <p:style>
          <a:lnRef idx="1">
            <a:schemeClr val="dk1"/>
          </a:lnRef>
          <a:fillRef idx="0">
            <a:schemeClr val="dk1"/>
          </a:fillRef>
          <a:effectRef idx="0">
            <a:schemeClr val="dk1"/>
          </a:effectRef>
          <a:fontRef idx="minor">
            <a:schemeClr val="tx1"/>
          </a:fontRef>
        </p:style>
      </p:cxnSp>
      <p:pic>
        <p:nvPicPr>
          <p:cNvPr id="7" name="Imagem 6">
            <a:extLst>
              <a:ext uri="{FF2B5EF4-FFF2-40B4-BE49-F238E27FC236}">
                <a16:creationId xmlns:a16="http://schemas.microsoft.com/office/drawing/2014/main" id="{F48A9775-DCE5-999D-BD26-84D88BB7CA5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722845" y="5860686"/>
            <a:ext cx="1428751" cy="786725"/>
          </a:xfrm>
          <a:prstGeom prst="rect">
            <a:avLst/>
          </a:prstGeom>
        </p:spPr>
      </p:pic>
      <p:sp>
        <p:nvSpPr>
          <p:cNvPr id="8" name="CaixaDeTexto 7">
            <a:extLst>
              <a:ext uri="{FF2B5EF4-FFF2-40B4-BE49-F238E27FC236}">
                <a16:creationId xmlns:a16="http://schemas.microsoft.com/office/drawing/2014/main" id="{DF373C53-A3FA-EA56-BAEE-8B2B4F59B6EB}"/>
              </a:ext>
            </a:extLst>
          </p:cNvPr>
          <p:cNvSpPr txBox="1"/>
          <p:nvPr userDrawn="1"/>
        </p:nvSpPr>
        <p:spPr>
          <a:xfrm>
            <a:off x="3288145" y="6373092"/>
            <a:ext cx="3315855" cy="261610"/>
          </a:xfrm>
          <a:prstGeom prst="rect">
            <a:avLst/>
          </a:prstGeom>
          <a:noFill/>
        </p:spPr>
        <p:txBody>
          <a:bodyPr wrap="square" rtlCol="0">
            <a:spAutoFit/>
          </a:bodyPr>
          <a:lstStyle/>
          <a:p>
            <a:r>
              <a:rPr lang="pt-PT" sz="1100" b="0" i="0" dirty="0">
                <a:solidFill>
                  <a:schemeClr val="bg1">
                    <a:lumMod val="50000"/>
                  </a:schemeClr>
                </a:solidFill>
                <a:effectLst/>
                <a:latin typeface="Cento"/>
              </a:rPr>
              <a:t>Grant </a:t>
            </a:r>
            <a:r>
              <a:rPr lang="pt-PT" sz="1100" b="0" i="0" dirty="0" err="1">
                <a:solidFill>
                  <a:schemeClr val="bg1">
                    <a:lumMod val="50000"/>
                  </a:schemeClr>
                </a:solidFill>
                <a:effectLst/>
                <a:latin typeface="Cento"/>
              </a:rPr>
              <a:t>agreement</a:t>
            </a:r>
            <a:r>
              <a:rPr lang="pt-PT" sz="1100" b="0" i="0" dirty="0">
                <a:solidFill>
                  <a:schemeClr val="bg1">
                    <a:lumMod val="50000"/>
                  </a:schemeClr>
                </a:solidFill>
                <a:effectLst/>
                <a:latin typeface="Cento"/>
              </a:rPr>
              <a:t> </a:t>
            </a:r>
            <a:r>
              <a:rPr lang="pt-PT" sz="1100" b="0" i="0" dirty="0" err="1">
                <a:solidFill>
                  <a:schemeClr val="bg1">
                    <a:lumMod val="50000"/>
                  </a:schemeClr>
                </a:solidFill>
                <a:effectLst/>
                <a:latin typeface="Cento"/>
              </a:rPr>
              <a:t>number</a:t>
            </a:r>
            <a:r>
              <a:rPr lang="pt-PT" sz="1100" b="0" i="0" dirty="0">
                <a:solidFill>
                  <a:schemeClr val="bg1">
                    <a:lumMod val="50000"/>
                  </a:schemeClr>
                </a:solidFill>
                <a:effectLst/>
                <a:latin typeface="Cento"/>
              </a:rPr>
              <a:t>: KA210-VET-10A7BC0A</a:t>
            </a:r>
            <a:endParaRPr lang="pt-PT" sz="1100" dirty="0">
              <a:solidFill>
                <a:schemeClr val="bg1">
                  <a:lumMod val="50000"/>
                </a:schemeClr>
              </a:solidFill>
            </a:endParaRPr>
          </a:p>
        </p:txBody>
      </p:sp>
    </p:spTree>
    <p:extLst>
      <p:ext uri="{BB962C8B-B14F-4D97-AF65-F5344CB8AC3E}">
        <p14:creationId xmlns:p14="http://schemas.microsoft.com/office/powerpoint/2010/main" val="20520795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6FOFafcxfOU"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2">
            <a:extLst>
              <a:ext uri="{FF2B5EF4-FFF2-40B4-BE49-F238E27FC236}">
                <a16:creationId xmlns:a16="http://schemas.microsoft.com/office/drawing/2014/main" id="{72DF0B0B-3DBC-8996-3522-298E9429EC3A}"/>
              </a:ext>
            </a:extLst>
          </p:cNvPr>
          <p:cNvSpPr txBox="1">
            <a:spLocks/>
          </p:cNvSpPr>
          <p:nvPr/>
        </p:nvSpPr>
        <p:spPr>
          <a:xfrm>
            <a:off x="286329" y="1640645"/>
            <a:ext cx="5581071" cy="993698"/>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7F8AF6"/>
                </a:solidFill>
                <a:effectLst/>
                <a:uLnTx/>
                <a:uFillTx/>
                <a:latin typeface="Calibri"/>
                <a:ea typeface="+mn-ea"/>
                <a:cs typeface="+mn-cs"/>
              </a:rPr>
              <a:t>Developing creative and purposeful ideas</a:t>
            </a:r>
            <a:endParaRPr kumimoji="0" lang="en-US" sz="3600" b="1" i="0" u="none" strike="noStrike" kern="1200" cap="none" spc="0" normalizeH="0" baseline="0" noProof="0" dirty="0">
              <a:ln>
                <a:noFill/>
              </a:ln>
              <a:solidFill>
                <a:srgbClr val="7F8AF6"/>
              </a:solidFill>
              <a:effectLst/>
              <a:uLnTx/>
              <a:uFillTx/>
              <a:latin typeface="Calibri"/>
              <a:ea typeface="+mn-ea"/>
              <a:cs typeface="+mn-cs"/>
            </a:endParaRPr>
          </a:p>
        </p:txBody>
      </p:sp>
      <p:sp>
        <p:nvSpPr>
          <p:cNvPr id="10" name="CaixaDeTexto 9">
            <a:extLst>
              <a:ext uri="{FF2B5EF4-FFF2-40B4-BE49-F238E27FC236}">
                <a16:creationId xmlns:a16="http://schemas.microsoft.com/office/drawing/2014/main" id="{3ABF828C-AB25-A4AE-FEF9-D93A788A2711}"/>
              </a:ext>
            </a:extLst>
          </p:cNvPr>
          <p:cNvSpPr txBox="1"/>
          <p:nvPr/>
        </p:nvSpPr>
        <p:spPr>
          <a:xfrm>
            <a:off x="286328" y="3776511"/>
            <a:ext cx="4201886" cy="523220"/>
          </a:xfrm>
          <a:prstGeom prst="rect">
            <a:avLst/>
          </a:prstGeom>
          <a:noFill/>
        </p:spPr>
        <p:txBody>
          <a:bodyPr wrap="square" lIns="91440" tIns="45720" rIns="91440" bIns="45720" anchor="t">
            <a:spAutoFit/>
          </a:bodyPr>
          <a:lstStyle/>
          <a:p>
            <a:pPr defTabSz="457200">
              <a:defRPr/>
            </a:pPr>
            <a:r>
              <a:rPr kumimoji="0" lang="el-GR" sz="1400" b="0" i="0" u="none" strike="noStrike" kern="1200" cap="none" spc="0" normalizeH="0" baseline="0" noProof="0" dirty="0">
                <a:ln>
                  <a:noFill/>
                </a:ln>
                <a:solidFill>
                  <a:srgbClr val="7F8AF6"/>
                </a:solidFill>
                <a:effectLst/>
                <a:uLnTx/>
                <a:uFillTx/>
                <a:latin typeface="Calibri"/>
                <a:ea typeface="+mn-ea"/>
                <a:cs typeface="+mn-cs"/>
              </a:rPr>
              <a:t>Εισηγητής </a:t>
            </a:r>
            <a:r>
              <a:rPr lang="el-GR" sz="1400" dirty="0">
                <a:solidFill>
                  <a:srgbClr val="7F8AF6"/>
                </a:solidFill>
                <a:latin typeface="Calibri"/>
              </a:rPr>
              <a:t>ΔΑΣ  </a:t>
            </a:r>
            <a:endParaRPr kumimoji="0" lang="el-GR" sz="1400" b="0" i="0" u="none" strike="noStrike" kern="1200" cap="none" spc="0" normalizeH="0" baseline="0" noProof="0" dirty="0">
              <a:ln>
                <a:noFill/>
              </a:ln>
              <a:solidFill>
                <a:srgbClr val="7F8AF6"/>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srgbClr val="7F8AF6"/>
                </a:solidFill>
                <a:effectLst/>
                <a:uLnTx/>
                <a:uFillTx/>
                <a:latin typeface="Calibri"/>
                <a:ea typeface="+mn-ea"/>
                <a:cs typeface="+mn-cs"/>
              </a:rPr>
              <a:t>Νοέμβριος 2022 </a:t>
            </a:r>
            <a:endParaRPr kumimoji="0" lang="pt-PT" sz="1400" b="0" i="0" u="none" strike="noStrike" kern="1200" cap="none" spc="0" normalizeH="0" baseline="0" noProof="0" dirty="0">
              <a:ln>
                <a:noFill/>
              </a:ln>
              <a:solidFill>
                <a:srgbClr val="7F8AF6"/>
              </a:solidFill>
              <a:effectLst/>
              <a:uLnTx/>
              <a:uFillTx/>
              <a:latin typeface="Calibri"/>
              <a:ea typeface="+mn-ea"/>
              <a:cs typeface="Calibri"/>
            </a:endParaRPr>
          </a:p>
        </p:txBody>
      </p:sp>
      <p:sp>
        <p:nvSpPr>
          <p:cNvPr id="11" name="Subtítulo 2">
            <a:extLst>
              <a:ext uri="{FF2B5EF4-FFF2-40B4-BE49-F238E27FC236}">
                <a16:creationId xmlns:a16="http://schemas.microsoft.com/office/drawing/2014/main" id="{C2E8DE72-E5D8-7B8C-4971-9C8BC1609777}"/>
              </a:ext>
            </a:extLst>
          </p:cNvPr>
          <p:cNvSpPr txBox="1">
            <a:spLocks/>
          </p:cNvSpPr>
          <p:nvPr/>
        </p:nvSpPr>
        <p:spPr>
          <a:xfrm>
            <a:off x="286328" y="2779883"/>
            <a:ext cx="5581071" cy="880731"/>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1" i="1" u="none" strike="noStrike" kern="1200" cap="none" spc="0" normalizeH="0" baseline="0" noProof="0" dirty="0">
                <a:ln>
                  <a:noFill/>
                </a:ln>
                <a:solidFill>
                  <a:srgbClr val="7F8AF6"/>
                </a:solidFill>
                <a:effectLst/>
                <a:uLnTx/>
                <a:uFillTx/>
                <a:latin typeface="Calibri"/>
                <a:ea typeface="+mn-ea"/>
                <a:cs typeface="+mn-cs"/>
              </a:rPr>
              <a:t>Ανάπτυξη δημιουργικών και σκόπιμων ιδεών</a:t>
            </a:r>
          </a:p>
        </p:txBody>
      </p:sp>
    </p:spTree>
    <p:extLst>
      <p:ext uri="{BB962C8B-B14F-4D97-AF65-F5344CB8AC3E}">
        <p14:creationId xmlns:p14="http://schemas.microsoft.com/office/powerpoint/2010/main" val="4279360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E7ACE1-92EB-E9E7-D07F-DF05C327A84D}"/>
              </a:ext>
            </a:extLst>
          </p:cNvPr>
          <p:cNvSpPr txBox="1"/>
          <p:nvPr/>
        </p:nvSpPr>
        <p:spPr>
          <a:xfrm>
            <a:off x="97971" y="365488"/>
            <a:ext cx="11843657" cy="5632311"/>
          </a:xfrm>
          <a:prstGeom prst="rect">
            <a:avLst/>
          </a:prstGeom>
          <a:noFill/>
        </p:spPr>
        <p:txBody>
          <a:bodyPr wrap="square">
            <a:spAutoFit/>
          </a:bodyPr>
          <a:lstStyle/>
          <a:p>
            <a:r>
              <a:rPr lang="el-GR" sz="2400" dirty="0">
                <a:effectLst/>
                <a:latin typeface="Arial" panose="020B0604020202020204" pitchFamily="34" charset="0"/>
                <a:ea typeface="Calibri" panose="020F0502020204030204" pitchFamily="34" charset="0"/>
                <a:cs typeface="Times New Roman" panose="02020603050405020304" pitchFamily="18" charset="0"/>
              </a:rPr>
              <a:t>Βέβαια, αν θέλουμε να κατηγοριοποιήσουμε τις θέσεις που επικρατούν σχετικά με τη δημιουργικότητα, θα μπορούσαμε να αναφέρουμε:</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a:t>
            </a:r>
            <a:r>
              <a:rPr lang="el-GR" sz="2400" b="1" dirty="0" err="1">
                <a:effectLst/>
                <a:latin typeface="Arial" panose="020B0604020202020204" pitchFamily="34" charset="0"/>
                <a:ea typeface="Calibri" panose="020F0502020204030204" pitchFamily="34" charset="0"/>
                <a:cs typeface="Times New Roman" panose="02020603050405020304" pitchFamily="18" charset="0"/>
              </a:rPr>
              <a:t>Tην</a:t>
            </a:r>
            <a:r>
              <a:rPr lang="el-GR" sz="2400" b="1" dirty="0">
                <a:effectLst/>
                <a:latin typeface="Arial" panose="020B0604020202020204" pitchFamily="34" charset="0"/>
                <a:ea typeface="Calibri" panose="020F0502020204030204" pitchFamily="34" charset="0"/>
                <a:cs typeface="Times New Roman" panose="02020603050405020304" pitchFamily="18" charset="0"/>
              </a:rPr>
              <a:t> παραδοσιακή άποψη</a:t>
            </a:r>
            <a:r>
              <a:rPr lang="el-GR" sz="2400" dirty="0">
                <a:effectLst/>
                <a:latin typeface="Arial" panose="020B0604020202020204" pitchFamily="34" charset="0"/>
                <a:ea typeface="Calibri" panose="020F0502020204030204" pitchFamily="34" charset="0"/>
                <a:cs typeface="Times New Roman" panose="02020603050405020304" pitchFamily="18" charset="0"/>
              </a:rPr>
              <a:t>, η οποία υποστηρίζει ότι υπάρχει ένας αριθμός «ευφυών», «προικισμένων» ανθρώπων, στην κατηγορία αυτή εντάσσονται </a:t>
            </a:r>
            <a:r>
              <a:rPr lang="el-GR" sz="2400" b="1" dirty="0">
                <a:effectLst/>
                <a:latin typeface="Arial" panose="020B0604020202020204" pitchFamily="34" charset="0"/>
                <a:ea typeface="Calibri" panose="020F0502020204030204" pitchFamily="34" charset="0"/>
                <a:cs typeface="Times New Roman" panose="02020603050405020304" pitchFamily="18" charset="0"/>
              </a:rPr>
              <a:t>άτομα με εξαιρετικό ταλέντο ή κάποιες ξεχωριστές δεξιότητες </a:t>
            </a:r>
            <a:r>
              <a:rPr lang="el-GR" sz="2400" dirty="0">
                <a:effectLst/>
                <a:latin typeface="Arial" panose="020B0604020202020204" pitchFamily="34" charset="0"/>
                <a:ea typeface="Calibri" panose="020F0502020204030204" pitchFamily="34" charset="0"/>
                <a:cs typeface="Times New Roman" panose="02020603050405020304" pitchFamily="18" charset="0"/>
              </a:rPr>
              <a:t>που ξεχωρίζουν από τους υπόλοιπους και σαν παράδειγμα αναφέρουν προσωπικότητες όπως ο Μότσαρτ και ο Αϊνστάιν και σύμφωνα με αυτήν η δημιουργικότητα δεν είναι η ίδια σε όλους τους ανθρώπους, άρα δεν καλλιεργείται.</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b="1" dirty="0">
                <a:effectLst/>
                <a:latin typeface="Arial" panose="020B0604020202020204" pitchFamily="34" charset="0"/>
                <a:ea typeface="Calibri" panose="020F0502020204030204" pitchFamily="34" charset="0"/>
                <a:cs typeface="Times New Roman" panose="02020603050405020304" pitchFamily="18" charset="0"/>
              </a:rPr>
              <a:t>• Τη σύγχρονη άποψη,</a:t>
            </a:r>
            <a:r>
              <a:rPr lang="el-GR" sz="2400" dirty="0">
                <a:effectLst/>
                <a:latin typeface="Arial" panose="020B0604020202020204" pitchFamily="34" charset="0"/>
                <a:ea typeface="Calibri" panose="020F0502020204030204" pitchFamily="34" charset="0"/>
                <a:cs typeface="Times New Roman" panose="02020603050405020304" pitchFamily="18" charset="0"/>
              </a:rPr>
              <a:t> η οποία υποστηρίζει ότι </a:t>
            </a:r>
            <a:r>
              <a:rPr lang="el-GR" sz="2400" b="1" dirty="0">
                <a:effectLst/>
                <a:latin typeface="Arial" panose="020B0604020202020204" pitchFamily="34" charset="0"/>
                <a:ea typeface="Calibri" panose="020F0502020204030204" pitchFamily="34" charset="0"/>
                <a:cs typeface="Times New Roman" panose="02020603050405020304" pitchFamily="18" charset="0"/>
              </a:rPr>
              <a:t>το ταλέντο είναι κυρίως αποτέλεσμα εξάσκησης και σκληρής δουλειάς </a:t>
            </a:r>
            <a:r>
              <a:rPr lang="el-GR" sz="2400" dirty="0">
                <a:effectLst/>
                <a:latin typeface="Arial" panose="020B0604020202020204" pitchFamily="34" charset="0"/>
                <a:ea typeface="Calibri" panose="020F0502020204030204" pitchFamily="34" charset="0"/>
                <a:cs typeface="Times New Roman" panose="02020603050405020304" pitchFamily="18" charset="0"/>
              </a:rPr>
              <a:t>και όλα τα άτομα έχουν τη δυνατότητα να φτάσουν σ΄ ένα βαθμό δημιουργικότητας και οι γνωστικές διεργασίες που ακολουθούνται στην ανάδειξη ιδεών δε διαφέρουν από τις καθημερινές και συνεπώς η δημιουργικότητα μπορεί να καλλιεργηθεί.</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779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2AAC12-74C1-11F5-0555-F189E0E92FC4}"/>
              </a:ext>
            </a:extLst>
          </p:cNvPr>
          <p:cNvSpPr txBox="1"/>
          <p:nvPr/>
        </p:nvSpPr>
        <p:spPr>
          <a:xfrm>
            <a:off x="0" y="293914"/>
            <a:ext cx="11669486" cy="4893647"/>
          </a:xfrm>
          <a:prstGeom prst="rect">
            <a:avLst/>
          </a:prstGeom>
          <a:noFill/>
        </p:spPr>
        <p:txBody>
          <a:bodyPr wrap="square">
            <a:spAutoFit/>
          </a:bodyPr>
          <a:lstStyle/>
          <a:p>
            <a:r>
              <a:rPr lang="el-GR" sz="2400" b="1" dirty="0">
                <a:effectLst/>
                <a:latin typeface="Arial" panose="020B0604020202020204" pitchFamily="34" charset="0"/>
                <a:ea typeface="Calibri" panose="020F0502020204030204" pitchFamily="34" charset="0"/>
                <a:cs typeface="Times New Roman" panose="02020603050405020304" pitchFamily="18" charset="0"/>
              </a:rPr>
              <a:t>Η φύση της δημιουργικότητας</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b="1" dirty="0">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Η </a:t>
            </a:r>
            <a:r>
              <a:rPr lang="el-GR" sz="2400" b="1" dirty="0">
                <a:effectLst/>
                <a:latin typeface="Arial" panose="020B0604020202020204" pitchFamily="34" charset="0"/>
                <a:ea typeface="Calibri" panose="020F0502020204030204" pitchFamily="34" charset="0"/>
                <a:cs typeface="Times New Roman" panose="02020603050405020304" pitchFamily="18" charset="0"/>
              </a:rPr>
              <a:t>δημιουργικότητα </a:t>
            </a:r>
            <a:r>
              <a:rPr lang="el-GR" sz="2400" dirty="0">
                <a:effectLst/>
                <a:latin typeface="Arial" panose="020B0604020202020204" pitchFamily="34" charset="0"/>
                <a:ea typeface="Calibri" panose="020F0502020204030204" pitchFamily="34" charset="0"/>
                <a:cs typeface="Times New Roman" panose="02020603050405020304" pitchFamily="18" charset="0"/>
              </a:rPr>
              <a:t>αφορά την παρατήρηση γνωστών πραγμάτων, έχει ως αφετηρία προηγούμενες ιδέες – εμπειρίες και η </a:t>
            </a:r>
            <a:r>
              <a:rPr lang="el-GR" sz="2400" b="1" dirty="0">
                <a:effectLst/>
                <a:latin typeface="Arial" panose="020B0604020202020204" pitchFamily="34" charset="0"/>
                <a:ea typeface="Calibri" panose="020F0502020204030204" pitchFamily="34" charset="0"/>
                <a:cs typeface="Times New Roman" panose="02020603050405020304" pitchFamily="18" charset="0"/>
              </a:rPr>
              <a:t>αναζήτηση</a:t>
            </a:r>
            <a:r>
              <a:rPr lang="el-GR" sz="2400" dirty="0">
                <a:effectLst/>
                <a:latin typeface="Arial" panose="020B0604020202020204" pitchFamily="34" charset="0"/>
                <a:ea typeface="Calibri" panose="020F0502020204030204" pitchFamily="34" charset="0"/>
                <a:cs typeface="Times New Roman" panose="02020603050405020304" pitchFamily="18" charset="0"/>
              </a:rPr>
              <a:t> εκτείνεται σε κάτι νέο ή σε μια διαφορετική αντιμετώπιση.</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b="1" dirty="0">
                <a:effectLst/>
                <a:latin typeface="Arial" panose="020B0604020202020204" pitchFamily="34" charset="0"/>
                <a:ea typeface="Calibri" panose="020F0502020204030204" pitchFamily="34" charset="0"/>
                <a:cs typeface="Times New Roman" panose="02020603050405020304" pitchFamily="18" charset="0"/>
              </a:rPr>
              <a:t>Ανάμεσα στους βασικούς λόγους που ωθούν στη δημιουργικότητα, διακρίνουμε:</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Την ανάγκη μιας έμφυτης παρόρμησης που ενυπάρχει στον ανθρώπινο νου για κάτι νέο.</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Την επικοινωνιακή ανάγκη ανταλλαγής ιδεών.</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Την ανθρώπινη ανάγκη επίλυσης προβλημάτων και δημιουργίας νέων ιδεών.</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3AEDBD3F-88EA-0586-0DF4-D97A892FAD22}"/>
              </a:ext>
            </a:extLst>
          </p:cNvPr>
          <p:cNvPicPr>
            <a:picLocks noChangeAspect="1"/>
          </p:cNvPicPr>
          <p:nvPr/>
        </p:nvPicPr>
        <p:blipFill>
          <a:blip r:embed="rId2"/>
          <a:stretch>
            <a:fillRect/>
          </a:stretch>
        </p:blipFill>
        <p:spPr>
          <a:xfrm>
            <a:off x="9165772" y="5187561"/>
            <a:ext cx="2843892" cy="1625081"/>
          </a:xfrm>
          <a:prstGeom prst="rect">
            <a:avLst/>
          </a:prstGeom>
        </p:spPr>
      </p:pic>
    </p:spTree>
    <p:extLst>
      <p:ext uri="{BB962C8B-B14F-4D97-AF65-F5344CB8AC3E}">
        <p14:creationId xmlns:p14="http://schemas.microsoft.com/office/powerpoint/2010/main" val="2279574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D6BF2D-3C18-B5DB-F6F1-8F05889BA569}"/>
              </a:ext>
            </a:extLst>
          </p:cNvPr>
          <p:cNvSpPr txBox="1"/>
          <p:nvPr/>
        </p:nvSpPr>
        <p:spPr>
          <a:xfrm>
            <a:off x="76200" y="103143"/>
            <a:ext cx="11723914" cy="2677656"/>
          </a:xfrm>
          <a:prstGeom prst="rect">
            <a:avLst/>
          </a:prstGeom>
          <a:noFill/>
        </p:spPr>
        <p:txBody>
          <a:bodyPr wrap="square">
            <a:spAutoFit/>
          </a:bodyPr>
          <a:lstStyle/>
          <a:p>
            <a:pPr algn="ctr"/>
            <a:r>
              <a:rPr lang="el-GR"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Δραστηριότητες για εμπέδωση και επέκταση της γνώσης</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sz="2400" b="1"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l-GR" sz="2400" dirty="0">
                <a:effectLst/>
                <a:latin typeface="Arial" panose="020B0604020202020204" pitchFamily="34" charset="0"/>
                <a:ea typeface="Calibri" panose="020F0502020204030204" pitchFamily="34" charset="0"/>
                <a:cs typeface="Times New Roman" panose="02020603050405020304" pitchFamily="18" charset="0"/>
              </a:rPr>
              <a:t>Μπορείς να αναφέρεις μερικούς από τους λόγους που σε ωθούν στη δημιουργικότητα;</a:t>
            </a:r>
          </a:p>
          <a:p>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l-GR" sz="2400" dirty="0">
                <a:effectLst/>
                <a:latin typeface="Arial" panose="020B0604020202020204" pitchFamily="34" charset="0"/>
                <a:ea typeface="Calibri" panose="020F0502020204030204" pitchFamily="34" charset="0"/>
                <a:cs typeface="Times New Roman" panose="02020603050405020304" pitchFamily="18" charset="0"/>
              </a:rPr>
              <a:t>Πολλοί υποστηρίζουν ότι η δημιουργικότητα ξεκινά από προγενέστερες εμπειρίες. Συμφωνείς με την άποψη αυτή; Αιτιολόγησε την όποια απάντησή σου.</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9C86E42F-89CA-384E-CCD4-EDB1FDBA441A}"/>
              </a:ext>
            </a:extLst>
          </p:cNvPr>
          <p:cNvPicPr>
            <a:picLocks noChangeAspect="1"/>
          </p:cNvPicPr>
          <p:nvPr/>
        </p:nvPicPr>
        <p:blipFill rotWithShape="1">
          <a:blip r:embed="rId2"/>
          <a:srcRect b="7149"/>
          <a:stretch/>
        </p:blipFill>
        <p:spPr>
          <a:xfrm>
            <a:off x="6803572" y="2971800"/>
            <a:ext cx="5211170" cy="3641036"/>
          </a:xfrm>
          <a:prstGeom prst="rect">
            <a:avLst/>
          </a:prstGeom>
        </p:spPr>
      </p:pic>
    </p:spTree>
    <p:extLst>
      <p:ext uri="{BB962C8B-B14F-4D97-AF65-F5344CB8AC3E}">
        <p14:creationId xmlns:p14="http://schemas.microsoft.com/office/powerpoint/2010/main" val="3733872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2F1A25-8CAC-EAE5-76A0-444D2B3D9DEB}"/>
              </a:ext>
            </a:extLst>
          </p:cNvPr>
          <p:cNvSpPr txBox="1"/>
          <p:nvPr/>
        </p:nvSpPr>
        <p:spPr>
          <a:xfrm>
            <a:off x="136072" y="612844"/>
            <a:ext cx="11919856" cy="5632311"/>
          </a:xfrm>
          <a:prstGeom prst="rect">
            <a:avLst/>
          </a:prstGeom>
          <a:noFill/>
        </p:spPr>
        <p:txBody>
          <a:bodyPr wrap="square">
            <a:spAutoFit/>
          </a:bodyPr>
          <a:lstStyle/>
          <a:p>
            <a:r>
              <a:rPr lang="el-GR" b="1" dirty="0">
                <a:effectLst/>
                <a:latin typeface="Arial" panose="020B0604020202020204" pitchFamily="34" charset="0"/>
                <a:ea typeface="Calibri" panose="020F0502020204030204" pitchFamily="34" charset="0"/>
                <a:cs typeface="Times New Roman" panose="02020603050405020304" pitchFamily="18" charset="0"/>
              </a:rPr>
              <a:t>Οι Λειτουργίες του ανθρώπινου νου:</a:t>
            </a:r>
            <a:endParaRPr lang="el-GR" b="1" dirty="0">
              <a:effectLst/>
              <a:latin typeface="Calibri" panose="020F0502020204030204" pitchFamily="34" charset="0"/>
              <a:ea typeface="Calibri" panose="020F0502020204030204" pitchFamily="34" charset="0"/>
              <a:cs typeface="Times New Roman" panose="02020603050405020304" pitchFamily="18" charset="0"/>
            </a:endParaRPr>
          </a:p>
          <a:p>
            <a:r>
              <a:rPr lang="el-GR" dirty="0">
                <a:effectLst/>
                <a:latin typeface="Arial" panose="020B0604020202020204" pitchFamily="34" charset="0"/>
                <a:ea typeface="Calibri" panose="020F0502020204030204" pitchFamily="34" charset="0"/>
                <a:cs typeface="Times New Roman" panose="02020603050405020304" pitchFamily="18" charset="0"/>
              </a:rPr>
              <a:t> </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a:p>
            <a:r>
              <a:rPr lang="el-GR" b="1" dirty="0">
                <a:effectLst/>
                <a:latin typeface="Arial" panose="020B0604020202020204" pitchFamily="34" charset="0"/>
                <a:ea typeface="Calibri" panose="020F0502020204030204" pitchFamily="34" charset="0"/>
                <a:cs typeface="Times New Roman" panose="02020603050405020304" pitchFamily="18" charset="0"/>
              </a:rPr>
              <a:t>α. Η πρόσληψη</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a:p>
            <a:r>
              <a:rPr lang="el-GR" dirty="0">
                <a:effectLst/>
                <a:latin typeface="Arial" panose="020B0604020202020204" pitchFamily="34" charset="0"/>
                <a:ea typeface="Calibri" panose="020F0502020204030204" pitchFamily="34" charset="0"/>
                <a:cs typeface="Times New Roman" panose="02020603050405020304" pitchFamily="18" charset="0"/>
              </a:rPr>
              <a:t>Όπως αναφέραμε και παραπάνω η πρόσληψη εντάσσεται στην ευρύτερη λειτουργία της κατανόησης, περιλαμβάνει τις ικανότητες της παρατήρησης, της προσοχής, της αντίληψης, της αποκωδικοποίησης, της αναγνώρισης και της κατανόησης του εισερχόμενου υλικού.</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a:p>
            <a:r>
              <a:rPr lang="el-GR" dirty="0">
                <a:effectLst/>
                <a:latin typeface="Arial" panose="020B0604020202020204" pitchFamily="34" charset="0"/>
                <a:ea typeface="Calibri" panose="020F0502020204030204" pitchFamily="34" charset="0"/>
                <a:cs typeface="Times New Roman" panose="02020603050405020304" pitchFamily="18" charset="0"/>
              </a:rPr>
              <a:t> </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a:p>
            <a:r>
              <a:rPr lang="el-GR" b="1" dirty="0">
                <a:effectLst/>
                <a:latin typeface="Arial" panose="020B0604020202020204" pitchFamily="34" charset="0"/>
                <a:ea typeface="Calibri" panose="020F0502020204030204" pitchFamily="34" charset="0"/>
                <a:cs typeface="Times New Roman" panose="02020603050405020304" pitchFamily="18" charset="0"/>
              </a:rPr>
              <a:t>β. Η μνήμη</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a:p>
            <a:r>
              <a:rPr lang="el-GR" dirty="0">
                <a:effectLst/>
                <a:latin typeface="Arial" panose="020B0604020202020204" pitchFamily="34" charset="0"/>
                <a:ea typeface="Calibri" panose="020F0502020204030204" pitchFamily="34" charset="0"/>
                <a:cs typeface="Times New Roman" panose="02020603050405020304" pitchFamily="18" charset="0"/>
              </a:rPr>
              <a:t>Με τη διαδικασία αυτή εναποθηκεύονται οι πληροφορίες, διατηρούνται και αναπλάθονται σε μεταγενέστερο χρόνο.</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a:p>
            <a:r>
              <a:rPr lang="el-GR" dirty="0">
                <a:effectLst/>
                <a:latin typeface="Arial" panose="020B0604020202020204" pitchFamily="34" charset="0"/>
                <a:ea typeface="Calibri" panose="020F0502020204030204" pitchFamily="34" charset="0"/>
                <a:cs typeface="Times New Roman" panose="02020603050405020304" pitchFamily="18" charset="0"/>
              </a:rPr>
              <a:t> </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a:p>
            <a:r>
              <a:rPr lang="el-GR" b="1" dirty="0">
                <a:effectLst/>
                <a:latin typeface="Arial" panose="020B0604020202020204" pitchFamily="34" charset="0"/>
                <a:ea typeface="Calibri" panose="020F0502020204030204" pitchFamily="34" charset="0"/>
                <a:cs typeface="Times New Roman" panose="02020603050405020304" pitchFamily="18" charset="0"/>
              </a:rPr>
              <a:t>γ. Η συγκλίνουσα – κριτική σκέψη</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a:p>
            <a:r>
              <a:rPr lang="el-GR" dirty="0">
                <a:effectLst/>
                <a:latin typeface="Arial" panose="020B0604020202020204" pitchFamily="34" charset="0"/>
                <a:ea typeface="Calibri" panose="020F0502020204030204" pitchFamily="34" charset="0"/>
                <a:cs typeface="Times New Roman" panose="02020603050405020304" pitchFamily="18" charset="0"/>
              </a:rPr>
              <a:t>Είναι ένας τρόπος σκέψης που χρησιμοποιείται για την επίλυση προβλημάτων που επιδέχονται μία μόνο απάντηση. Η συγκλίνουσα σκέψη αντιστοιχεί στον παραδοσιακό τρόπο αντίληψης, όπου η σκέψη οδηγείται σε μία λύση, με δομημένους, προκαθορισμένους τρόπους που στηρίζονται στη λογική και συνήθως τα αποτελέσματα είναι κατά κάποιον τρόπο προκαθορισμένα.</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a:p>
            <a:r>
              <a:rPr lang="el-GR" dirty="0">
                <a:effectLst/>
                <a:latin typeface="Arial" panose="020B0604020202020204" pitchFamily="34" charset="0"/>
                <a:ea typeface="Calibri" panose="020F0502020204030204" pitchFamily="34" charset="0"/>
                <a:cs typeface="Times New Roman" panose="02020603050405020304" pitchFamily="18" charset="0"/>
              </a:rPr>
              <a:t> </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a:p>
            <a:r>
              <a:rPr lang="el-GR" b="1" dirty="0">
                <a:effectLst/>
                <a:latin typeface="Arial" panose="020B0604020202020204" pitchFamily="34" charset="0"/>
                <a:ea typeface="Calibri" panose="020F0502020204030204" pitchFamily="34" charset="0"/>
                <a:cs typeface="Times New Roman" panose="02020603050405020304" pitchFamily="18" charset="0"/>
              </a:rPr>
              <a:t>δ. Η αποκλίνουσα – δημιουργική σκέψη</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a:p>
            <a:r>
              <a:rPr lang="el-GR" dirty="0">
                <a:effectLst/>
                <a:latin typeface="Arial" panose="020B0604020202020204" pitchFamily="34" charset="0"/>
                <a:ea typeface="Calibri" panose="020F0502020204030204" pitchFamily="34" charset="0"/>
                <a:cs typeface="Times New Roman" panose="02020603050405020304" pitchFamily="18" charset="0"/>
              </a:rPr>
              <a:t>Είναι ένας τρόπος σκέψης που ακολουθεί ασυνήθιστες διαδικασίες και τα αποτελέσματα τα οποία προκύπτουν δε θα μπορούσαμε να τα εντάξουμε στην κατηγορία των αναμενόμενων. Θα λέγαμε με την αποκλίνουσα δημιουργική σκέψη ότι το άτομο απομακρύνει τη σκέψη από τις γνωστές και συνηθισμένες απαντήσεις.</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6433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3700C2-E421-3A86-3AF7-486809C0CD13}"/>
              </a:ext>
            </a:extLst>
          </p:cNvPr>
          <p:cNvSpPr txBox="1"/>
          <p:nvPr/>
        </p:nvSpPr>
        <p:spPr>
          <a:xfrm>
            <a:off x="141514" y="445370"/>
            <a:ext cx="11908971" cy="5262979"/>
          </a:xfrm>
          <a:prstGeom prst="rect">
            <a:avLst/>
          </a:prstGeom>
          <a:noFill/>
        </p:spPr>
        <p:txBody>
          <a:bodyPr wrap="square">
            <a:spAutoFit/>
          </a:bodyPr>
          <a:lstStyle/>
          <a:p>
            <a:r>
              <a:rPr lang="el-GR" sz="2400" b="1" dirty="0">
                <a:effectLst/>
                <a:latin typeface="Arial" panose="020B0604020202020204" pitchFamily="34" charset="0"/>
                <a:ea typeface="Calibri" panose="020F0502020204030204" pitchFamily="34" charset="0"/>
                <a:cs typeface="Times New Roman" panose="02020603050405020304" pitchFamily="18" charset="0"/>
              </a:rPr>
              <a:t>Συνεπώς</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Ας ενεργοποιήσουμε τη δημιουργικότητά μας.</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Ας χρησιμοποιήσουμε συσχετισμούς στην επίλυση προβλημάτων και στη δημιουργία ιδεών.</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Ας μην αποκλείουμε τον εαυτό μας από αυτή τη διαδικασία.</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Ας συμπεριλάβουμε το προσωπικό μας ή την ομάδα μας στη διαδικασία της δημιουργικής επίλυσης προβλημάτων.</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b="1" dirty="0">
                <a:effectLst/>
                <a:latin typeface="Arial" panose="020B0604020202020204" pitchFamily="34" charset="0"/>
                <a:ea typeface="Calibri" panose="020F0502020204030204" pitchFamily="34" charset="0"/>
                <a:cs typeface="Times New Roman" panose="02020603050405020304" pitchFamily="18" charset="0"/>
              </a:rPr>
              <a:t>Κι ας μην ξεχνάμε ότι:</a:t>
            </a:r>
          </a:p>
          <a:p>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b="1" dirty="0">
                <a:effectLst/>
                <a:latin typeface="Arial" panose="020B0604020202020204" pitchFamily="34" charset="0"/>
                <a:ea typeface="Calibri" panose="020F0502020204030204" pitchFamily="34" charset="0"/>
                <a:cs typeface="Times New Roman" panose="02020603050405020304" pitchFamily="18" charset="0"/>
              </a:rPr>
              <a:t>Νέοι τρόποι σκέψης </a:t>
            </a:r>
            <a:r>
              <a:rPr lang="el-GR" sz="2400" dirty="0">
                <a:effectLst/>
                <a:latin typeface="Arial" panose="020B0604020202020204" pitchFamily="34" charset="0"/>
                <a:ea typeface="Calibri" panose="020F0502020204030204" pitchFamily="34" charset="0"/>
                <a:cs typeface="Times New Roman" panose="02020603050405020304" pitchFamily="18" charset="0"/>
              </a:rPr>
              <a:t>και δημιουργικής προσέγγισης διαμορφώνουν ένα ξεχωριστό τοπίο στην εξέταση του προβλήματος και </a:t>
            </a:r>
            <a:r>
              <a:rPr lang="el-GR" sz="2400" b="1" dirty="0">
                <a:effectLst/>
                <a:latin typeface="Arial" panose="020B0604020202020204" pitchFamily="34" charset="0"/>
                <a:ea typeface="Calibri" panose="020F0502020204030204" pitchFamily="34" charset="0"/>
                <a:cs typeface="Times New Roman" panose="02020603050405020304" pitchFamily="18" charset="0"/>
              </a:rPr>
              <a:t>ανοίγουν τους ορίζοντες για νέες, πρωτότυπες, δημιουργικές ιδέες και λύσεις.</a:t>
            </a:r>
            <a:endParaRPr lang="el-GR"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5817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404B27-2C8B-7364-679C-CE98A10EC0B9}"/>
              </a:ext>
            </a:extLst>
          </p:cNvPr>
          <p:cNvSpPr txBox="1"/>
          <p:nvPr/>
        </p:nvSpPr>
        <p:spPr>
          <a:xfrm>
            <a:off x="234042" y="392782"/>
            <a:ext cx="11723915" cy="4524315"/>
          </a:xfrm>
          <a:prstGeom prst="rect">
            <a:avLst/>
          </a:prstGeom>
          <a:noFill/>
        </p:spPr>
        <p:txBody>
          <a:bodyPr wrap="square">
            <a:spAutoFit/>
          </a:bodyPr>
          <a:lstStyle/>
          <a:p>
            <a:r>
              <a:rPr lang="el-GR"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Δραστηριότητες για εφαρμογή της νέας γνώσης</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AutoNum type="arabicPeriod"/>
            </a:pPr>
            <a:r>
              <a:rPr lang="el-GR" sz="2400" dirty="0">
                <a:effectLst/>
                <a:latin typeface="Arial" panose="020B0604020202020204" pitchFamily="34" charset="0"/>
                <a:ea typeface="Calibri" panose="020F0502020204030204" pitchFamily="34" charset="0"/>
                <a:cs typeface="Times New Roman" panose="02020603050405020304" pitchFamily="18" charset="0"/>
              </a:rPr>
              <a:t>Συζητήστε τη συνάφεια και τις διαφορές μεταξύ της δημιουργικότητας και των ακόλουθων λέξεων:</a:t>
            </a:r>
          </a:p>
          <a:p>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Πρωτοτυπία.</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Σχηματοποίηση.</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Καινοτομία.</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Αυθεντικότητα.</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2. Μπορείτε να αναφέρετε δύο περιπτώσεις από την προσωπική σας εμπειρία στις οποίες η δημιουργικότητα σας έδωσε τη λύση σε προβλήματα;</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6615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43D882-CD50-3DC6-1415-BD2DFE861ED4}"/>
              </a:ext>
            </a:extLst>
          </p:cNvPr>
          <p:cNvSpPr txBox="1"/>
          <p:nvPr/>
        </p:nvSpPr>
        <p:spPr>
          <a:xfrm>
            <a:off x="190500" y="475012"/>
            <a:ext cx="11811000" cy="4154984"/>
          </a:xfrm>
          <a:prstGeom prst="rect">
            <a:avLst/>
          </a:prstGeom>
          <a:noFill/>
        </p:spPr>
        <p:txBody>
          <a:bodyPr wrap="square">
            <a:spAutoFit/>
          </a:bodyPr>
          <a:lstStyle/>
          <a:p>
            <a:r>
              <a:rPr lang="el-GR"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ΞΕΡΕΤΕ ΟΤΙ:</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b="1" dirty="0">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O </a:t>
            </a:r>
            <a:r>
              <a:rPr lang="el-GR" sz="2400" dirty="0" err="1">
                <a:effectLst/>
                <a:latin typeface="Arial" panose="020B0604020202020204" pitchFamily="34" charset="0"/>
                <a:ea typeface="Calibri" panose="020F0502020204030204" pitchFamily="34" charset="0"/>
                <a:cs typeface="Times New Roman" panose="02020603050405020304" pitchFamily="18" charset="0"/>
              </a:rPr>
              <a:t>Pablo</a:t>
            </a:r>
            <a:r>
              <a:rPr lang="el-GR" sz="2400" dirty="0">
                <a:effectLst/>
                <a:latin typeface="Arial" panose="020B0604020202020204" pitchFamily="34" charset="0"/>
                <a:ea typeface="Calibri" panose="020F0502020204030204" pitchFamily="34" charset="0"/>
                <a:cs typeface="Times New Roman" panose="02020603050405020304" pitchFamily="18" charset="0"/>
              </a:rPr>
              <a:t> </a:t>
            </a:r>
            <a:r>
              <a:rPr lang="el-GR" sz="2400" dirty="0" err="1">
                <a:effectLst/>
                <a:latin typeface="Arial" panose="020B0604020202020204" pitchFamily="34" charset="0"/>
                <a:ea typeface="Calibri" panose="020F0502020204030204" pitchFamily="34" charset="0"/>
                <a:cs typeface="Times New Roman" panose="02020603050405020304" pitchFamily="18" charset="0"/>
              </a:rPr>
              <a:t>Picasso</a:t>
            </a:r>
            <a:r>
              <a:rPr lang="el-GR" sz="2400" dirty="0">
                <a:effectLst/>
                <a:latin typeface="Arial" panose="020B0604020202020204" pitchFamily="34" charset="0"/>
                <a:ea typeface="Calibri" panose="020F0502020204030204" pitchFamily="34" charset="0"/>
                <a:cs typeface="Times New Roman" panose="02020603050405020304" pitchFamily="18" charset="0"/>
              </a:rPr>
              <a:t> κατάφερε να διαβάσει και να γράψει στο 10ο έτος. Ο πατέρας του μίσθωσε δάσκαλο, ο οποίος απελπίστηκε από την κακή επίδοση του παιδιού και τα εγκατέλειψε.</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Ο </a:t>
            </a:r>
            <a:r>
              <a:rPr lang="el-GR" sz="2400" dirty="0" err="1">
                <a:effectLst/>
                <a:latin typeface="Arial" panose="020B0604020202020204" pitchFamily="34" charset="0"/>
                <a:ea typeface="Calibri" panose="020F0502020204030204" pitchFamily="34" charset="0"/>
                <a:cs typeface="Times New Roman" panose="02020603050405020304" pitchFamily="18" charset="0"/>
              </a:rPr>
              <a:t>Charles</a:t>
            </a:r>
            <a:r>
              <a:rPr lang="el-GR" sz="2400" dirty="0">
                <a:effectLst/>
                <a:latin typeface="Arial" panose="020B0604020202020204" pitchFamily="34" charset="0"/>
                <a:ea typeface="Calibri" panose="020F0502020204030204" pitchFamily="34" charset="0"/>
                <a:cs typeface="Times New Roman" panose="02020603050405020304" pitchFamily="18" charset="0"/>
              </a:rPr>
              <a:t> </a:t>
            </a:r>
            <a:r>
              <a:rPr lang="el-GR" sz="2400" dirty="0" err="1">
                <a:effectLst/>
                <a:latin typeface="Arial" panose="020B0604020202020204" pitchFamily="34" charset="0"/>
                <a:ea typeface="Calibri" panose="020F0502020204030204" pitchFamily="34" charset="0"/>
                <a:cs typeface="Times New Roman" panose="02020603050405020304" pitchFamily="18" charset="0"/>
              </a:rPr>
              <a:t>Dickens</a:t>
            </a:r>
            <a:r>
              <a:rPr lang="el-GR" sz="2400" dirty="0">
                <a:effectLst/>
                <a:latin typeface="Arial" panose="020B0604020202020204" pitchFamily="34" charset="0"/>
                <a:ea typeface="Calibri" panose="020F0502020204030204" pitchFamily="34" charset="0"/>
                <a:cs typeface="Times New Roman" panose="02020603050405020304" pitchFamily="18" charset="0"/>
              </a:rPr>
              <a:t> και ο </a:t>
            </a:r>
            <a:r>
              <a:rPr lang="el-GR" sz="2400" dirty="0" err="1">
                <a:effectLst/>
                <a:latin typeface="Arial" panose="020B0604020202020204" pitchFamily="34" charset="0"/>
                <a:ea typeface="Calibri" panose="020F0502020204030204" pitchFamily="34" charset="0"/>
                <a:cs typeface="Times New Roman" panose="02020603050405020304" pitchFamily="18" charset="0"/>
              </a:rPr>
              <a:t>Mark</a:t>
            </a:r>
            <a:r>
              <a:rPr lang="el-GR" sz="2400" dirty="0">
                <a:effectLst/>
                <a:latin typeface="Arial" panose="020B0604020202020204" pitchFamily="34" charset="0"/>
                <a:ea typeface="Calibri" panose="020F0502020204030204" pitchFamily="34" charset="0"/>
                <a:cs typeface="Times New Roman" panose="02020603050405020304" pitchFamily="18" charset="0"/>
              </a:rPr>
              <a:t> </a:t>
            </a:r>
            <a:r>
              <a:rPr lang="el-GR" sz="2400" dirty="0" err="1">
                <a:effectLst/>
                <a:latin typeface="Arial" panose="020B0604020202020204" pitchFamily="34" charset="0"/>
                <a:ea typeface="Calibri" panose="020F0502020204030204" pitchFamily="34" charset="0"/>
                <a:cs typeface="Times New Roman" panose="02020603050405020304" pitchFamily="18" charset="0"/>
              </a:rPr>
              <a:t>Twain</a:t>
            </a:r>
            <a:r>
              <a:rPr lang="el-GR" sz="2400" dirty="0">
                <a:effectLst/>
                <a:latin typeface="Arial" panose="020B0604020202020204" pitchFamily="34" charset="0"/>
                <a:ea typeface="Calibri" panose="020F0502020204030204" pitchFamily="34" charset="0"/>
                <a:cs typeface="Times New Roman" panose="02020603050405020304" pitchFamily="18" charset="0"/>
              </a:rPr>
              <a:t> δεν κατάφεραν να τελειώσουν το δημοτικό.</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Οι αδερφοί </a:t>
            </a:r>
            <a:r>
              <a:rPr lang="el-GR" sz="2400" dirty="0" err="1">
                <a:effectLst/>
                <a:latin typeface="Arial" panose="020B0604020202020204" pitchFamily="34" charset="0"/>
                <a:ea typeface="Calibri" panose="020F0502020204030204" pitchFamily="34" charset="0"/>
                <a:cs typeface="Times New Roman" panose="02020603050405020304" pitchFamily="18" charset="0"/>
              </a:rPr>
              <a:t>Wright</a:t>
            </a:r>
            <a:r>
              <a:rPr lang="el-GR" sz="2400" dirty="0">
                <a:effectLst/>
                <a:latin typeface="Arial" panose="020B0604020202020204" pitchFamily="34" charset="0"/>
                <a:ea typeface="Calibri" panose="020F0502020204030204" pitchFamily="34" charset="0"/>
                <a:cs typeface="Times New Roman" panose="02020603050405020304" pitchFamily="18" charset="0"/>
              </a:rPr>
              <a:t> που κατασκεύασαν το πρώτο αεροπλάνο, απέτυχαν σε εξετάσεις του γυμνασίου.</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Ο </a:t>
            </a:r>
            <a:r>
              <a:rPr lang="el-GR" sz="2400" dirty="0" err="1">
                <a:effectLst/>
                <a:latin typeface="Arial" panose="020B0604020202020204" pitchFamily="34" charset="0"/>
                <a:ea typeface="Calibri" panose="020F0502020204030204" pitchFamily="34" charset="0"/>
                <a:cs typeface="Times New Roman" panose="02020603050405020304" pitchFamily="18" charset="0"/>
              </a:rPr>
              <a:t>Winston</a:t>
            </a:r>
            <a:r>
              <a:rPr lang="el-GR" sz="2400" dirty="0">
                <a:effectLst/>
                <a:latin typeface="Arial" panose="020B0604020202020204" pitchFamily="34" charset="0"/>
                <a:ea typeface="Calibri" panose="020F0502020204030204" pitchFamily="34" charset="0"/>
                <a:cs typeface="Times New Roman" panose="02020603050405020304" pitchFamily="18" charset="0"/>
              </a:rPr>
              <a:t> </a:t>
            </a:r>
            <a:r>
              <a:rPr lang="el-GR" sz="2400" dirty="0" err="1">
                <a:effectLst/>
                <a:latin typeface="Arial" panose="020B0604020202020204" pitchFamily="34" charset="0"/>
                <a:ea typeface="Calibri" panose="020F0502020204030204" pitchFamily="34" charset="0"/>
                <a:cs typeface="Times New Roman" panose="02020603050405020304" pitchFamily="18" charset="0"/>
              </a:rPr>
              <a:t>Churchill</a:t>
            </a:r>
            <a:r>
              <a:rPr lang="el-GR" sz="2400" dirty="0">
                <a:effectLst/>
                <a:latin typeface="Arial" panose="020B0604020202020204" pitchFamily="34" charset="0"/>
                <a:ea typeface="Calibri" panose="020F0502020204030204" pitchFamily="34" charset="0"/>
                <a:cs typeface="Times New Roman" panose="02020603050405020304" pitchFamily="18" charset="0"/>
              </a:rPr>
              <a:t> ήταν από τους τελευταίους στην τάξη του.</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b="1" dirty="0">
                <a:effectLst/>
                <a:latin typeface="Arial" panose="020B0604020202020204" pitchFamily="34" charset="0"/>
                <a:ea typeface="Calibri" panose="020F0502020204030204" pitchFamily="34" charset="0"/>
                <a:cs typeface="Times New Roman" panose="02020603050405020304" pitchFamily="18" charset="0"/>
              </a:rPr>
              <a:t>• Ο </a:t>
            </a:r>
            <a:r>
              <a:rPr lang="el-GR" sz="2400" b="1" dirty="0" err="1">
                <a:effectLst/>
                <a:latin typeface="Arial" panose="020B0604020202020204" pitchFamily="34" charset="0"/>
                <a:ea typeface="Calibri" panose="020F0502020204030204" pitchFamily="34" charset="0"/>
                <a:cs typeface="Times New Roman" panose="02020603050405020304" pitchFamily="18" charset="0"/>
              </a:rPr>
              <a:t>Thomas</a:t>
            </a:r>
            <a:r>
              <a:rPr lang="el-GR" sz="2400" b="1" dirty="0">
                <a:effectLst/>
                <a:latin typeface="Arial" panose="020B0604020202020204" pitchFamily="34" charset="0"/>
                <a:ea typeface="Calibri" panose="020F0502020204030204" pitchFamily="34" charset="0"/>
                <a:cs typeface="Times New Roman" panose="02020603050405020304" pitchFamily="18" charset="0"/>
              </a:rPr>
              <a:t> </a:t>
            </a:r>
            <a:r>
              <a:rPr lang="el-GR" sz="2400" b="1" dirty="0" err="1">
                <a:effectLst/>
                <a:latin typeface="Arial" panose="020B0604020202020204" pitchFamily="34" charset="0"/>
                <a:ea typeface="Calibri" panose="020F0502020204030204" pitchFamily="34" charset="0"/>
                <a:cs typeface="Times New Roman" panose="02020603050405020304" pitchFamily="18" charset="0"/>
              </a:rPr>
              <a:t>Edison</a:t>
            </a:r>
            <a:r>
              <a:rPr lang="el-GR" sz="2400" b="1" dirty="0">
                <a:effectLst/>
                <a:latin typeface="Arial" panose="020B0604020202020204" pitchFamily="34" charset="0"/>
                <a:ea typeface="Calibri" panose="020F0502020204030204" pitchFamily="34" charset="0"/>
                <a:cs typeface="Times New Roman" panose="02020603050405020304" pitchFamily="18" charset="0"/>
              </a:rPr>
              <a:t> χαρακτηρίστηκε από τους δασκάλους του ως ανεπίδεκτος μαθήσεως.</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5A9420C5-CB7C-85CF-DDBF-36DAB7FE2134}"/>
              </a:ext>
            </a:extLst>
          </p:cNvPr>
          <p:cNvPicPr>
            <a:picLocks noChangeAspect="1"/>
          </p:cNvPicPr>
          <p:nvPr/>
        </p:nvPicPr>
        <p:blipFill>
          <a:blip r:embed="rId2"/>
          <a:stretch>
            <a:fillRect/>
          </a:stretch>
        </p:blipFill>
        <p:spPr>
          <a:xfrm>
            <a:off x="8262256" y="4259942"/>
            <a:ext cx="3739244" cy="2492830"/>
          </a:xfrm>
          <a:prstGeom prst="rect">
            <a:avLst/>
          </a:prstGeom>
        </p:spPr>
      </p:pic>
    </p:spTree>
    <p:extLst>
      <p:ext uri="{BB962C8B-B14F-4D97-AF65-F5344CB8AC3E}">
        <p14:creationId xmlns:p14="http://schemas.microsoft.com/office/powerpoint/2010/main" val="1322362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14FC98-E4BB-BD39-D08E-056B8EFC247E}"/>
              </a:ext>
            </a:extLst>
          </p:cNvPr>
          <p:cNvSpPr txBox="1"/>
          <p:nvPr/>
        </p:nvSpPr>
        <p:spPr>
          <a:xfrm>
            <a:off x="185057" y="429628"/>
            <a:ext cx="11821886" cy="3477875"/>
          </a:xfrm>
          <a:prstGeom prst="rect">
            <a:avLst/>
          </a:prstGeom>
          <a:noFill/>
        </p:spPr>
        <p:txBody>
          <a:bodyPr wrap="square">
            <a:spAutoFit/>
          </a:bodyPr>
          <a:lstStyle/>
          <a:p>
            <a:r>
              <a:rPr lang="el-GR" sz="2000" dirty="0">
                <a:effectLst/>
                <a:latin typeface="Arial" panose="020B0604020202020204" pitchFamily="34" charset="0"/>
                <a:ea typeface="Calibri" panose="020F0502020204030204" pitchFamily="34" charset="0"/>
                <a:cs typeface="Times New Roman" panose="02020603050405020304" pitchFamily="18" charset="0"/>
              </a:rPr>
              <a:t>Ο Τόμας Άλβα </a:t>
            </a:r>
            <a:r>
              <a:rPr lang="el-GR" sz="2000" dirty="0" err="1">
                <a:effectLst/>
                <a:latin typeface="Arial" panose="020B0604020202020204" pitchFamily="34" charset="0"/>
                <a:ea typeface="Calibri" panose="020F0502020204030204" pitchFamily="34" charset="0"/>
                <a:cs typeface="Times New Roman" panose="02020603050405020304" pitchFamily="18" charset="0"/>
              </a:rPr>
              <a:t>Έντισον</a:t>
            </a:r>
            <a:r>
              <a:rPr lang="el-GR" sz="2000" dirty="0">
                <a:effectLst/>
                <a:latin typeface="Arial" panose="020B0604020202020204" pitchFamily="34" charset="0"/>
                <a:ea typeface="Calibri" panose="020F0502020204030204" pitchFamily="34" charset="0"/>
                <a:cs typeface="Times New Roman" panose="02020603050405020304" pitchFamily="18" charset="0"/>
              </a:rPr>
              <a:t> (11 Φεβρουαρίου 1847 – 18 Οκτωβρίου 1931) ήταν Αμερικανός εφευρέτης και επιχειρηματίας. </a:t>
            </a:r>
            <a:r>
              <a:rPr lang="el-GR" sz="2000" b="1" dirty="0">
                <a:effectLst/>
                <a:latin typeface="Arial" panose="020B0604020202020204" pitchFamily="34" charset="0"/>
                <a:ea typeface="Calibri" panose="020F0502020204030204" pitchFamily="34" charset="0"/>
                <a:cs typeface="Times New Roman" panose="02020603050405020304" pitchFamily="18" charset="0"/>
              </a:rPr>
              <a:t>Ανέπτυξε πολλές συσκευές σε τομείς όπως η παραγωγή ηλεκτρικής ενέργειας , η μαζική επικοινωνία , η εγγραφή ήχου και οι κινηματογραφικές ταινίες . </a:t>
            </a:r>
            <a:endParaRPr lang="el-GR"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Αυτές οι εφευρέσεις, που περιλαμβάνουν τον φωνογράφο , την κινηματογραφική κάμερα και τις πρώιμες εκδόσεις του λαμπτήρα ηλεκτρικού φωτός , είχαν ευρεία επίδραση στον σύγχρονο βιομηχανοποιημένο κόσμο .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Ήταν ένας από τους πρώτους εφευρέτες που εφάρμοσε τις αρχές της οργανωμένης επιστήμης και της ομαδικής εργασίας στη διαδικασία της εφεύρεσης, συνεργαζόμενος με πολλούς ερευνητές και υπαλλήλους. Ίδρυσε το πρώτο εργαστήριο βιομηχανικής έρευνας</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C8357E9A-84E5-6862-920D-690448B25E3A}"/>
              </a:ext>
            </a:extLst>
          </p:cNvPr>
          <p:cNvPicPr>
            <a:picLocks noChangeAspect="1"/>
          </p:cNvPicPr>
          <p:nvPr/>
        </p:nvPicPr>
        <p:blipFill>
          <a:blip r:embed="rId2"/>
          <a:stretch>
            <a:fillRect/>
          </a:stretch>
        </p:blipFill>
        <p:spPr>
          <a:xfrm>
            <a:off x="2506434" y="3907503"/>
            <a:ext cx="6809010" cy="2700125"/>
          </a:xfrm>
          <a:prstGeom prst="rect">
            <a:avLst/>
          </a:prstGeom>
        </p:spPr>
      </p:pic>
    </p:spTree>
    <p:extLst>
      <p:ext uri="{BB962C8B-B14F-4D97-AF65-F5344CB8AC3E}">
        <p14:creationId xmlns:p14="http://schemas.microsoft.com/office/powerpoint/2010/main" val="3837264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C9A229-3384-A38B-D699-5630F780A862}"/>
              </a:ext>
            </a:extLst>
          </p:cNvPr>
          <p:cNvSpPr txBox="1"/>
          <p:nvPr/>
        </p:nvSpPr>
        <p:spPr>
          <a:xfrm>
            <a:off x="0" y="315686"/>
            <a:ext cx="11625943" cy="5632311"/>
          </a:xfrm>
          <a:prstGeom prst="rect">
            <a:avLst/>
          </a:prstGeom>
          <a:noFill/>
        </p:spPr>
        <p:txBody>
          <a:bodyPr wrap="square">
            <a:spAutoFit/>
          </a:bodyPr>
          <a:lstStyle/>
          <a:p>
            <a:r>
              <a:rPr lang="el-GR" sz="1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Ο δημιουργικός κύκλος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effectLst/>
                <a:latin typeface="Arial" panose="020B0604020202020204" pitchFamily="34" charset="0"/>
                <a:ea typeface="Calibri" panose="020F0502020204030204" pitchFamily="34" charset="0"/>
                <a:cs typeface="Times New Roman" panose="02020603050405020304" pitchFamily="18" charset="0"/>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effectLst/>
                <a:latin typeface="Arial" panose="020B0604020202020204" pitchFamily="34" charset="0"/>
                <a:ea typeface="Calibri" panose="020F0502020204030204" pitchFamily="34" charset="0"/>
                <a:cs typeface="Times New Roman" panose="02020603050405020304" pitchFamily="18" charset="0"/>
              </a:rPr>
              <a:t>Έγιναν πολλές έρευνες που αφορούσαν τη δημιουργική διαδικασία, με πρωτεργάτη τον </a:t>
            </a:r>
            <a:r>
              <a:rPr lang="el-GR" sz="1800" dirty="0" err="1">
                <a:effectLst/>
                <a:latin typeface="Arial" panose="020B0604020202020204" pitchFamily="34" charset="0"/>
                <a:ea typeface="Calibri" panose="020F0502020204030204" pitchFamily="34" charset="0"/>
                <a:cs typeface="Times New Roman" panose="02020603050405020304" pitchFamily="18" charset="0"/>
              </a:rPr>
              <a:t>Wallas</a:t>
            </a:r>
            <a:r>
              <a:rPr lang="el-GR" sz="1800" dirty="0">
                <a:effectLst/>
                <a:latin typeface="Arial" panose="020B0604020202020204" pitchFamily="34" charset="0"/>
                <a:ea typeface="Calibri" panose="020F0502020204030204" pitchFamily="34" charset="0"/>
                <a:cs typeface="Times New Roman" panose="02020603050405020304" pitchFamily="18" charset="0"/>
              </a:rPr>
              <a:t>, που το 1925, επιχείρησε την καταγραφή των σταδίων της δημιουργικής διαδικασίας που οδηγούν και παραγάγουν καινοτόμες ιδέες, πρωτότυπες λύσεις.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effectLst/>
                <a:latin typeface="Arial" panose="020B0604020202020204" pitchFamily="34" charset="0"/>
                <a:ea typeface="Calibri" panose="020F0502020204030204" pitchFamily="34" charset="0"/>
                <a:cs typeface="Times New Roman" panose="02020603050405020304" pitchFamily="18" charset="0"/>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effectLst/>
                <a:latin typeface="Arial" panose="020B0604020202020204" pitchFamily="34" charset="0"/>
                <a:ea typeface="Calibri" panose="020F0502020204030204" pitchFamily="34" charset="0"/>
                <a:cs typeface="Times New Roman" panose="02020603050405020304" pitchFamily="18" charset="0"/>
              </a:rPr>
              <a:t>Αυτά τα </a:t>
            </a:r>
            <a:r>
              <a:rPr lang="en-US" sz="1800" dirty="0">
                <a:effectLst/>
                <a:latin typeface="Arial" panose="020B0604020202020204" pitchFamily="34" charset="0"/>
                <a:ea typeface="Calibri" panose="020F0502020204030204" pitchFamily="34" charset="0"/>
                <a:cs typeface="Times New Roman" panose="02020603050405020304" pitchFamily="18" charset="0"/>
              </a:rPr>
              <a:t>4 </a:t>
            </a:r>
            <a:r>
              <a:rPr lang="el-GR" sz="1800" dirty="0">
                <a:effectLst/>
                <a:latin typeface="Arial" panose="020B0604020202020204" pitchFamily="34" charset="0"/>
                <a:ea typeface="Calibri" panose="020F0502020204030204" pitchFamily="34" charset="0"/>
                <a:cs typeface="Times New Roman" panose="02020603050405020304" pitchFamily="18" charset="0"/>
              </a:rPr>
              <a:t>στάδια είναι:</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effectLst/>
                <a:latin typeface="Arial" panose="020B0604020202020204" pitchFamily="34" charset="0"/>
                <a:ea typeface="Calibri" panose="020F0502020204030204" pitchFamily="34" charset="0"/>
                <a:cs typeface="Times New Roman" panose="02020603050405020304" pitchFamily="18" charset="0"/>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b="1" dirty="0">
                <a:effectLst/>
                <a:latin typeface="Arial" panose="020B0604020202020204" pitchFamily="34" charset="0"/>
                <a:ea typeface="Calibri" panose="020F0502020204030204" pitchFamily="34" charset="0"/>
                <a:cs typeface="Times New Roman" panose="02020603050405020304" pitchFamily="18" charset="0"/>
              </a:rPr>
              <a:t>1)</a:t>
            </a:r>
            <a:r>
              <a:rPr lang="el-GR" sz="1800" b="1" dirty="0" err="1">
                <a:effectLst/>
                <a:latin typeface="Arial" panose="020B0604020202020204" pitchFamily="34" charset="0"/>
                <a:ea typeface="Calibri" panose="020F0502020204030204" pitchFamily="34" charset="0"/>
                <a:cs typeface="Times New Roman" panose="02020603050405020304" pitchFamily="18" charset="0"/>
              </a:rPr>
              <a:t>To</a:t>
            </a:r>
            <a:r>
              <a:rPr lang="el-GR" sz="1800" b="1" dirty="0">
                <a:effectLst/>
                <a:latin typeface="Arial" panose="020B0604020202020204" pitchFamily="34" charset="0"/>
                <a:ea typeface="Calibri" panose="020F0502020204030204" pitchFamily="34" charset="0"/>
                <a:cs typeface="Times New Roman" panose="02020603050405020304" pitchFamily="18" charset="0"/>
              </a:rPr>
              <a:t> στάδιο της προπαρασκευής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effectLst/>
                <a:latin typeface="Arial" panose="020B0604020202020204" pitchFamily="34" charset="0"/>
                <a:ea typeface="Calibri" panose="020F0502020204030204" pitchFamily="34" charset="0"/>
                <a:cs typeface="Times New Roman" panose="02020603050405020304" pitchFamily="18" charset="0"/>
              </a:rPr>
              <a:t>Στο στάδιο αυτό, το άτομο επιχειρεί τη διερεύνηση της προβληματικής κατάστασης πρισματικά. Κάνει μια εργώδη προσπάθεια για να φωτίσει το πώς, το τι, το ποιος, το πότε, το γιατί του προβλήματος καθορίζοντας έτσι το </a:t>
            </a:r>
            <a:r>
              <a:rPr lang="el-GR" sz="1800" dirty="0" err="1">
                <a:effectLst/>
                <a:latin typeface="Arial" panose="020B0604020202020204" pitchFamily="34" charset="0"/>
                <a:ea typeface="Calibri" panose="020F0502020204030204" pitchFamily="34" charset="0"/>
                <a:cs typeface="Times New Roman" panose="02020603050405020304" pitchFamily="18" charset="0"/>
              </a:rPr>
              <a:t>οριοθετικό</a:t>
            </a:r>
            <a:r>
              <a:rPr lang="el-GR" sz="1800" dirty="0">
                <a:effectLst/>
                <a:latin typeface="Arial" panose="020B0604020202020204" pitchFamily="34" charset="0"/>
                <a:ea typeface="Calibri" panose="020F0502020204030204" pitchFamily="34" charset="0"/>
                <a:cs typeface="Times New Roman" panose="02020603050405020304" pitchFamily="18" charset="0"/>
              </a:rPr>
              <a:t> του πλαίσιο. Συγκεντρώνει όλα τα γνωστά δεδομένα, πληροφορίες που προέρχονται από εξωτερικές πηγές ή αντλώντας μνημονικά στοιχεία και εμπειρίες.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effectLst/>
                <a:latin typeface="Arial" panose="020B0604020202020204" pitchFamily="34" charset="0"/>
                <a:ea typeface="Calibri" panose="020F0502020204030204" pitchFamily="34" charset="0"/>
                <a:cs typeface="Times New Roman" panose="02020603050405020304" pitchFamily="18" charset="0"/>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b="1" dirty="0">
                <a:effectLst/>
                <a:latin typeface="Arial" panose="020B0604020202020204" pitchFamily="34" charset="0"/>
                <a:ea typeface="Calibri" panose="020F0502020204030204" pitchFamily="34" charset="0"/>
                <a:cs typeface="Times New Roman" panose="02020603050405020304" pitchFamily="18" charset="0"/>
              </a:rPr>
              <a:t>2)Το στάδιο της επώασης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effectLst/>
                <a:latin typeface="Arial" panose="020B0604020202020204" pitchFamily="34" charset="0"/>
                <a:ea typeface="Calibri" panose="020F0502020204030204" pitchFamily="34" charset="0"/>
                <a:cs typeface="Times New Roman" panose="02020603050405020304" pitchFamily="18" charset="0"/>
              </a:rPr>
              <a:t>Ο </a:t>
            </a:r>
            <a:r>
              <a:rPr lang="el-GR" sz="1800" dirty="0" err="1">
                <a:effectLst/>
                <a:latin typeface="Arial" panose="020B0604020202020204" pitchFamily="34" charset="0"/>
                <a:ea typeface="Calibri" panose="020F0502020204030204" pitchFamily="34" charset="0"/>
                <a:cs typeface="Times New Roman" panose="02020603050405020304" pitchFamily="18" charset="0"/>
              </a:rPr>
              <a:t>Δρ</a:t>
            </a:r>
            <a:r>
              <a:rPr lang="el-GR" sz="1800" dirty="0">
                <a:effectLst/>
                <a:latin typeface="Arial" panose="020B0604020202020204" pitchFamily="34" charset="0"/>
                <a:ea typeface="Calibri" panose="020F0502020204030204" pitchFamily="34" charset="0"/>
                <a:cs typeface="Times New Roman" panose="02020603050405020304" pitchFamily="18" charset="0"/>
              </a:rPr>
              <a:t> Κώστας Γ. </a:t>
            </a:r>
            <a:r>
              <a:rPr lang="el-GR" sz="1800" dirty="0" err="1">
                <a:effectLst/>
                <a:latin typeface="Arial" panose="020B0604020202020204" pitchFamily="34" charset="0"/>
                <a:ea typeface="Calibri" panose="020F0502020204030204" pitchFamily="34" charset="0"/>
                <a:cs typeface="Times New Roman" panose="02020603050405020304" pitchFamily="18" charset="0"/>
              </a:rPr>
              <a:t>Μαγνησάλης</a:t>
            </a:r>
            <a:r>
              <a:rPr lang="el-GR" sz="1800" dirty="0">
                <a:effectLst/>
                <a:latin typeface="Arial" panose="020B0604020202020204" pitchFamily="34" charset="0"/>
                <a:ea typeface="Calibri" panose="020F0502020204030204" pitchFamily="34" charset="0"/>
                <a:cs typeface="Times New Roman" panose="02020603050405020304" pitchFamily="18" charset="0"/>
              </a:rPr>
              <a:t> πρωτουργός της έννοιας της Δημιουργικής</a:t>
            </a:r>
            <a:r>
              <a:rPr lang="el-GR" sz="1800" b="1" dirty="0">
                <a:effectLst/>
                <a:latin typeface="Arial" panose="020B0604020202020204" pitchFamily="34" charset="0"/>
                <a:ea typeface="Calibri" panose="020F0502020204030204" pitchFamily="34" charset="0"/>
                <a:cs typeface="Times New Roman" panose="02020603050405020304" pitchFamily="18" charset="0"/>
              </a:rPr>
              <a:t> </a:t>
            </a:r>
            <a:r>
              <a:rPr lang="el-GR" sz="1800" dirty="0">
                <a:effectLst/>
                <a:latin typeface="Arial" panose="020B0604020202020204" pitchFamily="34" charset="0"/>
                <a:ea typeface="Calibri" panose="020F0502020204030204" pitchFamily="34" charset="0"/>
                <a:cs typeface="Times New Roman" panose="02020603050405020304" pitchFamily="18" charset="0"/>
              </a:rPr>
              <a:t>Σκέψης</a:t>
            </a:r>
            <a:r>
              <a:rPr lang="el-GR" sz="1800" b="1" dirty="0">
                <a:effectLst/>
                <a:latin typeface="Arial" panose="020B0604020202020204" pitchFamily="34" charset="0"/>
                <a:ea typeface="Calibri" panose="020F0502020204030204" pitchFamily="34" charset="0"/>
                <a:cs typeface="Times New Roman" panose="02020603050405020304" pitchFamily="18" charset="0"/>
              </a:rPr>
              <a:t> </a:t>
            </a:r>
            <a:r>
              <a:rPr lang="el-GR" sz="1800" dirty="0">
                <a:effectLst/>
                <a:latin typeface="Arial" panose="020B0604020202020204" pitchFamily="34" charset="0"/>
                <a:ea typeface="Calibri" panose="020F0502020204030204" pitchFamily="34" charset="0"/>
                <a:cs typeface="Times New Roman" panose="02020603050405020304" pitchFamily="18" charset="0"/>
              </a:rPr>
              <a:t>υποστηρίζει ότι το στάδιο αυτό σηματοδοτείται από την απουσία κάποιου είδους φανερής δραστηριότητας. Όλο το υλικό που συγκεντρώθηκε από το στάδιο της προπαρασκευής φαίνεται σαν να «κοιμάται» στο μυαλό του εν δυνάμει δημιουργού τόσο στο προ-συνειδητό επίπεδο όσο και στο ασυνείδητο</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effectLst/>
                <a:latin typeface="Arial" panose="020B0604020202020204" pitchFamily="34" charset="0"/>
                <a:ea typeface="Calibri" panose="020F0502020204030204" pitchFamily="34" charset="0"/>
                <a:cs typeface="Times New Roman" panose="02020603050405020304" pitchFamily="18" charset="0"/>
              </a:rPr>
              <a:t>Ο Ρωμαίος ρήτορας </a:t>
            </a:r>
            <a:r>
              <a:rPr lang="el-GR" sz="1800" dirty="0" err="1">
                <a:effectLst/>
                <a:latin typeface="Arial" panose="020B0604020202020204" pitchFamily="34" charset="0"/>
                <a:ea typeface="Calibri" panose="020F0502020204030204" pitchFamily="34" charset="0"/>
                <a:cs typeface="Times New Roman" panose="02020603050405020304" pitchFamily="18" charset="0"/>
              </a:rPr>
              <a:t>Κικέρωνας</a:t>
            </a:r>
            <a:r>
              <a:rPr lang="el-GR" sz="1800" dirty="0">
                <a:effectLst/>
                <a:latin typeface="Arial" panose="020B0604020202020204" pitchFamily="34" charset="0"/>
                <a:ea typeface="Calibri" panose="020F0502020204030204" pitchFamily="34" charset="0"/>
                <a:cs typeface="Times New Roman" panose="02020603050405020304" pitchFamily="18" charset="0"/>
              </a:rPr>
              <a:t> έλεγε χαρακτηριστικά ότι: </a:t>
            </a:r>
            <a:r>
              <a:rPr lang="el-GR" sz="1800" b="1" dirty="0">
                <a:effectLst/>
                <a:latin typeface="Arial" panose="020B0604020202020204" pitchFamily="34" charset="0"/>
                <a:ea typeface="Calibri" panose="020F0502020204030204" pitchFamily="34" charset="0"/>
                <a:cs typeface="Times New Roman" panose="02020603050405020304" pitchFamily="18" charset="0"/>
              </a:rPr>
              <a:t>«η νύχτα τρέφει τα όνειρά μας».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80F5BC23-D86E-592C-56D8-4C5E222F9447}"/>
              </a:ext>
            </a:extLst>
          </p:cNvPr>
          <p:cNvPicPr>
            <a:picLocks noChangeAspect="1"/>
          </p:cNvPicPr>
          <p:nvPr/>
        </p:nvPicPr>
        <p:blipFill>
          <a:blip r:embed="rId2"/>
          <a:stretch>
            <a:fillRect/>
          </a:stretch>
        </p:blipFill>
        <p:spPr>
          <a:xfrm>
            <a:off x="8022771" y="5947997"/>
            <a:ext cx="4014788" cy="842206"/>
          </a:xfrm>
          <a:prstGeom prst="rect">
            <a:avLst/>
          </a:prstGeom>
        </p:spPr>
      </p:pic>
    </p:spTree>
    <p:extLst>
      <p:ext uri="{BB962C8B-B14F-4D97-AF65-F5344CB8AC3E}">
        <p14:creationId xmlns:p14="http://schemas.microsoft.com/office/powerpoint/2010/main" val="2035341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831F2E-1FB8-1C16-D970-9F8F34DDBAB6}"/>
              </a:ext>
            </a:extLst>
          </p:cNvPr>
          <p:cNvSpPr txBox="1"/>
          <p:nvPr/>
        </p:nvSpPr>
        <p:spPr>
          <a:xfrm>
            <a:off x="272144" y="474345"/>
            <a:ext cx="11647714" cy="5632311"/>
          </a:xfrm>
          <a:prstGeom prst="rect">
            <a:avLst/>
          </a:prstGeom>
          <a:noFill/>
        </p:spPr>
        <p:txBody>
          <a:bodyPr wrap="square">
            <a:spAutoFit/>
          </a:bodyPr>
          <a:lstStyle/>
          <a:p>
            <a:r>
              <a:rPr lang="el-GR" sz="2000" b="1" dirty="0">
                <a:effectLst/>
                <a:latin typeface="Arial" panose="020B0604020202020204" pitchFamily="34" charset="0"/>
                <a:ea typeface="Calibri" panose="020F0502020204030204" pitchFamily="34" charset="0"/>
                <a:cs typeface="Times New Roman" panose="02020603050405020304" pitchFamily="18" charset="0"/>
              </a:rPr>
              <a:t>3) Το στάδιο της έμπνευσης</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Στο στάδιο αυτό, ο εν δυνάμει δημιουργός «τίκτει» την ιδέα που ξεπηδά στο συνειδητό του ατόμου και νιώθει ότι πλέον βρήκε τη λύση στο πρόβλημα που τον ταλάνιζε. Η φάση αυτή είναι γνωστή ως «Εύρηκα» γνωστή φράση του Αρχιμήδη.</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b="1" dirty="0">
                <a:effectLst/>
                <a:latin typeface="Arial" panose="020B0604020202020204" pitchFamily="34" charset="0"/>
                <a:ea typeface="Calibri" panose="020F0502020204030204" pitchFamily="34" charset="0"/>
                <a:cs typeface="Times New Roman" panose="02020603050405020304" pitchFamily="18" charset="0"/>
              </a:rPr>
              <a:t>4) Το στάδιο της αξιολόγησης</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Κατά το στάδιο αυτό γίνεται αξιολόγηση της νέας ιδέας που παρήχθη κατά τη στιγμή του «Εύρηκα», με στόχο τον έλεγχο της εγκυρότητας, της λειτουργικότητας και της χρησιμότητάς της. Τελικά θα βρεθεί ο τρόπος διατύπωσής της προς εφαρμογή και υλοποίηση.</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b="1" dirty="0">
                <a:effectLst/>
                <a:latin typeface="Arial" panose="020B0604020202020204" pitchFamily="34" charset="0"/>
                <a:ea typeface="Calibri" panose="020F0502020204030204" pitchFamily="34" charset="0"/>
                <a:cs typeface="Times New Roman" panose="02020603050405020304" pitchFamily="18" charset="0"/>
              </a:rPr>
              <a:t>Τα εμπόδια στη δημιουργική σκέψη είναι:</a:t>
            </a:r>
            <a:endParaRPr lang="en-US" sz="2000" b="1" dirty="0">
              <a:effectLst/>
              <a:latin typeface="Arial" panose="020B0604020202020204" pitchFamily="34" charset="0"/>
              <a:ea typeface="Calibri" panose="020F0502020204030204" pitchFamily="34" charset="0"/>
              <a:cs typeface="Times New Roman" panose="02020603050405020304" pitchFamily="18" charset="0"/>
            </a:endParaRPr>
          </a:p>
          <a:p>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Οι κοινωνικές πιέσεις για συμμόρφωση.</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Οι προηγούμενες συνήθειες.</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Η απόλυτη κυριαρχία της λογικής.</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Η έλλειψη εμπιστοσύνης στις δημιουργικές ικανότητες.</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Ο φόβος των σφαλμάτων και της γελοιοποίησης.</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093B0DAF-8A57-0875-E586-451AE66BE8EA}"/>
              </a:ext>
            </a:extLst>
          </p:cNvPr>
          <p:cNvPicPr>
            <a:picLocks noChangeAspect="1"/>
          </p:cNvPicPr>
          <p:nvPr/>
        </p:nvPicPr>
        <p:blipFill>
          <a:blip r:embed="rId2"/>
          <a:stretch>
            <a:fillRect/>
          </a:stretch>
        </p:blipFill>
        <p:spPr>
          <a:xfrm>
            <a:off x="8686800" y="3429000"/>
            <a:ext cx="3233056" cy="3233056"/>
          </a:xfrm>
          <a:prstGeom prst="rect">
            <a:avLst/>
          </a:prstGeom>
        </p:spPr>
      </p:pic>
    </p:spTree>
    <p:extLst>
      <p:ext uri="{BB962C8B-B14F-4D97-AF65-F5344CB8AC3E}">
        <p14:creationId xmlns:p14="http://schemas.microsoft.com/office/powerpoint/2010/main" val="1312283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6" y="474043"/>
            <a:ext cx="423218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1" i="0" u="none" strike="noStrike" kern="1200" cap="none" spc="0" normalizeH="0" baseline="0" noProof="0" dirty="0">
                <a:ln>
                  <a:noFill/>
                </a:ln>
                <a:solidFill>
                  <a:prstClr val="white"/>
                </a:solidFill>
                <a:effectLst/>
                <a:uLnTx/>
                <a:uFillTx/>
                <a:latin typeface="Calibri"/>
                <a:ea typeface="+mn-ea"/>
                <a:cs typeface="+mn-cs"/>
              </a:rPr>
              <a:t>Σχετικά με το πρόγραμμα</a:t>
            </a:r>
            <a:endParaRPr kumimoji="0" lang="pt-PT"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30C0E0D-BA62-704E-0C64-A3A13C788399}"/>
              </a:ext>
            </a:extLst>
          </p:cNvPr>
          <p:cNvSpPr txBox="1"/>
          <p:nvPr/>
        </p:nvSpPr>
        <p:spPr>
          <a:xfrm>
            <a:off x="119743" y="1166843"/>
            <a:ext cx="11843657" cy="45243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Business Development Training and Support for Non - Native Small Business Owners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-(Inclusive Entrepreneurship for Non – Natives, (Project Acronym: “Enter 4 All”).</a:t>
            </a:r>
            <a:endParaRPr kumimoji="0" lang="el-GR"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a:ea typeface="+mn-ea"/>
                <a:cs typeface="+mn-cs"/>
              </a:rPr>
              <a:t>Η Δράση έχει ως σκοπό να συμβάλει στον στόχο της ένταξης και της συμπερίληψης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a:ea typeface="+mn-ea"/>
                <a:cs typeface="+mn-cs"/>
              </a:rPr>
              <a:t>όσον αφορά στην παροχή στοχευμένης βοήθειας μέσω εκπαίδευσης και συμβουλευτικής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a:ea typeface="+mn-ea"/>
                <a:cs typeface="+mn-cs"/>
              </a:rPr>
              <a:t>σε μη γηγενείς Ιδιοκτήτες Μικρών Επιχειρήσεων, ώστε να ξεπεράσουν τα διάφορα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a:ea typeface="+mn-ea"/>
                <a:cs typeface="+mn-cs"/>
              </a:rPr>
              <a:t>εμπόδια που αντιμετωπίζουν για την εδραίωση και ανάπτυξη της επιχείρησής τους.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a:ea typeface="+mn-ea"/>
                <a:cs typeface="+mn-cs"/>
              </a:rPr>
              <a:t>Η συμμετοχή για όλους τους συμμετέχοντες σε όλες τις δράσεις είναι δωρεάν.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a:ea typeface="+mn-ea"/>
                <a:cs typeface="+mn-cs"/>
              </a:rPr>
              <a:t>Η διάρκεια του Σχεδίου ορίζεται σε 18 μήνες και συγκεκριμένα από 28/02/2022 έως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Calibri"/>
                <a:ea typeface="+mn-ea"/>
                <a:cs typeface="+mn-cs"/>
              </a:rPr>
              <a:t>και 27/08/2023.</a:t>
            </a:r>
          </a:p>
        </p:txBody>
      </p:sp>
    </p:spTree>
    <p:extLst>
      <p:ext uri="{BB962C8B-B14F-4D97-AF65-F5344CB8AC3E}">
        <p14:creationId xmlns:p14="http://schemas.microsoft.com/office/powerpoint/2010/main" val="2188339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62811C-5BB1-DC75-2B28-9C05D6A06F25}"/>
              </a:ext>
            </a:extLst>
          </p:cNvPr>
          <p:cNvSpPr txBox="1"/>
          <p:nvPr/>
        </p:nvSpPr>
        <p:spPr>
          <a:xfrm>
            <a:off x="195943" y="336199"/>
            <a:ext cx="11800114" cy="3170099"/>
          </a:xfrm>
          <a:prstGeom prst="rect">
            <a:avLst/>
          </a:prstGeom>
          <a:noFill/>
        </p:spPr>
        <p:txBody>
          <a:bodyPr wrap="square">
            <a:spAutoFit/>
          </a:bodyPr>
          <a:lstStyle/>
          <a:p>
            <a:r>
              <a:rPr lang="el-GR" sz="2400" b="1" dirty="0">
                <a:solidFill>
                  <a:srgbClr val="FF0000"/>
                </a:solidFill>
                <a:effectLst/>
                <a:latin typeface="TimesNewRomanPS-BoldMT"/>
                <a:ea typeface="Calibri" panose="020F0502020204030204" pitchFamily="34" charset="0"/>
                <a:cs typeface="TimesNewRomanPS-BoldMT"/>
              </a:rPr>
              <a:t>Δραστηριότητες για εφαρμογή της νέας γνώσης</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200" dirty="0">
                <a:effectLst/>
                <a:latin typeface="Arial" panose="020B0604020202020204" pitchFamily="34" charset="0"/>
                <a:ea typeface="Calibri" panose="020F0502020204030204" pitchFamily="34" charset="0"/>
                <a:cs typeface="Times New Roman" panose="02020603050405020304" pitchFamily="18" charset="0"/>
              </a:rPr>
              <a:t>  </a:t>
            </a:r>
            <a:endParaRPr lang="el-GR"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l-GR" sz="2200" dirty="0">
                <a:effectLst/>
                <a:latin typeface="Arial" panose="020B0604020202020204" pitchFamily="34" charset="0"/>
                <a:ea typeface="Calibri" panose="020F0502020204030204" pitchFamily="34" charset="0"/>
                <a:cs typeface="Times New Roman" panose="02020603050405020304" pitchFamily="18" charset="0"/>
              </a:rPr>
              <a:t>Αναφέρετε κάποιο δημιουργικό άτομο που γνωρίζετε. Αιτιολογείστε την απάντησή σας.</a:t>
            </a:r>
            <a:endParaRPr lang="el-GR" sz="2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200" dirty="0">
                <a:effectLst/>
                <a:latin typeface="Arial" panose="020B0604020202020204" pitchFamily="34" charset="0"/>
                <a:ea typeface="Calibri" panose="020F0502020204030204" pitchFamily="34" charset="0"/>
                <a:cs typeface="Times New Roman" panose="02020603050405020304" pitchFamily="18" charset="0"/>
              </a:rPr>
              <a:t> </a:t>
            </a:r>
            <a:endParaRPr lang="el-GR"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l-GR" sz="2200" dirty="0">
                <a:effectLst/>
                <a:latin typeface="Arial" panose="020B0604020202020204" pitchFamily="34" charset="0"/>
                <a:ea typeface="Calibri" panose="020F0502020204030204" pitchFamily="34" charset="0"/>
                <a:cs typeface="Times New Roman" panose="02020603050405020304" pitchFamily="18" charset="0"/>
              </a:rPr>
              <a:t>Ποια χαρακτηριστικά δημιουργικότητας βρίσκετε στη δική σας προσωπικότητα; Αναλύστε την απάντησή σας.</a:t>
            </a:r>
            <a:endParaRPr lang="el-GR" sz="2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200" dirty="0">
                <a:effectLst/>
                <a:latin typeface="Arial" panose="020B0604020202020204" pitchFamily="34" charset="0"/>
                <a:ea typeface="Calibri" panose="020F0502020204030204" pitchFamily="34" charset="0"/>
                <a:cs typeface="Times New Roman" panose="02020603050405020304" pitchFamily="18" charset="0"/>
              </a:rPr>
              <a:t> </a:t>
            </a:r>
            <a:endParaRPr lang="el-GR"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l-GR" sz="2200" dirty="0">
                <a:effectLst/>
                <a:latin typeface="Arial" panose="020B0604020202020204" pitchFamily="34" charset="0"/>
                <a:ea typeface="Calibri" panose="020F0502020204030204" pitchFamily="34" charset="0"/>
                <a:cs typeface="Times New Roman" panose="02020603050405020304" pitchFamily="18" charset="0"/>
              </a:rPr>
              <a:t>«Πολλοί είδαν το μήλο να πέφτει, ο Νεύτωνας όμως ανακάλυψε το νόμο της βαρύτητας». Σχολιάστε και συζητήστε την παραπάνω φράση.</a:t>
            </a:r>
            <a:endParaRPr lang="el-GR"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6158F4C3-C2EB-737D-83C4-5D96C1298991}"/>
              </a:ext>
            </a:extLst>
          </p:cNvPr>
          <p:cNvPicPr>
            <a:picLocks noChangeAspect="1"/>
          </p:cNvPicPr>
          <p:nvPr/>
        </p:nvPicPr>
        <p:blipFill rotWithShape="1">
          <a:blip r:embed="rId2"/>
          <a:srcRect b="8254"/>
          <a:stretch/>
        </p:blipFill>
        <p:spPr>
          <a:xfrm>
            <a:off x="7493128" y="3091543"/>
            <a:ext cx="4338135" cy="3624943"/>
          </a:xfrm>
          <a:prstGeom prst="rect">
            <a:avLst/>
          </a:prstGeom>
        </p:spPr>
      </p:pic>
    </p:spTree>
    <p:extLst>
      <p:ext uri="{BB962C8B-B14F-4D97-AF65-F5344CB8AC3E}">
        <p14:creationId xmlns:p14="http://schemas.microsoft.com/office/powerpoint/2010/main" val="1422650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68C84E-D77E-12B6-E2BE-EBD75AB5A64B}"/>
              </a:ext>
            </a:extLst>
          </p:cNvPr>
          <p:cNvSpPr txBox="1"/>
          <p:nvPr/>
        </p:nvSpPr>
        <p:spPr>
          <a:xfrm>
            <a:off x="217714" y="214930"/>
            <a:ext cx="11517086" cy="4401205"/>
          </a:xfrm>
          <a:prstGeom prst="rect">
            <a:avLst/>
          </a:prstGeom>
          <a:noFill/>
        </p:spPr>
        <p:txBody>
          <a:bodyPr wrap="square">
            <a:spAutoFit/>
          </a:bodyPr>
          <a:lstStyle/>
          <a:p>
            <a:r>
              <a:rPr lang="el-GR" sz="2000" b="1" dirty="0">
                <a:effectLst/>
                <a:latin typeface="Arial" panose="020B0604020202020204" pitchFamily="34" charset="0"/>
                <a:ea typeface="Calibri" panose="020F0502020204030204" pitchFamily="34" charset="0"/>
                <a:cs typeface="Times New Roman" panose="02020603050405020304" pitchFamily="18" charset="0"/>
              </a:rPr>
              <a:t>Ειδικές τεχνικές δημιουργικής παραγωγής ιδεών</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Οι πιο γνωστές και χρησιμοποιούμενες τεχνικές παραγωγής πρωτότυπων ιδεών είναι οι κάτωθι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την τεχνική του «κατιδεασμού» (brainstorming)</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τις ερωτήσεις SCAMPER που αφυπνίζουν τη δημιουργική σκέψη</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το πρότυπο «δημιουργική επίλυση προβλημάτων»</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την τεχνική «πλάγια σκέψη»</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την τεχνική «κατάλογος χαρακτηριστικών»</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την τεχνική «προκρούστειοι συνδυασμοί»</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την τεχνική «τα έξι σκεπτόμενα καπέλα»</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τη συνεκτική μέθοδο</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την τεχνική SIPLEX</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τη μέθοδο «Εύρηκα»</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5B4FE766-C5D7-B848-B522-7BA9AEBBC3D5}"/>
              </a:ext>
            </a:extLst>
          </p:cNvPr>
          <p:cNvPicPr>
            <a:picLocks noChangeAspect="1"/>
          </p:cNvPicPr>
          <p:nvPr/>
        </p:nvPicPr>
        <p:blipFill>
          <a:blip r:embed="rId2"/>
          <a:stretch>
            <a:fillRect/>
          </a:stretch>
        </p:blipFill>
        <p:spPr>
          <a:xfrm>
            <a:off x="5215156" y="3135086"/>
            <a:ext cx="6900643" cy="3611336"/>
          </a:xfrm>
          <a:prstGeom prst="rect">
            <a:avLst/>
          </a:prstGeom>
        </p:spPr>
      </p:pic>
    </p:spTree>
    <p:extLst>
      <p:ext uri="{BB962C8B-B14F-4D97-AF65-F5344CB8AC3E}">
        <p14:creationId xmlns:p14="http://schemas.microsoft.com/office/powerpoint/2010/main" val="4070512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0186D3-3E86-3D66-4516-C4DFD574E58E}"/>
              </a:ext>
            </a:extLst>
          </p:cNvPr>
          <p:cNvSpPr txBox="1"/>
          <p:nvPr/>
        </p:nvSpPr>
        <p:spPr>
          <a:xfrm>
            <a:off x="103414" y="228600"/>
            <a:ext cx="11985171" cy="6186309"/>
          </a:xfrm>
          <a:prstGeom prst="rect">
            <a:avLst/>
          </a:prstGeom>
          <a:noFill/>
        </p:spPr>
        <p:txBody>
          <a:bodyPr wrap="square">
            <a:spAutoFit/>
          </a:bodyPr>
          <a:lstStyle/>
          <a:p>
            <a:r>
              <a:rPr lang="el-GR" sz="1800" b="1" dirty="0" err="1">
                <a:effectLst/>
                <a:latin typeface="Arial" panose="020B0604020202020204" pitchFamily="34" charset="0"/>
                <a:ea typeface="Calibri" panose="020F0502020204030204" pitchFamily="34" charset="0"/>
                <a:cs typeface="Times New Roman" panose="02020603050405020304" pitchFamily="18" charset="0"/>
              </a:rPr>
              <a:t>Κατιδεασμός</a:t>
            </a:r>
            <a:r>
              <a:rPr lang="el-GR" sz="1800" b="1" dirty="0">
                <a:effectLst/>
                <a:latin typeface="Arial" panose="020B0604020202020204" pitchFamily="34" charset="0"/>
                <a:ea typeface="Calibri" panose="020F0502020204030204" pitchFamily="34" charset="0"/>
                <a:cs typeface="Times New Roman" panose="02020603050405020304" pitchFamily="18" charset="0"/>
              </a:rPr>
              <a:t> (brainstorming)</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b="1" dirty="0">
                <a:effectLst/>
                <a:latin typeface="Arial" panose="020B0604020202020204" pitchFamily="34" charset="0"/>
                <a:ea typeface="Calibri" panose="020F0502020204030204" pitchFamily="34" charset="0"/>
                <a:cs typeface="Times New Roman" panose="02020603050405020304" pitchFamily="18" charset="0"/>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effectLst/>
                <a:latin typeface="Arial" panose="020B0604020202020204" pitchFamily="34" charset="0"/>
                <a:ea typeface="Calibri" panose="020F0502020204030204" pitchFamily="34" charset="0"/>
                <a:cs typeface="Times New Roman" panose="02020603050405020304" pitchFamily="18" charset="0"/>
              </a:rPr>
              <a:t>Η τεχνική του «κατιδεασμού» είναι μια διαδικασία, όπου μια ομάδα ατόμων, προσπαθεί, </a:t>
            </a:r>
            <a:r>
              <a:rPr lang="el-GR" sz="1800" b="1" dirty="0">
                <a:effectLst/>
                <a:latin typeface="Arial" panose="020B0604020202020204" pitchFamily="34" charset="0"/>
                <a:ea typeface="Calibri" panose="020F0502020204030204" pitchFamily="34" charset="0"/>
                <a:cs typeface="Times New Roman" panose="02020603050405020304" pitchFamily="18" charset="0"/>
              </a:rPr>
              <a:t>με συνεργατικό κυρίως τρόπο, να παράσχει νέες ιδέες για την επίλυση ενός πρακτικού προβλήματος στην επαγγελματική τους καριέρα ή και στην προσωπική τους ζωή. </a:t>
            </a:r>
            <a:endParaRPr lang="el-GR" sz="1200" b="1"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effectLst/>
                <a:latin typeface="Arial" panose="020B0604020202020204" pitchFamily="34" charset="0"/>
                <a:ea typeface="Calibri" panose="020F0502020204030204" pitchFamily="34" charset="0"/>
                <a:cs typeface="Times New Roman" panose="02020603050405020304" pitchFamily="18" charset="0"/>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effectLst/>
                <a:latin typeface="Arial" panose="020B0604020202020204" pitchFamily="34" charset="0"/>
                <a:ea typeface="Calibri" panose="020F0502020204030204" pitchFamily="34" charset="0"/>
                <a:cs typeface="Times New Roman" panose="02020603050405020304" pitchFamily="18" charset="0"/>
              </a:rPr>
              <a:t>Τα οφέλη από την εφαρμογή της μπορούν να αφορούν: την αύξηση των οικονομικών εσόδων, τη γρήγορη προώθηση νέων προϊόντων, την καλυτέρευση των συναδελφικών σχέσεων, τη</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effectLst/>
                <a:latin typeface="Arial" panose="020B0604020202020204" pitchFamily="34" charset="0"/>
                <a:ea typeface="Calibri" panose="020F0502020204030204" pitchFamily="34" charset="0"/>
                <a:cs typeface="Times New Roman" panose="02020603050405020304" pitchFamily="18" charset="0"/>
              </a:rPr>
              <a:t>δημιουργία νέων αγορών, τη βελτίωση της παραγωγικότητας και της αξιοπιστίας κ.ά.</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effectLst/>
                <a:latin typeface="Arial" panose="020B0604020202020204" pitchFamily="34" charset="0"/>
                <a:ea typeface="Calibri" panose="020F0502020204030204" pitchFamily="34" charset="0"/>
                <a:cs typeface="Times New Roman" panose="02020603050405020304" pitchFamily="18" charset="0"/>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b="1" dirty="0">
                <a:effectLst/>
                <a:latin typeface="Arial" panose="020B0604020202020204" pitchFamily="34" charset="0"/>
                <a:ea typeface="Calibri" panose="020F0502020204030204" pitchFamily="34" charset="0"/>
                <a:cs typeface="Times New Roman" panose="02020603050405020304" pitchFamily="18" charset="0"/>
              </a:rPr>
              <a:t>Οι κανόνες του «κατιδεασμού» brainstorming</a:t>
            </a:r>
            <a:endParaRPr lang="el-GR" sz="1200" b="1"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b="1" dirty="0">
                <a:effectLst/>
                <a:latin typeface="Arial" panose="020B0604020202020204" pitchFamily="34" charset="0"/>
                <a:ea typeface="Calibri" panose="020F0502020204030204" pitchFamily="34" charset="0"/>
                <a:cs typeface="Times New Roman" panose="02020603050405020304" pitchFamily="18" charset="0"/>
              </a:rPr>
              <a:t>1. Απαγορεύεται η κριτική</a:t>
            </a:r>
            <a:endParaRPr lang="el-GR" sz="1200" b="1"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b="1" dirty="0">
                <a:effectLst/>
                <a:latin typeface="Arial" panose="020B0604020202020204" pitchFamily="34" charset="0"/>
                <a:ea typeface="Calibri" panose="020F0502020204030204" pitchFamily="34" charset="0"/>
                <a:cs typeface="Times New Roman" panose="02020603050405020304" pitchFamily="18" charset="0"/>
              </a:rPr>
              <a:t>2. Ενθαρρύνεται η υπερβολική ή παράλογη διατύπωση ιδεών</a:t>
            </a:r>
            <a:endParaRPr lang="el-GR" sz="1200" b="1"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b="1" dirty="0">
                <a:effectLst/>
                <a:latin typeface="Arial" panose="020B0604020202020204" pitchFamily="34" charset="0"/>
                <a:ea typeface="Calibri" panose="020F0502020204030204" pitchFamily="34" charset="0"/>
                <a:cs typeface="Times New Roman" panose="02020603050405020304" pitchFamily="18" charset="0"/>
              </a:rPr>
              <a:t>3. Επιμένουμε στην παραγωγή όσο το δυνατόν περισσότερων ιδεών</a:t>
            </a:r>
            <a:endParaRPr lang="el-GR" sz="1200" b="1"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b="1" dirty="0">
                <a:effectLst/>
                <a:latin typeface="Arial" panose="020B0604020202020204" pitchFamily="34" charset="0"/>
                <a:ea typeface="Calibri" panose="020F0502020204030204" pitchFamily="34" charset="0"/>
                <a:cs typeface="Times New Roman" panose="02020603050405020304" pitchFamily="18" charset="0"/>
              </a:rPr>
              <a:t>4. Στηρίζουμε την επέκταση και τη βελτίωση των παραγόμενων ιδεών</a:t>
            </a:r>
            <a:endParaRPr lang="el-GR" sz="1200" b="1"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b="1" dirty="0">
                <a:effectLst/>
                <a:latin typeface="Arial" panose="020B0604020202020204" pitchFamily="34" charset="0"/>
                <a:ea typeface="Calibri" panose="020F0502020204030204" pitchFamily="34" charset="0"/>
                <a:cs typeface="Times New Roman" panose="02020603050405020304" pitchFamily="18" charset="0"/>
              </a:rPr>
              <a:t>5. Αξιολόγηση των προτεινόμενων ιδεών</a:t>
            </a:r>
            <a:endParaRPr lang="el-GR" sz="1200" b="1"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effectLst/>
                <a:latin typeface="Arial" panose="020B0604020202020204" pitchFamily="34" charset="0"/>
                <a:ea typeface="Calibri" panose="020F0502020204030204" pitchFamily="34" charset="0"/>
                <a:cs typeface="Times New Roman" panose="02020603050405020304" pitchFamily="18" charset="0"/>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dirty="0">
                <a:effectLst/>
                <a:latin typeface="Arial" panose="020B0604020202020204" pitchFamily="34" charset="0"/>
                <a:ea typeface="Calibri" panose="020F0502020204030204" pitchFamily="34" charset="0"/>
                <a:cs typeface="Times New Roman" panose="02020603050405020304" pitchFamily="18" charset="0"/>
              </a:rPr>
              <a:t>Ο χρόνος που απαιτείται για την υλοποίηση της τεχνικής του «κατιδεασμού» μπορεί να ποικίλει από πέντε λεπτά έως δύο ώρες. Αυτό εξαρτάται αφενός από την εμπειρία των μελών της ομάδας και αφετέρου από το θέμα που χρήζει επίλυσης. Η όλη, όμως, χρονική διάρκεια θα πρέπει να χωρίζεται σε πεντάλεπτα έως δεκαπεντάλεπτα για να διατηρηθεί η ζωντάνια των συμμετεχόντων. Τα διαλείμματα δεν πρέπει να επιβάλλονται αλλά να καθορίζονται από τη ροή της ομάδας.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2435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1430F9-5139-56DA-7680-24720815FCFF}"/>
              </a:ext>
            </a:extLst>
          </p:cNvPr>
          <p:cNvSpPr txBox="1"/>
          <p:nvPr/>
        </p:nvSpPr>
        <p:spPr>
          <a:xfrm>
            <a:off x="201386" y="202870"/>
            <a:ext cx="11789228" cy="3785652"/>
          </a:xfrm>
          <a:prstGeom prst="rect">
            <a:avLst/>
          </a:prstGeom>
          <a:noFill/>
        </p:spPr>
        <p:txBody>
          <a:bodyPr wrap="square">
            <a:spAutoFit/>
          </a:bodyPr>
          <a:lstStyle/>
          <a:p>
            <a:r>
              <a:rPr lang="el-GR"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Δραστηριότητες για εμπέδωση και εφαρμογή της νέας γνώσης</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Επιλέξτε ένα από τα παρακάτω προβλήματα και προτείνετε τρεις τουλάχιστον ιδέες επίλυσής του στα πλαίσια της τεχνικής του «κατιδεασμού». Κατόπιν, προχωρήστε στην επεξεργασία τους με στόχο να καταλήξετε στην πιο πρακτική και αξιόπιστη λύση για το κάθε πρόβλημα.</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l-GR" sz="2400" dirty="0">
                <a:effectLst/>
                <a:latin typeface="Arial" panose="020B0604020202020204" pitchFamily="34" charset="0"/>
                <a:ea typeface="Calibri" panose="020F0502020204030204" pitchFamily="34" charset="0"/>
                <a:cs typeface="Times New Roman" panose="02020603050405020304" pitchFamily="18" charset="0"/>
              </a:rPr>
              <a:t>Δώστε όνομα σε ένα καινούριο απορρυπαντικό.</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l-GR" sz="2400" dirty="0">
                <a:effectLst/>
                <a:latin typeface="Arial" panose="020B0604020202020204" pitchFamily="34" charset="0"/>
                <a:ea typeface="Calibri" panose="020F0502020204030204" pitchFamily="34" charset="0"/>
                <a:cs typeface="Times New Roman" panose="02020603050405020304" pitchFamily="18" charset="0"/>
              </a:rPr>
              <a:t>Με ποιον τρόπο ένα νέο κατάστημα παιδικών ενδυμάτων μπορεί να αυξήσει τον αριθμό των πελατών του;</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5C16E472-E53B-DA01-8486-BA6DDA7FD5D6}"/>
              </a:ext>
            </a:extLst>
          </p:cNvPr>
          <p:cNvPicPr>
            <a:picLocks noChangeAspect="1"/>
          </p:cNvPicPr>
          <p:nvPr/>
        </p:nvPicPr>
        <p:blipFill rotWithShape="1">
          <a:blip r:embed="rId2"/>
          <a:srcRect t="22713"/>
          <a:stretch/>
        </p:blipFill>
        <p:spPr>
          <a:xfrm>
            <a:off x="1428749" y="4158343"/>
            <a:ext cx="9091470" cy="2377301"/>
          </a:xfrm>
          <a:prstGeom prst="rect">
            <a:avLst/>
          </a:prstGeom>
        </p:spPr>
      </p:pic>
    </p:spTree>
    <p:extLst>
      <p:ext uri="{BB962C8B-B14F-4D97-AF65-F5344CB8AC3E}">
        <p14:creationId xmlns:p14="http://schemas.microsoft.com/office/powerpoint/2010/main" val="4012545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CCA6D2-60B1-A02B-BA60-6DF13A23DAD0}"/>
              </a:ext>
            </a:extLst>
          </p:cNvPr>
          <p:cNvSpPr txBox="1"/>
          <p:nvPr/>
        </p:nvSpPr>
        <p:spPr>
          <a:xfrm>
            <a:off x="168728" y="243236"/>
            <a:ext cx="11854543" cy="6247864"/>
          </a:xfrm>
          <a:prstGeom prst="rect">
            <a:avLst/>
          </a:prstGeom>
          <a:noFill/>
        </p:spPr>
        <p:txBody>
          <a:bodyPr wrap="square">
            <a:spAutoFit/>
          </a:bodyPr>
          <a:lstStyle/>
          <a:p>
            <a:r>
              <a:rPr lang="el-GR" sz="2000" b="1" dirty="0">
                <a:effectLst/>
                <a:latin typeface="Arial" panose="020B0604020202020204" pitchFamily="34" charset="0"/>
                <a:ea typeface="Calibri" panose="020F0502020204030204" pitchFamily="34" charset="0"/>
                <a:cs typeface="Times New Roman" panose="02020603050405020304" pitchFamily="18" charset="0"/>
              </a:rPr>
              <a:t>Ερωτήσεις SCAMPER</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b="1" dirty="0">
                <a:effectLst/>
                <a:latin typeface="Arial" panose="020B0604020202020204" pitchFamily="34" charset="0"/>
                <a:ea typeface="Calibri" panose="020F0502020204030204" pitchFamily="34" charset="0"/>
                <a:cs typeface="Times New Roman" panose="02020603050405020304" pitchFamily="18" charset="0"/>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O Α. </a:t>
            </a:r>
            <a:r>
              <a:rPr lang="el-GR" sz="2000" dirty="0" err="1">
                <a:effectLst/>
                <a:latin typeface="Arial" panose="020B0604020202020204" pitchFamily="34" charset="0"/>
                <a:ea typeface="Calibri" panose="020F0502020204030204" pitchFamily="34" charset="0"/>
                <a:cs typeface="Times New Roman" panose="02020603050405020304" pitchFamily="18" charset="0"/>
              </a:rPr>
              <a:t>Osborn</a:t>
            </a:r>
            <a:r>
              <a:rPr lang="el-GR" sz="2000" dirty="0">
                <a:effectLst/>
                <a:latin typeface="Arial" panose="020B0604020202020204" pitchFamily="34" charset="0"/>
                <a:ea typeface="Calibri" panose="020F0502020204030204" pitchFamily="34" charset="0"/>
                <a:cs typeface="Times New Roman" panose="02020603050405020304" pitchFamily="18" charset="0"/>
              </a:rPr>
              <a:t> (1963), στην προσπάθειά του να διευκολύνει τη δημιουργική παραγωγή πρωτότυπων λύσεων για ένα πρόβλημα, πρότεινε την παρακάτω λίστα ερωτήσεων, που εμφανίζεται και με τον όρο «Ερωτήσεις SCAMPER»</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Οι ερωτήσεις SCAMPER που αφυπνίζουν τη δημιουργική σκέψη:</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b="1" dirty="0">
                <a:effectLst/>
                <a:latin typeface="Arial" panose="020B0604020202020204" pitchFamily="34" charset="0"/>
                <a:ea typeface="Calibri" panose="020F0502020204030204" pitchFamily="34" charset="0"/>
                <a:cs typeface="Times New Roman" panose="02020603050405020304" pitchFamily="18" charset="0"/>
              </a:rPr>
              <a:t>• Άλλες χρήσεις </a:t>
            </a:r>
            <a:r>
              <a:rPr lang="el-GR" sz="2000" dirty="0">
                <a:effectLst/>
                <a:latin typeface="Arial" panose="020B0604020202020204" pitchFamily="34" charset="0"/>
                <a:ea typeface="Calibri" panose="020F0502020204030204" pitchFamily="34" charset="0"/>
                <a:cs typeface="Times New Roman" panose="02020603050405020304" pitchFamily="18" charset="0"/>
              </a:rPr>
              <a:t>Νέοι τρόποι χρησιμοποίησης, είτε όπως είναι είτε με μικρή διαφοροποίηση.</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b="1" dirty="0">
                <a:effectLst/>
                <a:latin typeface="Arial" panose="020B0604020202020204" pitchFamily="34" charset="0"/>
                <a:ea typeface="Calibri" panose="020F0502020204030204" pitchFamily="34" charset="0"/>
                <a:cs typeface="Times New Roman" panose="02020603050405020304" pitchFamily="18" charset="0"/>
              </a:rPr>
              <a:t>• Προσαρμογές </a:t>
            </a:r>
            <a:r>
              <a:rPr lang="el-GR" sz="2000" dirty="0">
                <a:effectLst/>
                <a:latin typeface="Arial" panose="020B0604020202020204" pitchFamily="34" charset="0"/>
                <a:ea typeface="Calibri" panose="020F0502020204030204" pitchFamily="34" charset="0"/>
                <a:cs typeface="Times New Roman" panose="02020603050405020304" pitchFamily="18" charset="0"/>
              </a:rPr>
              <a:t>Με τι άλλο μοιάζει; Ποιες άλλες ιδέες φέρνει στο μυαλό μας; Τι παλιότερο παράλληλο μας θυμίζει; Ποιον μπορώ να μιμηθώ; Ποιον μπορώ να αντιγράψω; Υπάρχει προηγούμενο στην Ιστορία; Άλλη οπτική γωνία;</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a:t>
            </a:r>
            <a:r>
              <a:rPr lang="el-GR" sz="2000" b="1" dirty="0">
                <a:effectLst/>
                <a:latin typeface="Arial" panose="020B0604020202020204" pitchFamily="34" charset="0"/>
                <a:ea typeface="Calibri" panose="020F0502020204030204" pitchFamily="34" charset="0"/>
                <a:cs typeface="Times New Roman" panose="02020603050405020304" pitchFamily="18" charset="0"/>
              </a:rPr>
              <a:t>Μεγεθύνσεις: Πρόσθεση, Πολλαπλασιασμός </a:t>
            </a:r>
            <a:r>
              <a:rPr lang="el-GR" sz="2000" dirty="0">
                <a:effectLst/>
                <a:latin typeface="Arial" panose="020B0604020202020204" pitchFamily="34" charset="0"/>
                <a:ea typeface="Calibri" panose="020F0502020204030204" pitchFamily="34" charset="0"/>
                <a:cs typeface="Times New Roman" panose="02020603050405020304" pitchFamily="18" charset="0"/>
              </a:rPr>
              <a:t>Τι να προστεθεί; Ισχυρότερο; Μεγαλύτερο; Πλατύτερο; Υψηλότερο; Συχνότερο; Μεγαλύτερης αξίας; Διπλασιασμός; Πολλαπλασιασμός; Υπερβολή; Super; Jumbo; Μεγιστοποίηση; Πρόσθετα συστατικά;</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b="1" dirty="0">
                <a:effectLst/>
                <a:latin typeface="Arial" panose="020B0604020202020204" pitchFamily="34" charset="0"/>
                <a:ea typeface="Calibri" panose="020F0502020204030204" pitchFamily="34" charset="0"/>
                <a:cs typeface="Times New Roman" panose="02020603050405020304" pitchFamily="18" charset="0"/>
              </a:rPr>
              <a:t>• Σμικρύνσεις: Αφαίρεση, διαίρεση </a:t>
            </a:r>
            <a:r>
              <a:rPr lang="el-GR" sz="2000" dirty="0">
                <a:effectLst/>
                <a:latin typeface="Arial" panose="020B0604020202020204" pitchFamily="34" charset="0"/>
                <a:ea typeface="Calibri" panose="020F0502020204030204" pitchFamily="34" charset="0"/>
                <a:cs typeface="Times New Roman" panose="02020603050405020304" pitchFamily="18" charset="0"/>
              </a:rPr>
              <a:t>Τι να αφαιρεθεί; Μικρότερο; Ελαφρότερο; Αραιότερο; Κοντύτερο; Βραδύτερο; Συμπύκνωση; Διχοτόμηση; Ελαχιστοποίηση; Υποβάθμιση; Τα μέρη να είναι πτυσσόμενα σπαστά; Κομμάτιασμα</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b="1" dirty="0">
                <a:effectLst/>
                <a:latin typeface="Arial" panose="020B0604020202020204" pitchFamily="34" charset="0"/>
                <a:ea typeface="Calibri" panose="020F0502020204030204" pitchFamily="34" charset="0"/>
                <a:cs typeface="Times New Roman" panose="02020603050405020304" pitchFamily="18" charset="0"/>
              </a:rPr>
              <a:t>• Τροποποιήσεις </a:t>
            </a:r>
            <a:r>
              <a:rPr lang="el-GR" sz="2000" dirty="0">
                <a:effectLst/>
                <a:latin typeface="Arial" panose="020B0604020202020204" pitchFamily="34" charset="0"/>
                <a:ea typeface="Calibri" panose="020F0502020204030204" pitchFamily="34" charset="0"/>
                <a:cs typeface="Times New Roman" panose="02020603050405020304" pitchFamily="18" charset="0"/>
              </a:rPr>
              <a:t>Αλλαγή χρώματος, κίνησης, ήχου, οσμής, μορφής, σχήματος, ρυθμού, χρόνου, χρονοδιαγράμματος; Άλλη αρχή; Άλλο τέλος; Άλλο φύλο; Αλλαγή σημασίας; Άλλες αλλαγές;</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3056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1F0942-8454-ADF0-F597-02404BD81F78}"/>
              </a:ext>
            </a:extLst>
          </p:cNvPr>
          <p:cNvSpPr txBox="1"/>
          <p:nvPr/>
        </p:nvSpPr>
        <p:spPr>
          <a:xfrm>
            <a:off x="250372" y="386086"/>
            <a:ext cx="11734799" cy="3477875"/>
          </a:xfrm>
          <a:prstGeom prst="rect">
            <a:avLst/>
          </a:prstGeom>
          <a:noFill/>
        </p:spPr>
        <p:txBody>
          <a:bodyPr wrap="square">
            <a:spAutoFit/>
          </a:bodyPr>
          <a:lstStyle/>
          <a:p>
            <a:r>
              <a:rPr lang="el-GR" sz="2000" b="1" dirty="0">
                <a:effectLst/>
                <a:latin typeface="Arial" panose="020B0604020202020204" pitchFamily="34" charset="0"/>
                <a:ea typeface="Calibri" panose="020F0502020204030204" pitchFamily="34" charset="0"/>
                <a:cs typeface="Times New Roman" panose="02020603050405020304" pitchFamily="18" charset="0"/>
              </a:rPr>
              <a:t>• Αντικαταστάσεις </a:t>
            </a:r>
            <a:r>
              <a:rPr lang="el-GR" sz="2000" dirty="0">
                <a:effectLst/>
                <a:latin typeface="Arial" panose="020B0604020202020204" pitchFamily="34" charset="0"/>
                <a:ea typeface="Calibri" panose="020F0502020204030204" pitchFamily="34" charset="0"/>
                <a:cs typeface="Times New Roman" panose="02020603050405020304" pitchFamily="18" charset="0"/>
              </a:rPr>
              <a:t>Ποιος άλλος αντ’ αυτού; Άλλα υλικά; Άλλος τρόπος; Άλλη προσέγγιση; Άλλος τόπος; Άλλος χρόνος; Άλλη κινητήρια δύναμη; Άλλη διαδικασία; Άλλος τόνος; Άλλος ήχος; Άλλη φωνή;</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a:t>
            </a:r>
            <a:r>
              <a:rPr lang="el-GR" sz="2000" b="1" dirty="0">
                <a:effectLst/>
                <a:latin typeface="Arial" panose="020B0604020202020204" pitchFamily="34" charset="0"/>
                <a:ea typeface="Calibri" panose="020F0502020204030204" pitchFamily="34" charset="0"/>
                <a:cs typeface="Times New Roman" panose="02020603050405020304" pitchFamily="18" charset="0"/>
              </a:rPr>
              <a:t> </a:t>
            </a:r>
            <a:r>
              <a:rPr lang="el-GR" sz="2000" b="1" dirty="0" err="1">
                <a:effectLst/>
                <a:latin typeface="Arial" panose="020B0604020202020204" pitchFamily="34" charset="0"/>
                <a:ea typeface="Calibri" panose="020F0502020204030204" pitchFamily="34" charset="0"/>
                <a:cs typeface="Times New Roman" panose="02020603050405020304" pitchFamily="18" charset="0"/>
              </a:rPr>
              <a:t>Αναδιευθετήσεις</a:t>
            </a:r>
            <a:r>
              <a:rPr lang="el-GR" sz="2000" b="1" dirty="0">
                <a:effectLst/>
                <a:latin typeface="Arial" panose="020B0604020202020204" pitchFamily="34" charset="0"/>
                <a:ea typeface="Calibri" panose="020F0502020204030204" pitchFamily="34" charset="0"/>
                <a:cs typeface="Times New Roman" panose="02020603050405020304" pitchFamily="18" charset="0"/>
              </a:rPr>
              <a:t> </a:t>
            </a:r>
            <a:r>
              <a:rPr lang="el-GR" sz="2000" dirty="0">
                <a:effectLst/>
                <a:latin typeface="Arial" panose="020B0604020202020204" pitchFamily="34" charset="0"/>
                <a:ea typeface="Calibri" panose="020F0502020204030204" pitchFamily="34" charset="0"/>
                <a:cs typeface="Times New Roman" panose="02020603050405020304" pitchFamily="18" charset="0"/>
              </a:rPr>
              <a:t>Ανταλλαγή μερών; Το πρώτο να γίνει τελευταίο; «Οι έσχατοι </a:t>
            </a:r>
            <a:r>
              <a:rPr lang="el-GR" sz="2000" dirty="0" err="1">
                <a:effectLst/>
                <a:latin typeface="Arial" panose="020B0604020202020204" pitchFamily="34" charset="0"/>
                <a:ea typeface="Calibri" panose="020F0502020204030204" pitchFamily="34" charset="0"/>
                <a:cs typeface="Times New Roman" panose="02020603050405020304" pitchFamily="18" charset="0"/>
              </a:rPr>
              <a:t>έσονται</a:t>
            </a:r>
            <a:r>
              <a:rPr lang="el-GR" sz="2000" dirty="0">
                <a:effectLst/>
                <a:latin typeface="Arial" panose="020B0604020202020204" pitchFamily="34" charset="0"/>
                <a:ea typeface="Calibri" panose="020F0502020204030204" pitchFamily="34" charset="0"/>
                <a:cs typeface="Times New Roman" panose="02020603050405020304" pitchFamily="18" charset="0"/>
              </a:rPr>
              <a:t> πρώτοι!»; Άλλος σχηματισμός; Άλλη διαρρύθμιση; Άλλη ακολουθία;</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b="1" dirty="0">
                <a:effectLst/>
                <a:latin typeface="Arial" panose="020B0604020202020204" pitchFamily="34" charset="0"/>
                <a:ea typeface="Calibri" panose="020F0502020204030204" pitchFamily="34" charset="0"/>
                <a:cs typeface="Times New Roman" panose="02020603050405020304" pitchFamily="18" charset="0"/>
              </a:rPr>
              <a:t>• Αντιστροφές </a:t>
            </a:r>
            <a:r>
              <a:rPr lang="el-GR" sz="2000" dirty="0">
                <a:effectLst/>
                <a:latin typeface="Arial" panose="020B0604020202020204" pitchFamily="34" charset="0"/>
                <a:ea typeface="Calibri" panose="020F0502020204030204" pitchFamily="34" charset="0"/>
                <a:cs typeface="Times New Roman" panose="02020603050405020304" pitchFamily="18" charset="0"/>
              </a:rPr>
              <a:t>Το αντίθετο; Το αντίστροφο; Το έξω μέσα; Το άνω κάτω; Ανταλλαγή ρόλων; Αντιμετάθεση θετικού αρνητικού; Αντιμετάθεση αιτίου αποτελέσματος;</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b="1" dirty="0">
                <a:effectLst/>
                <a:latin typeface="Arial" panose="020B0604020202020204" pitchFamily="34" charset="0"/>
                <a:ea typeface="Calibri" panose="020F0502020204030204" pitchFamily="34" charset="0"/>
                <a:cs typeface="Times New Roman" panose="02020603050405020304" pitchFamily="18" charset="0"/>
              </a:rPr>
              <a:t>• Συνδυασμοί </a:t>
            </a:r>
            <a:r>
              <a:rPr lang="el-GR" sz="2000" dirty="0">
                <a:effectLst/>
                <a:latin typeface="Arial" panose="020B0604020202020204" pitchFamily="34" charset="0"/>
                <a:ea typeface="Calibri" panose="020F0502020204030204" pitchFamily="34" charset="0"/>
                <a:cs typeface="Times New Roman" panose="02020603050405020304" pitchFamily="18" charset="0"/>
              </a:rPr>
              <a:t>Συνδυασμός στοιχείων, μερών, ιδεών, σκοπών; Ποιο μίγμα; Ποιο κράμα; Ποια συλλογή; Άλλη σύνθεση</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l-GR" sz="2000" dirty="0">
                <a:effectLst/>
                <a:latin typeface="Arial" panose="020B0604020202020204" pitchFamily="34" charset="0"/>
                <a:ea typeface="Calibri" panose="020F0502020204030204" pitchFamily="34" charset="0"/>
                <a:cs typeface="Times New Roman" panose="02020603050405020304" pitchFamily="18" charset="0"/>
              </a:rPr>
              <a:t>Συγχώνευση</a:t>
            </a:r>
            <a:r>
              <a:rPr lang="en-US" sz="2000" dirty="0">
                <a:effectLst/>
                <a:latin typeface="Arial" panose="020B0604020202020204" pitchFamily="34" charset="0"/>
                <a:ea typeface="Calibri" panose="020F0502020204030204" pitchFamily="34" charset="0"/>
                <a:cs typeface="Times New Roman" panose="02020603050405020304" pitchFamily="18" charset="0"/>
              </a:rPr>
              <a:t>;</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Arial" panose="020B0604020202020204" pitchFamily="34" charset="0"/>
                <a:ea typeface="Calibri" panose="020F0502020204030204" pitchFamily="34" charset="0"/>
                <a:cs typeface="Times New Roman" panose="02020603050405020304" pitchFamily="18" charset="0"/>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i="1" dirty="0">
                <a:effectLst/>
                <a:latin typeface="Arial" panose="020B0604020202020204" pitchFamily="34" charset="0"/>
                <a:ea typeface="Calibri" panose="020F0502020204030204" pitchFamily="34" charset="0"/>
                <a:cs typeface="Times New Roman" panose="02020603050405020304" pitchFamily="18" charset="0"/>
              </a:rPr>
              <a:t>Ο όρος</a:t>
            </a:r>
            <a:r>
              <a:rPr lang="en-US" sz="2000" i="1" dirty="0">
                <a:effectLst/>
                <a:latin typeface="Arial" panose="020B0604020202020204" pitchFamily="34" charset="0"/>
                <a:ea typeface="Calibri" panose="020F0502020204030204" pitchFamily="34" charset="0"/>
                <a:cs typeface="Times New Roman" panose="02020603050405020304" pitchFamily="18" charset="0"/>
              </a:rPr>
              <a:t> «SCAMPER» </a:t>
            </a:r>
            <a:r>
              <a:rPr lang="el-GR" sz="2000" i="1" dirty="0">
                <a:effectLst/>
                <a:latin typeface="Arial" panose="020B0604020202020204" pitchFamily="34" charset="0"/>
                <a:ea typeface="Calibri" panose="020F0502020204030204" pitchFamily="34" charset="0"/>
                <a:cs typeface="Times New Roman" panose="02020603050405020304" pitchFamily="18" charset="0"/>
              </a:rPr>
              <a:t>είναι το ακρωνύμιο των αγγλικών λέξεων</a:t>
            </a:r>
            <a:r>
              <a:rPr lang="en-US" sz="2000" i="1" dirty="0">
                <a:effectLst/>
                <a:latin typeface="Arial" panose="020B0604020202020204" pitchFamily="34" charset="0"/>
                <a:ea typeface="Calibri" panose="020F0502020204030204" pitchFamily="34" charset="0"/>
                <a:cs typeface="Times New Roman" panose="02020603050405020304" pitchFamily="18" charset="0"/>
              </a:rPr>
              <a:t>: Substitute, Combine, Adopt, Modify-Magnify-Minify, Put to other uses, Eliminate, Reverse-Rearrange.</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Εικόνα 4">
            <a:extLst>
              <a:ext uri="{FF2B5EF4-FFF2-40B4-BE49-F238E27FC236}">
                <a16:creationId xmlns:a16="http://schemas.microsoft.com/office/drawing/2014/main" id="{2226809C-0EC6-1DE1-8B43-4EA164BF2A2A}"/>
              </a:ext>
            </a:extLst>
          </p:cNvPr>
          <p:cNvPicPr>
            <a:picLocks noChangeAspect="1"/>
          </p:cNvPicPr>
          <p:nvPr/>
        </p:nvPicPr>
        <p:blipFill>
          <a:blip r:embed="rId2"/>
          <a:stretch>
            <a:fillRect/>
          </a:stretch>
        </p:blipFill>
        <p:spPr>
          <a:xfrm>
            <a:off x="8586872" y="3658280"/>
            <a:ext cx="3354756" cy="2982005"/>
          </a:xfrm>
          <a:prstGeom prst="rect">
            <a:avLst/>
          </a:prstGeom>
        </p:spPr>
      </p:pic>
      <p:pic>
        <p:nvPicPr>
          <p:cNvPr id="6" name="Εικόνα 5">
            <a:extLst>
              <a:ext uri="{FF2B5EF4-FFF2-40B4-BE49-F238E27FC236}">
                <a16:creationId xmlns:a16="http://schemas.microsoft.com/office/drawing/2014/main" id="{AD332842-B921-A35D-7D67-1935A7213EAE}"/>
              </a:ext>
            </a:extLst>
          </p:cNvPr>
          <p:cNvPicPr>
            <a:picLocks noChangeAspect="1"/>
          </p:cNvPicPr>
          <p:nvPr/>
        </p:nvPicPr>
        <p:blipFill rotWithShape="1">
          <a:blip r:embed="rId3"/>
          <a:srcRect b="6313"/>
          <a:stretch/>
        </p:blipFill>
        <p:spPr>
          <a:xfrm>
            <a:off x="538843" y="4002808"/>
            <a:ext cx="6934200" cy="2498629"/>
          </a:xfrm>
          <a:prstGeom prst="rect">
            <a:avLst/>
          </a:prstGeom>
        </p:spPr>
      </p:pic>
    </p:spTree>
    <p:extLst>
      <p:ext uri="{BB962C8B-B14F-4D97-AF65-F5344CB8AC3E}">
        <p14:creationId xmlns:p14="http://schemas.microsoft.com/office/powerpoint/2010/main" val="3516865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06827C-19D4-1796-02DA-5FC9B3AD3682}"/>
              </a:ext>
            </a:extLst>
          </p:cNvPr>
          <p:cNvSpPr txBox="1"/>
          <p:nvPr/>
        </p:nvSpPr>
        <p:spPr>
          <a:xfrm>
            <a:off x="201385" y="339022"/>
            <a:ext cx="11789229" cy="1200329"/>
          </a:xfrm>
          <a:prstGeom prst="rect">
            <a:avLst/>
          </a:prstGeom>
          <a:noFill/>
        </p:spPr>
        <p:txBody>
          <a:bodyPr wrap="square">
            <a:spAutoFit/>
          </a:bodyPr>
          <a:lstStyle/>
          <a:p>
            <a:r>
              <a:rPr lang="el-GR"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Δραστηριότητες για εμπέδωση και εφαρμογή της νέας γνώσης</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l-GR" sz="2400" b="1" dirty="0">
                <a:effectLst/>
                <a:latin typeface="Arial" panose="020B0604020202020204" pitchFamily="34" charset="0"/>
                <a:ea typeface="Calibri" panose="020F0502020204030204" pitchFamily="34" charset="0"/>
                <a:cs typeface="Times New Roman" panose="02020603050405020304" pitchFamily="18" charset="0"/>
              </a:rPr>
              <a:t>Εφαρμόστε τις ερωτήσεις SCAMPER σε ένα «καινούριο απορρυπαντικό».</a:t>
            </a:r>
            <a:endParaRPr lang="el-GR"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5D3AB943-328A-8981-96FC-103AE39FF23A}"/>
              </a:ext>
            </a:extLst>
          </p:cNvPr>
          <p:cNvPicPr>
            <a:picLocks noChangeAspect="1"/>
          </p:cNvPicPr>
          <p:nvPr/>
        </p:nvPicPr>
        <p:blipFill>
          <a:blip r:embed="rId2"/>
          <a:stretch>
            <a:fillRect/>
          </a:stretch>
        </p:blipFill>
        <p:spPr>
          <a:xfrm>
            <a:off x="2153931" y="2061333"/>
            <a:ext cx="7884138" cy="4622496"/>
          </a:xfrm>
          <a:prstGeom prst="rect">
            <a:avLst/>
          </a:prstGeom>
        </p:spPr>
      </p:pic>
    </p:spTree>
    <p:extLst>
      <p:ext uri="{BB962C8B-B14F-4D97-AF65-F5344CB8AC3E}">
        <p14:creationId xmlns:p14="http://schemas.microsoft.com/office/powerpoint/2010/main" val="1049147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E1677B-D86B-F03C-0C36-88067A7C7F27}"/>
              </a:ext>
            </a:extLst>
          </p:cNvPr>
          <p:cNvSpPr txBox="1"/>
          <p:nvPr/>
        </p:nvSpPr>
        <p:spPr>
          <a:xfrm>
            <a:off x="212271" y="367674"/>
            <a:ext cx="11767457" cy="5940088"/>
          </a:xfrm>
          <a:prstGeom prst="rect">
            <a:avLst/>
          </a:prstGeom>
          <a:noFill/>
        </p:spPr>
        <p:txBody>
          <a:bodyPr wrap="square">
            <a:spAutoFit/>
          </a:bodyPr>
          <a:lstStyle/>
          <a:p>
            <a:r>
              <a:rPr lang="el-GR" sz="1900" b="1" dirty="0">
                <a:effectLst/>
                <a:latin typeface="Arial" panose="020B0604020202020204" pitchFamily="34" charset="0"/>
                <a:ea typeface="Calibri" panose="020F0502020204030204" pitchFamily="34" charset="0"/>
                <a:cs typeface="Times New Roman" panose="02020603050405020304" pitchFamily="18" charset="0"/>
              </a:rPr>
              <a:t>Η τεχνική «τα έξι σκεπτόμενα καπέλα»</a:t>
            </a:r>
            <a:endParaRPr lang="el-GR" sz="19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900" dirty="0">
                <a:effectLst/>
                <a:latin typeface="Arial" panose="020B0604020202020204" pitchFamily="34" charset="0"/>
                <a:ea typeface="Calibri" panose="020F0502020204030204" pitchFamily="34" charset="0"/>
                <a:cs typeface="Times New Roman" panose="02020603050405020304" pitchFamily="18" charset="0"/>
              </a:rPr>
              <a:t> </a:t>
            </a:r>
            <a:endParaRPr lang="el-GR" sz="19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900" dirty="0">
                <a:effectLst/>
                <a:latin typeface="Arial" panose="020B0604020202020204" pitchFamily="34" charset="0"/>
                <a:ea typeface="Calibri" panose="020F0502020204030204" pitchFamily="34" charset="0"/>
                <a:cs typeface="Times New Roman" panose="02020603050405020304" pitchFamily="18" charset="0"/>
              </a:rPr>
              <a:t>Η τεχνική «τα έξι σκεπτόμενα καπέλα» είναι ένα νέος τρόπος παραγωγής ιδεών και δημιουργός της είναι ο De </a:t>
            </a:r>
            <a:r>
              <a:rPr lang="el-GR" sz="1900" dirty="0" err="1">
                <a:effectLst/>
                <a:latin typeface="Arial" panose="020B0604020202020204" pitchFamily="34" charset="0"/>
                <a:ea typeface="Calibri" panose="020F0502020204030204" pitchFamily="34" charset="0"/>
                <a:cs typeface="Times New Roman" panose="02020603050405020304" pitchFamily="18" charset="0"/>
              </a:rPr>
              <a:t>Bono</a:t>
            </a:r>
            <a:r>
              <a:rPr lang="el-GR" sz="1900" dirty="0">
                <a:effectLst/>
                <a:latin typeface="Arial" panose="020B0604020202020204" pitchFamily="34" charset="0"/>
                <a:ea typeface="Calibri" panose="020F0502020204030204" pitchFamily="34" charset="0"/>
                <a:cs typeface="Times New Roman" panose="02020603050405020304" pitchFamily="18" charset="0"/>
              </a:rPr>
              <a:t>. Σύμφωνα μ’ αυτήν υπάρχουν έξι μορφές σκέψης που παριστάνονται με έξι καπέλα διαφορετικού χρώματος, όπως:</a:t>
            </a:r>
            <a:endParaRPr lang="el-GR" sz="19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900" dirty="0">
                <a:effectLst/>
                <a:latin typeface="Arial" panose="020B0604020202020204" pitchFamily="34" charset="0"/>
                <a:ea typeface="Calibri" panose="020F0502020204030204" pitchFamily="34" charset="0"/>
                <a:cs typeface="Times New Roman" panose="02020603050405020304" pitchFamily="18" charset="0"/>
              </a:rPr>
              <a:t> </a:t>
            </a:r>
            <a:endParaRPr lang="el-GR" sz="19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900" dirty="0">
                <a:effectLst/>
                <a:latin typeface="Arial" panose="020B0604020202020204" pitchFamily="34" charset="0"/>
                <a:ea typeface="Calibri" panose="020F0502020204030204" pitchFamily="34" charset="0"/>
                <a:cs typeface="Times New Roman" panose="02020603050405020304" pitchFamily="18" charset="0"/>
              </a:rPr>
              <a:t>1. </a:t>
            </a:r>
            <a:r>
              <a:rPr lang="el-GR" sz="1900" b="1" dirty="0">
                <a:effectLst/>
                <a:latin typeface="Arial" panose="020B0604020202020204" pitchFamily="34" charset="0"/>
                <a:ea typeface="Calibri" panose="020F0502020204030204" pitchFamily="34" charset="0"/>
                <a:cs typeface="Times New Roman" panose="02020603050405020304" pitchFamily="18" charset="0"/>
              </a:rPr>
              <a:t>Όταν το άτομο φοράει το κόκκινο καπέλο</a:t>
            </a:r>
            <a:r>
              <a:rPr lang="el-GR" sz="1900" dirty="0">
                <a:effectLst/>
                <a:latin typeface="Arial" panose="020B0604020202020204" pitchFamily="34" charset="0"/>
                <a:ea typeface="Calibri" panose="020F0502020204030204" pitchFamily="34" charset="0"/>
                <a:cs typeface="Times New Roman" panose="02020603050405020304" pitchFamily="18" charset="0"/>
              </a:rPr>
              <a:t>, φορτίζεται συναισθηματικά και ένα μέρος της σκέψης του, ανάλογα με το αντικείμενο που διερευνάται, κυριεύεται από συναισθήματα π.χ. αγάπης, θυμού, οργής κ.ά.</a:t>
            </a:r>
            <a:endParaRPr lang="el-GR" sz="19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900" dirty="0">
                <a:effectLst/>
                <a:latin typeface="Arial" panose="020B0604020202020204" pitchFamily="34" charset="0"/>
                <a:ea typeface="Calibri" panose="020F0502020204030204" pitchFamily="34" charset="0"/>
                <a:cs typeface="Times New Roman" panose="02020603050405020304" pitchFamily="18" charset="0"/>
              </a:rPr>
              <a:t>2</a:t>
            </a:r>
            <a:r>
              <a:rPr lang="el-GR" sz="1900" b="1" dirty="0">
                <a:effectLst/>
                <a:latin typeface="Arial" panose="020B0604020202020204" pitchFamily="34" charset="0"/>
                <a:ea typeface="Calibri" panose="020F0502020204030204" pitchFamily="34" charset="0"/>
                <a:cs typeface="Times New Roman" panose="02020603050405020304" pitchFamily="18" charset="0"/>
              </a:rPr>
              <a:t>. Όταν το άτομο φοράει το κίτρινο καπέλο,</a:t>
            </a:r>
            <a:r>
              <a:rPr lang="el-GR" sz="1900" dirty="0">
                <a:effectLst/>
                <a:latin typeface="Arial" panose="020B0604020202020204" pitchFamily="34" charset="0"/>
                <a:ea typeface="Calibri" panose="020F0502020204030204" pitchFamily="34" charset="0"/>
                <a:cs typeface="Times New Roman" panose="02020603050405020304" pitchFamily="18" charset="0"/>
              </a:rPr>
              <a:t> αναζητά τη θετική στάση, βασισμένη στην πείρα και στις εποικοδομητικές πληροφορίες, προκειμένου να δώσει λύση σε ένα πρόβλημα που το απασχολεί.</a:t>
            </a:r>
            <a:endParaRPr lang="el-GR" sz="19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900" dirty="0">
                <a:effectLst/>
                <a:latin typeface="Arial" panose="020B0604020202020204" pitchFamily="34" charset="0"/>
                <a:ea typeface="Calibri" panose="020F0502020204030204" pitchFamily="34" charset="0"/>
                <a:cs typeface="Times New Roman" panose="02020603050405020304" pitchFamily="18" charset="0"/>
              </a:rPr>
              <a:t>3. </a:t>
            </a:r>
            <a:r>
              <a:rPr lang="el-GR" sz="1900" b="1" dirty="0">
                <a:effectLst/>
                <a:latin typeface="Arial" panose="020B0604020202020204" pitchFamily="34" charset="0"/>
                <a:ea typeface="Calibri" panose="020F0502020204030204" pitchFamily="34" charset="0"/>
                <a:cs typeface="Times New Roman" panose="02020603050405020304" pitchFamily="18" charset="0"/>
              </a:rPr>
              <a:t>Όταν το άτομο φοράει το μαύρο καπέλο,</a:t>
            </a:r>
            <a:r>
              <a:rPr lang="el-GR" sz="1900" dirty="0">
                <a:effectLst/>
                <a:latin typeface="Arial" panose="020B0604020202020204" pitchFamily="34" charset="0"/>
                <a:ea typeface="Calibri" panose="020F0502020204030204" pitchFamily="34" charset="0"/>
                <a:cs typeface="Times New Roman" panose="02020603050405020304" pitchFamily="18" charset="0"/>
              </a:rPr>
              <a:t> ασκεί κριτική στις ιδέες του παρόντος και του παρελθόντος, για να διαπιστώσει αν τα στοιχεία που έχει συγκεντρώσει είναι τα κατάλληλα.</a:t>
            </a:r>
            <a:endParaRPr lang="el-GR" sz="19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900" dirty="0">
                <a:effectLst/>
                <a:latin typeface="Arial" panose="020B0604020202020204" pitchFamily="34" charset="0"/>
                <a:ea typeface="Calibri" panose="020F0502020204030204" pitchFamily="34" charset="0"/>
                <a:cs typeface="Times New Roman" panose="02020603050405020304" pitchFamily="18" charset="0"/>
              </a:rPr>
              <a:t>4. </a:t>
            </a:r>
            <a:r>
              <a:rPr lang="el-GR" sz="1900" b="1" dirty="0">
                <a:effectLst/>
                <a:latin typeface="Arial" panose="020B0604020202020204" pitchFamily="34" charset="0"/>
                <a:ea typeface="Calibri" panose="020F0502020204030204" pitchFamily="34" charset="0"/>
                <a:cs typeface="Times New Roman" panose="02020603050405020304" pitchFamily="18" charset="0"/>
              </a:rPr>
              <a:t>Όταν το άτομο φοράει το άσπρο καπέλο</a:t>
            </a:r>
            <a:r>
              <a:rPr lang="el-GR" sz="1900" dirty="0">
                <a:effectLst/>
                <a:latin typeface="Arial" panose="020B0604020202020204" pitchFamily="34" charset="0"/>
                <a:ea typeface="Calibri" panose="020F0502020204030204" pitchFamily="34" charset="0"/>
                <a:cs typeface="Times New Roman" panose="02020603050405020304" pitchFamily="18" charset="0"/>
              </a:rPr>
              <a:t>, ελέγχει και στη συνέχεια επαληθεύει τα στοιχεία που έχει στη διάθεσή του, πριν προχωρήσει στη χρησιμοποίησή τους.</a:t>
            </a:r>
            <a:endParaRPr lang="el-GR" sz="19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900" dirty="0">
                <a:effectLst/>
                <a:latin typeface="Arial" panose="020B0604020202020204" pitchFamily="34" charset="0"/>
                <a:ea typeface="Calibri" panose="020F0502020204030204" pitchFamily="34" charset="0"/>
                <a:cs typeface="Times New Roman" panose="02020603050405020304" pitchFamily="18" charset="0"/>
              </a:rPr>
              <a:t>5. </a:t>
            </a:r>
            <a:r>
              <a:rPr lang="el-GR" sz="1900" b="1" dirty="0">
                <a:effectLst/>
                <a:latin typeface="Arial" panose="020B0604020202020204" pitchFamily="34" charset="0"/>
                <a:ea typeface="Calibri" panose="020F0502020204030204" pitchFamily="34" charset="0"/>
                <a:cs typeface="Times New Roman" panose="02020603050405020304" pitchFamily="18" charset="0"/>
              </a:rPr>
              <a:t>Όταν το άτομο φοράει το πράσινο καπέλο,</a:t>
            </a:r>
            <a:r>
              <a:rPr lang="el-GR" sz="1900" dirty="0">
                <a:effectLst/>
                <a:latin typeface="Arial" panose="020B0604020202020204" pitchFamily="34" charset="0"/>
                <a:ea typeface="Calibri" panose="020F0502020204030204" pitchFamily="34" charset="0"/>
                <a:cs typeface="Times New Roman" panose="02020603050405020304" pitchFamily="18" charset="0"/>
              </a:rPr>
              <a:t> χρησιμοποιεί πρωτότυπες ιδέες, νέες αντιλήψεις και νέους τρόπους επίλυσης των προβλημάτων. Πιστεύει πως η ποιότητα κάθε απόφασης καθορίζεται από το είδος και την ποσότητά της.</a:t>
            </a:r>
            <a:endParaRPr lang="el-GR" sz="19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900" dirty="0">
                <a:effectLst/>
                <a:latin typeface="Arial" panose="020B0604020202020204" pitchFamily="34" charset="0"/>
                <a:ea typeface="Calibri" panose="020F0502020204030204" pitchFamily="34" charset="0"/>
                <a:cs typeface="Times New Roman" panose="02020603050405020304" pitchFamily="18" charset="0"/>
              </a:rPr>
              <a:t>6. </a:t>
            </a:r>
            <a:r>
              <a:rPr lang="el-GR" sz="1900" b="1" dirty="0">
                <a:effectLst/>
                <a:latin typeface="Arial" panose="020B0604020202020204" pitchFamily="34" charset="0"/>
                <a:ea typeface="Calibri" panose="020F0502020204030204" pitchFamily="34" charset="0"/>
                <a:cs typeface="Times New Roman" panose="02020603050405020304" pitchFamily="18" charset="0"/>
              </a:rPr>
              <a:t>Όταν το άτομο φοράει το μπλε καπέλο,</a:t>
            </a:r>
            <a:r>
              <a:rPr lang="el-GR" sz="1900" dirty="0">
                <a:effectLst/>
                <a:latin typeface="Arial" panose="020B0604020202020204" pitchFamily="34" charset="0"/>
                <a:ea typeface="Calibri" panose="020F0502020204030204" pitchFamily="34" charset="0"/>
                <a:cs typeface="Times New Roman" panose="02020603050405020304" pitchFamily="18" charset="0"/>
              </a:rPr>
              <a:t> πρώτα διαμορφώνει τη στρατηγική για το θέμα που το απασχολεί, ύστερα καθορίζει τους αντικειμενικούς σκοπούς και, τέλος, οργανώνει την πολιτική εφαρμογή τους.</a:t>
            </a:r>
            <a:endParaRPr lang="el-GR" sz="1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58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FB84B9-5BF6-7E02-56C8-D933FC7021F0}"/>
              </a:ext>
            </a:extLst>
          </p:cNvPr>
          <p:cNvSpPr txBox="1"/>
          <p:nvPr/>
        </p:nvSpPr>
        <p:spPr>
          <a:xfrm>
            <a:off x="424543" y="472665"/>
            <a:ext cx="11538858" cy="1569660"/>
          </a:xfrm>
          <a:prstGeom prst="rect">
            <a:avLst/>
          </a:prstGeom>
          <a:noFill/>
        </p:spPr>
        <p:txBody>
          <a:bodyPr wrap="square">
            <a:spAutoFit/>
          </a:bodyPr>
          <a:lstStyle/>
          <a:p>
            <a:r>
              <a:rPr lang="el-GR"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Δραστηριότητες για εμπέδωση και εφαρμογή της νέας γνώσης</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Ποια είναι κατά τη γνώμη σας η πρακτική αξία της τεχνικής «τα έξι σκεπτόμενα καπέλα» για τη δημιουργία ενός εστιατορίου </a:t>
            </a:r>
            <a:r>
              <a:rPr lang="en-US" sz="2400" dirty="0">
                <a:effectLst/>
                <a:latin typeface="Arial" panose="020B0604020202020204" pitchFamily="34" charset="0"/>
                <a:ea typeface="Calibri" panose="020F0502020204030204" pitchFamily="34" charset="0"/>
                <a:cs typeface="Times New Roman" panose="02020603050405020304" pitchFamily="18" charset="0"/>
              </a:rPr>
              <a:t>ethnic </a:t>
            </a:r>
            <a:r>
              <a:rPr lang="el-GR" sz="2400" dirty="0">
                <a:effectLst/>
                <a:latin typeface="Arial" panose="020B0604020202020204" pitchFamily="34" charset="0"/>
                <a:ea typeface="Calibri" panose="020F0502020204030204" pitchFamily="34" charset="0"/>
                <a:cs typeface="Times New Roman" panose="02020603050405020304" pitchFamily="18" charset="0"/>
              </a:rPr>
              <a:t>στο κέντρο της Αθήνας;</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C2D43673-984F-19C9-5EAA-B0CA633EB3E7}"/>
              </a:ext>
            </a:extLst>
          </p:cNvPr>
          <p:cNvPicPr>
            <a:picLocks noChangeAspect="1"/>
          </p:cNvPicPr>
          <p:nvPr/>
        </p:nvPicPr>
        <p:blipFill>
          <a:blip r:embed="rId2"/>
          <a:stretch>
            <a:fillRect/>
          </a:stretch>
        </p:blipFill>
        <p:spPr>
          <a:xfrm>
            <a:off x="742750" y="2524124"/>
            <a:ext cx="11276697" cy="3256189"/>
          </a:xfrm>
          <a:prstGeom prst="rect">
            <a:avLst/>
          </a:prstGeom>
        </p:spPr>
      </p:pic>
    </p:spTree>
    <p:extLst>
      <p:ext uri="{BB962C8B-B14F-4D97-AF65-F5344CB8AC3E}">
        <p14:creationId xmlns:p14="http://schemas.microsoft.com/office/powerpoint/2010/main" val="3774561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ECD628-2FC4-BD8C-8570-7B5F222B285F}"/>
              </a:ext>
            </a:extLst>
          </p:cNvPr>
          <p:cNvSpPr txBox="1"/>
          <p:nvPr/>
        </p:nvSpPr>
        <p:spPr>
          <a:xfrm>
            <a:off x="2318658" y="1665906"/>
            <a:ext cx="8305800" cy="461665"/>
          </a:xfrm>
          <a:prstGeom prst="rect">
            <a:avLst/>
          </a:prstGeom>
          <a:noFill/>
        </p:spPr>
        <p:txBody>
          <a:bodyPr wrap="square">
            <a:spAutoFit/>
          </a:bodyPr>
          <a:lstStyle/>
          <a:p>
            <a:r>
              <a:rPr lang="el-GR" sz="24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2"/>
              </a:rPr>
              <a:t>https://www.youtube.com/watch?v=6FOFafcxfOU</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340BD93E-ED1E-690C-F76A-E660FA654D49}"/>
              </a:ext>
            </a:extLst>
          </p:cNvPr>
          <p:cNvSpPr txBox="1"/>
          <p:nvPr/>
        </p:nvSpPr>
        <p:spPr>
          <a:xfrm>
            <a:off x="1654628" y="438835"/>
            <a:ext cx="8305800" cy="830997"/>
          </a:xfrm>
          <a:prstGeom prst="rect">
            <a:avLst/>
          </a:prstGeom>
          <a:noFill/>
        </p:spPr>
        <p:txBody>
          <a:bodyPr wrap="square">
            <a:spAutoFit/>
          </a:bodyPr>
          <a:lstStyle/>
          <a:p>
            <a:pPr algn="ctr"/>
            <a:r>
              <a:rPr lang="el-GR" sz="2400" b="1" dirty="0">
                <a:effectLst/>
                <a:latin typeface="Arial" panose="020B0604020202020204" pitchFamily="34" charset="0"/>
                <a:ea typeface="Calibri" panose="020F0502020204030204" pitchFamily="34" charset="0"/>
                <a:cs typeface="Times New Roman" panose="02020603050405020304" pitchFamily="18" charset="0"/>
              </a:rPr>
              <a:t>Marketing in Practice SBC TV S06 Ε131 </a:t>
            </a:r>
            <a:endParaRPr lang="en-US" sz="2400" b="1" dirty="0">
              <a:latin typeface="Arial" panose="020B0604020202020204" pitchFamily="34" charset="0"/>
              <a:ea typeface="Calibri" panose="020F0502020204030204" pitchFamily="34" charset="0"/>
              <a:cs typeface="Times New Roman" panose="02020603050405020304" pitchFamily="18" charset="0"/>
            </a:endParaRPr>
          </a:p>
          <a:p>
            <a:pPr algn="ctr"/>
            <a:r>
              <a:rPr lang="el-GR" sz="2400" b="1" dirty="0">
                <a:effectLst/>
                <a:latin typeface="Arial" panose="020B0604020202020204" pitchFamily="34" charset="0"/>
                <a:ea typeface="Calibri" panose="020F0502020204030204" pitchFamily="34" charset="0"/>
                <a:cs typeface="Times New Roman" panose="02020603050405020304" pitchFamily="18" charset="0"/>
              </a:rPr>
              <a:t> Μετατρέψτε τις ιδέες σε επιχειρηματικές δράσεις</a:t>
            </a:r>
            <a:endParaRPr lang="el-GR"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Εικόνα 12">
            <a:extLst>
              <a:ext uri="{FF2B5EF4-FFF2-40B4-BE49-F238E27FC236}">
                <a16:creationId xmlns:a16="http://schemas.microsoft.com/office/drawing/2014/main" id="{E2973959-8B92-B32E-13EB-3A08CBAA77BD}"/>
              </a:ext>
            </a:extLst>
          </p:cNvPr>
          <p:cNvPicPr>
            <a:picLocks noChangeAspect="1"/>
          </p:cNvPicPr>
          <p:nvPr/>
        </p:nvPicPr>
        <p:blipFill>
          <a:blip r:embed="rId3"/>
          <a:stretch>
            <a:fillRect/>
          </a:stretch>
        </p:blipFill>
        <p:spPr>
          <a:xfrm>
            <a:off x="2405743" y="2523645"/>
            <a:ext cx="7173686" cy="4035198"/>
          </a:xfrm>
          <a:prstGeom prst="rect">
            <a:avLst/>
          </a:prstGeom>
        </p:spPr>
      </p:pic>
    </p:spTree>
    <p:extLst>
      <p:ext uri="{BB962C8B-B14F-4D97-AF65-F5344CB8AC3E}">
        <p14:creationId xmlns:p14="http://schemas.microsoft.com/office/powerpoint/2010/main" val="3479041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5" y="413657"/>
            <a:ext cx="9925413" cy="47577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1" i="0" u="none" strike="noStrike" kern="1200" cap="none" spc="0" normalizeH="0" baseline="0" noProof="0" dirty="0">
                <a:ln>
                  <a:noFill/>
                </a:ln>
                <a:solidFill>
                  <a:prstClr val="white"/>
                </a:solidFill>
                <a:effectLst/>
                <a:uLnTx/>
                <a:uFillTx/>
                <a:latin typeface="Calibri"/>
                <a:ea typeface="+mn-ea"/>
                <a:cs typeface="+mn-cs"/>
              </a:rPr>
              <a:t>Ο σημερινός μας Στόχος και το Επιδιωκόμενο Αποτέλεσμα  </a:t>
            </a:r>
            <a:endParaRPr kumimoji="0" lang="pt-PT"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1AA41788-DAAA-F992-00AD-BF103444DC16}"/>
              </a:ext>
            </a:extLst>
          </p:cNvPr>
          <p:cNvSpPr txBox="1"/>
          <p:nvPr/>
        </p:nvSpPr>
        <p:spPr>
          <a:xfrm>
            <a:off x="76200" y="1149259"/>
            <a:ext cx="11996057"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prstClr val="black"/>
                </a:solidFill>
                <a:effectLst/>
                <a:uLnTx/>
                <a:uFillTx/>
                <a:latin typeface="Calibri"/>
                <a:ea typeface="+mn-ea"/>
                <a:cs typeface="+mn-cs"/>
              </a:rPr>
              <a:t>Στόχοι:</a:t>
            </a:r>
          </a:p>
          <a:p>
            <a:pPr marR="0" lvl="0" algn="l" defTabSz="914400" rtl="0" eaLnBrk="1" fontAlgn="auto" latinLnBrk="0" hangingPunct="1">
              <a:lnSpc>
                <a:spcPct val="100000"/>
              </a:lnSpc>
              <a:spcBef>
                <a:spcPts val="0"/>
              </a:spcBef>
              <a:spcAft>
                <a:spcPts val="0"/>
              </a:spcAft>
              <a:buClrTx/>
              <a:buSzTx/>
              <a:tabLst/>
              <a:defRPr/>
            </a:pPr>
            <a:endParaRPr lang="el-GR" sz="2000" dirty="0">
              <a:solidFill>
                <a:prstClr val="black"/>
              </a:solidFill>
              <a:latin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uLnTx/>
                <a:uFillTx/>
                <a:latin typeface="Calibri"/>
                <a:ea typeface="+mn-ea"/>
                <a:cs typeface="+mn-cs"/>
              </a:rPr>
              <a:t>Αναγνώριση του ορισμού της </a:t>
            </a:r>
            <a:r>
              <a:rPr lang="el-GR" sz="2000" b="1" dirty="0">
                <a:solidFill>
                  <a:prstClr val="black"/>
                </a:solidFill>
                <a:latin typeface="Calibri"/>
              </a:rPr>
              <a:t>ανάπτυξης</a:t>
            </a:r>
            <a:r>
              <a:rPr kumimoji="0" lang="el-GR" sz="2000" b="1" i="0" u="none" strike="noStrike" kern="1200" cap="none" spc="0" normalizeH="0" baseline="0" noProof="0" dirty="0">
                <a:ln>
                  <a:noFill/>
                </a:ln>
                <a:solidFill>
                  <a:prstClr val="black"/>
                </a:solidFill>
                <a:effectLst/>
                <a:uLnTx/>
                <a:uFillTx/>
                <a:latin typeface="Calibri"/>
                <a:ea typeface="+mn-ea"/>
                <a:cs typeface="+mn-cs"/>
              </a:rPr>
              <a:t> δημιουργικών και σκόπιμων ιδεών  </a:t>
            </a:r>
            <a:r>
              <a:rPr kumimoji="0" lang="el-GR" sz="2000" b="0" i="0" u="none" strike="noStrike" kern="1200" cap="none" spc="0" normalizeH="0" baseline="0" noProof="0" dirty="0">
                <a:ln>
                  <a:noFill/>
                </a:ln>
                <a:solidFill>
                  <a:prstClr val="black"/>
                </a:solidFill>
                <a:effectLst/>
                <a:uLnTx/>
                <a:uFillTx/>
                <a:latin typeface="Calibri"/>
                <a:ea typeface="+mn-ea"/>
                <a:cs typeface="+mn-cs"/>
              </a:rPr>
              <a:t>και της σημασίας της για τους επιχειρηματίες και τους ηγέτες.</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uLnTx/>
                <a:uFillTx/>
                <a:latin typeface="Calibri"/>
                <a:ea typeface="+mn-ea"/>
                <a:cs typeface="+mn-cs"/>
              </a:rPr>
              <a:t>Διευκόλυνση μιας </a:t>
            </a:r>
            <a:r>
              <a:rPr kumimoji="0" lang="el-GR" sz="2000" b="1" i="0" u="none" strike="noStrike" kern="1200" cap="none" spc="0" normalizeH="0" baseline="0" noProof="0" dirty="0">
                <a:ln>
                  <a:noFill/>
                </a:ln>
                <a:solidFill>
                  <a:prstClr val="black"/>
                </a:solidFill>
                <a:effectLst/>
                <a:uLnTx/>
                <a:uFillTx/>
                <a:latin typeface="Calibri"/>
                <a:ea typeface="+mn-ea"/>
                <a:cs typeface="+mn-cs"/>
              </a:rPr>
              <a:t>πρακτικής δραστηριότητας </a:t>
            </a:r>
            <a:r>
              <a:rPr kumimoji="0" lang="el-GR" sz="2000" b="0" i="0" u="none" strike="noStrike" kern="1200" cap="none" spc="0" normalizeH="0" baseline="0" noProof="0" dirty="0">
                <a:ln>
                  <a:noFill/>
                </a:ln>
                <a:solidFill>
                  <a:prstClr val="black"/>
                </a:solidFill>
                <a:effectLst/>
                <a:uLnTx/>
                <a:uFillTx/>
                <a:latin typeface="Calibri"/>
                <a:ea typeface="+mn-ea"/>
                <a:cs typeface="+mn-cs"/>
              </a:rPr>
              <a:t>για την προώθηση της </a:t>
            </a:r>
            <a:r>
              <a:rPr lang="el-GR" sz="2000" b="1" dirty="0">
                <a:solidFill>
                  <a:prstClr val="black"/>
                </a:solidFill>
                <a:latin typeface="Calibri"/>
              </a:rPr>
              <a:t>ανάπτυξης</a:t>
            </a:r>
            <a:r>
              <a:rPr kumimoji="0" lang="el-GR" sz="2000" b="1" i="0" u="none" strike="noStrike" kern="1200" cap="none" spc="0" normalizeH="0" baseline="0" noProof="0" dirty="0">
                <a:ln>
                  <a:noFill/>
                </a:ln>
                <a:solidFill>
                  <a:prstClr val="black"/>
                </a:solidFill>
                <a:effectLst/>
                <a:uLnTx/>
                <a:uFillTx/>
                <a:latin typeface="Calibri"/>
                <a:ea typeface="+mn-ea"/>
                <a:cs typeface="+mn-cs"/>
              </a:rPr>
              <a:t> δημιουργικών και σκόπιμων ιδεών. </a:t>
            </a:r>
            <a:endParaRPr kumimoji="0" lang="el-G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prstClr val="black"/>
                </a:solidFill>
                <a:effectLst/>
                <a:uLnTx/>
                <a:uFillTx/>
                <a:latin typeface="Calibri"/>
                <a:ea typeface="+mn-ea"/>
                <a:cs typeface="+mn-cs"/>
              </a:rPr>
              <a:t>Μαθησιακά αποτελέσματα: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a:ea typeface="+mn-ea"/>
                <a:cs typeface="+mn-cs"/>
              </a:rPr>
              <a:t>• Προσδιορίστε </a:t>
            </a:r>
            <a:r>
              <a:rPr kumimoji="0" lang="el-GR" sz="2000" b="1" i="0" u="none" strike="noStrike" kern="1200" cap="none" spc="0" normalizeH="0" baseline="0" noProof="0" dirty="0">
                <a:ln>
                  <a:noFill/>
                </a:ln>
                <a:solidFill>
                  <a:prstClr val="black"/>
                </a:solidFill>
                <a:effectLst/>
                <a:uLnTx/>
                <a:uFillTx/>
                <a:latin typeface="Calibri"/>
                <a:ea typeface="+mn-ea"/>
                <a:cs typeface="+mn-cs"/>
              </a:rPr>
              <a:t>τους ορισμούς της της ανάπτυξης δημιουργικών και σκόπιμων ιδεών.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a:ea typeface="+mn-ea"/>
                <a:cs typeface="+mn-cs"/>
              </a:rPr>
              <a:t>• Κατανοήστε ότι η </a:t>
            </a:r>
            <a:r>
              <a:rPr kumimoji="0" lang="el-GR" sz="2000" b="1" i="0" u="none" strike="noStrike" kern="1200" cap="none" spc="0" normalizeH="0" baseline="0" noProof="0" dirty="0">
                <a:ln>
                  <a:noFill/>
                </a:ln>
                <a:solidFill>
                  <a:prstClr val="black"/>
                </a:solidFill>
                <a:effectLst/>
                <a:uLnTx/>
                <a:uFillTx/>
                <a:latin typeface="Calibri"/>
                <a:ea typeface="+mn-ea"/>
                <a:cs typeface="+mn-cs"/>
              </a:rPr>
              <a:t>επαγγελματική ανάπτυξη και το ξεκλείδωμα των δυνατοτήτων </a:t>
            </a:r>
            <a:r>
              <a:rPr kumimoji="0" lang="el-GR" sz="2000" b="0" i="0" u="none" strike="noStrike" kern="1200" cap="none" spc="0" normalizeH="0" baseline="0" noProof="0" dirty="0">
                <a:ln>
                  <a:noFill/>
                </a:ln>
                <a:solidFill>
                  <a:prstClr val="black"/>
                </a:solidFill>
                <a:effectLst/>
                <a:uLnTx/>
                <a:uFillTx/>
                <a:latin typeface="Calibri"/>
                <a:ea typeface="+mn-ea"/>
                <a:cs typeface="+mn-cs"/>
              </a:rPr>
              <a:t>του ατόμου προϋποθέτει  την </a:t>
            </a:r>
            <a:r>
              <a:rPr lang="el-GR" sz="2000" dirty="0">
                <a:solidFill>
                  <a:prstClr val="black"/>
                </a:solidFill>
                <a:latin typeface="Calibri"/>
              </a:rPr>
              <a:t>ανάπτυξη δημιουργικών και σκόπιμων ιδεών.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a:ea typeface="+mn-ea"/>
                <a:cs typeface="+mn-cs"/>
              </a:rPr>
              <a:t>• Να είστε σε θέση να υιοθετήσετε μια πιο </a:t>
            </a:r>
            <a:r>
              <a:rPr kumimoji="0" lang="el-GR" sz="2000" b="1" i="0" u="none" strike="noStrike" kern="1200" cap="none" spc="0" normalizeH="0" baseline="0" noProof="0" dirty="0">
                <a:ln>
                  <a:noFill/>
                </a:ln>
                <a:solidFill>
                  <a:prstClr val="black"/>
                </a:solidFill>
                <a:effectLst/>
                <a:uLnTx/>
                <a:uFillTx/>
                <a:latin typeface="Calibri"/>
                <a:ea typeface="+mn-ea"/>
                <a:cs typeface="+mn-cs"/>
              </a:rPr>
              <a:t>συνειδητή στάση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libri"/>
                <a:ea typeface="+mn-ea"/>
                <a:cs typeface="+mn-cs"/>
              </a:rPr>
              <a:t>• Συσχετίστε </a:t>
            </a:r>
            <a:r>
              <a:rPr kumimoji="0" lang="el-GR" sz="2000" b="1" i="0" u="none" strike="noStrike" kern="1200" cap="none" spc="0" normalizeH="0" baseline="0" noProof="0" dirty="0">
                <a:ln>
                  <a:noFill/>
                </a:ln>
                <a:solidFill>
                  <a:prstClr val="black"/>
                </a:solidFill>
                <a:effectLst/>
                <a:uLnTx/>
                <a:uFillTx/>
                <a:latin typeface="Calibri"/>
                <a:ea typeface="+mn-ea"/>
                <a:cs typeface="+mn-cs"/>
              </a:rPr>
              <a:t>την ηγεσία </a:t>
            </a:r>
            <a:r>
              <a:rPr kumimoji="0" lang="el-GR" sz="2000" b="0" i="0" u="none" strike="noStrike" kern="1200" cap="none" spc="0" normalizeH="0" baseline="0" noProof="0" dirty="0">
                <a:ln>
                  <a:noFill/>
                </a:ln>
                <a:solidFill>
                  <a:prstClr val="black"/>
                </a:solidFill>
                <a:effectLst/>
                <a:uLnTx/>
                <a:uFillTx/>
                <a:latin typeface="Calibri"/>
                <a:ea typeface="+mn-ea"/>
                <a:cs typeface="+mn-cs"/>
              </a:rPr>
              <a:t>με την ανάπτυξη δημιουργικών και σκόπιμων ιδεών.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2028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F387C60D-FF19-F4E0-A1AA-58E008041765}"/>
              </a:ext>
            </a:extLst>
          </p:cNvPr>
          <p:cNvSpPr/>
          <p:nvPr/>
        </p:nvSpPr>
        <p:spPr>
          <a:xfrm>
            <a:off x="2367643" y="1284514"/>
            <a:ext cx="7456714" cy="3785652"/>
          </a:xfrm>
          <a:prstGeom prst="rect">
            <a:avLst/>
          </a:prstGeom>
          <a:noFill/>
        </p:spPr>
        <p:txBody>
          <a:bodyPr wrap="square" lIns="91440" tIns="45720" rIns="91440" bIns="45720">
            <a:spAutoFit/>
          </a:bodyPr>
          <a:lstStyle/>
          <a:p>
            <a:pPr algn="ctr"/>
            <a:r>
              <a:rPr lang="el-GR"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Ερωτήσεις </a:t>
            </a:r>
          </a:p>
          <a:p>
            <a:pPr algn="ctr"/>
            <a:r>
              <a:rPr lang="el-GR"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Και</a:t>
            </a:r>
          </a:p>
          <a:p>
            <a:pPr algn="ctr"/>
            <a:r>
              <a:rPr lang="el-GR"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Απαντήσεις  </a:t>
            </a:r>
          </a:p>
        </p:txBody>
      </p:sp>
    </p:spTree>
    <p:extLst>
      <p:ext uri="{BB962C8B-B14F-4D97-AF65-F5344CB8AC3E}">
        <p14:creationId xmlns:p14="http://schemas.microsoft.com/office/powerpoint/2010/main" val="1628864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241E637-96CA-E258-7563-1044448293B9}"/>
              </a:ext>
            </a:extLst>
          </p:cNvPr>
          <p:cNvSpPr txBox="1">
            <a:spLocks/>
          </p:cNvSpPr>
          <p:nvPr/>
        </p:nvSpPr>
        <p:spPr>
          <a:xfrm>
            <a:off x="339815" y="413657"/>
            <a:ext cx="9925413" cy="47577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800" b="1" i="0" u="none" strike="noStrike" kern="1200" cap="none" spc="0" normalizeH="0" baseline="0" noProof="0" dirty="0">
                <a:ln>
                  <a:noFill/>
                </a:ln>
                <a:solidFill>
                  <a:prstClr val="white"/>
                </a:solidFill>
                <a:effectLst/>
                <a:uLnTx/>
                <a:uFillTx/>
                <a:latin typeface="Calibri"/>
                <a:ea typeface="+mn-ea"/>
                <a:cs typeface="+mn-cs"/>
              </a:rPr>
              <a:t>Ενδεικτική Βιβλιογραφία  </a:t>
            </a:r>
            <a:endParaRPr kumimoji="0" lang="pt-PT"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3AEAF2C-E771-AA2D-89ED-5B150F299FA7}"/>
              </a:ext>
            </a:extLst>
          </p:cNvPr>
          <p:cNvSpPr txBox="1"/>
          <p:nvPr/>
        </p:nvSpPr>
        <p:spPr>
          <a:xfrm>
            <a:off x="141514" y="1244216"/>
            <a:ext cx="11974286" cy="62478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Allen, M. S. (1962), Morphological creativity, Englewood Cliffs, NJ: Prentice – Hall.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a:ea typeface="+mn-ea"/>
                <a:cs typeface="+mn-cs"/>
              </a:rPr>
              <a:t>Beaudot</a:t>
            </a:r>
            <a:r>
              <a:rPr kumimoji="0" lang="en-US" sz="2000" b="0" i="0" u="none" strike="noStrike" kern="1200" cap="none" spc="0" normalizeH="0" baseline="0" noProof="0" dirty="0">
                <a:ln>
                  <a:noFill/>
                </a:ln>
                <a:solidFill>
                  <a:prstClr val="black"/>
                </a:solidFill>
                <a:effectLst/>
                <a:uLnTx/>
                <a:uFillTx/>
                <a:latin typeface="Calibri"/>
                <a:ea typeface="+mn-ea"/>
                <a:cs typeface="+mn-cs"/>
              </a:rPr>
              <a:t>, A. (1973), La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creativité</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recherches</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americaines</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Bordas</a:t>
            </a:r>
            <a:r>
              <a:rPr kumimoji="0" lang="en-US" sz="2000" b="0" i="0" u="none" strike="noStrike" kern="1200" cap="none" spc="0" normalizeH="0" baseline="0" noProof="0" dirty="0">
                <a:ln>
                  <a:noFill/>
                </a:ln>
                <a:solidFill>
                  <a:prstClr val="black"/>
                </a:solidFill>
                <a:effectLst/>
                <a:uLnTx/>
                <a:uFillTx/>
                <a:latin typeface="Calibri"/>
                <a:ea typeface="+mn-ea"/>
                <a:cs typeface="+mn-cs"/>
              </a:rPr>
              <a:t>, Paris.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Crawford, R. P. (1978), The techniques of creative thinking, Davis &amp; J.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Scott (Eds), Training creative thinking (pp. 52-57), Melbourne, FL.: Krieger.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De Bono, E. (1967), New think: The use of lateral thinking in the generation of new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ideas,New</a:t>
            </a:r>
            <a:r>
              <a:rPr kumimoji="0" lang="en-US" sz="2000" b="0" i="0" u="none" strike="noStrike" kern="1200" cap="none" spc="0" normalizeH="0" baseline="0" noProof="0" dirty="0">
                <a:ln>
                  <a:noFill/>
                </a:ln>
                <a:solidFill>
                  <a:prstClr val="black"/>
                </a:solidFill>
                <a:effectLst/>
                <a:uLnTx/>
                <a:uFillTx/>
                <a:latin typeface="Calibri"/>
                <a:ea typeface="+mn-ea"/>
                <a:cs typeface="+mn-cs"/>
              </a:rPr>
              <a:t> York: Basic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Fontana, D. (1995), </a:t>
            </a:r>
            <a:r>
              <a:rPr kumimoji="0" lang="el-GR" sz="2000" b="0" i="0" u="none" strike="noStrike" kern="1200" cap="none" spc="0" normalizeH="0" baseline="0" noProof="0" dirty="0">
                <a:ln>
                  <a:noFill/>
                </a:ln>
                <a:solidFill>
                  <a:prstClr val="black"/>
                </a:solidFill>
                <a:effectLst/>
                <a:uLnTx/>
                <a:uFillTx/>
                <a:latin typeface="Calibri"/>
                <a:ea typeface="+mn-ea"/>
                <a:cs typeface="+mn-cs"/>
              </a:rPr>
              <a:t>Ψυχολογία για εκπαιδευτικούς, Αθήνα, εκδόσεις </a:t>
            </a:r>
            <a:r>
              <a:rPr kumimoji="0" lang="el-GR" sz="2000" b="0" i="0" u="none" strike="noStrike" kern="1200" cap="none" spc="0" normalizeH="0" baseline="0" noProof="0" dirty="0" err="1">
                <a:ln>
                  <a:noFill/>
                </a:ln>
                <a:solidFill>
                  <a:prstClr val="black"/>
                </a:solidFill>
                <a:effectLst/>
                <a:uLnTx/>
                <a:uFillTx/>
                <a:latin typeface="Calibri"/>
                <a:ea typeface="+mn-ea"/>
                <a:cs typeface="+mn-cs"/>
              </a:rPr>
              <a:t>Σαββάλα</a:t>
            </a:r>
            <a:r>
              <a:rPr kumimoji="0" lang="el-GR"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a:ea typeface="+mn-ea"/>
                <a:cs typeface="+mn-cs"/>
              </a:rPr>
              <a:t>Getzels</a:t>
            </a:r>
            <a:r>
              <a:rPr kumimoji="0" lang="en-US" sz="2000" b="0" i="0" u="none" strike="noStrike" kern="1200" cap="none" spc="0" normalizeH="0" baseline="0" noProof="0" dirty="0">
                <a:ln>
                  <a:noFill/>
                </a:ln>
                <a:solidFill>
                  <a:prstClr val="black"/>
                </a:solidFill>
                <a:effectLst/>
                <a:uLnTx/>
                <a:uFillTx/>
                <a:latin typeface="Calibri"/>
                <a:ea typeface="+mn-ea"/>
                <a:cs typeface="+mn-cs"/>
              </a:rPr>
              <a:t>, J. W. &amp; Jackson, P. W. (1962), Creativity and Intelligence: Explorations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Withgigted</a:t>
            </a:r>
            <a:r>
              <a:rPr kumimoji="0" lang="en-US" sz="2000" b="0" i="0" u="none" strike="noStrike" kern="1200" cap="none" spc="0" normalizeH="0" baseline="0" noProof="0" dirty="0">
                <a:ln>
                  <a:noFill/>
                </a:ln>
                <a:solidFill>
                  <a:prstClr val="black"/>
                </a:solidFill>
                <a:effectLst/>
                <a:uLnTx/>
                <a:uFillTx/>
                <a:latin typeface="Calibri"/>
                <a:ea typeface="+mn-ea"/>
                <a:cs typeface="+mn-cs"/>
              </a:rPr>
              <a:t> students, Wiley.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Gordon, W. J. J. (1961),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Synectics</a:t>
            </a:r>
            <a:r>
              <a:rPr kumimoji="0" lang="en-US" sz="2000" b="0" i="0" u="none" strike="noStrike" kern="1200" cap="none" spc="0" normalizeH="0" baseline="0" noProof="0" dirty="0">
                <a:ln>
                  <a:noFill/>
                </a:ln>
                <a:solidFill>
                  <a:prstClr val="black"/>
                </a:solidFill>
                <a:effectLst/>
                <a:uLnTx/>
                <a:uFillTx/>
                <a:latin typeface="Calibri"/>
                <a:ea typeface="+mn-ea"/>
                <a:cs typeface="+mn-cs"/>
              </a:rPr>
              <a:t>, New York: Harper &amp; Row.</a:t>
            </a:r>
            <a:endParaRPr kumimoji="0" lang="el-G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err="1">
                <a:solidFill>
                  <a:prstClr val="black"/>
                </a:solidFill>
                <a:latin typeface="Calibri"/>
              </a:rPr>
              <a:t>Μαγνήσαλης</a:t>
            </a:r>
            <a:r>
              <a:rPr lang="el-GR" sz="2000" dirty="0">
                <a:solidFill>
                  <a:prstClr val="black"/>
                </a:solidFill>
                <a:latin typeface="Calibri"/>
              </a:rPr>
              <a:t>, Κ. (1990), Μηχανισμοί μεθόδων παραγωγής ιδεών, Αθήνα, </a:t>
            </a:r>
            <a:r>
              <a:rPr lang="el-GR" sz="2000" dirty="0" err="1">
                <a:solidFill>
                  <a:prstClr val="black"/>
                </a:solidFill>
                <a:latin typeface="Calibri"/>
              </a:rPr>
              <a:t>εκδ</a:t>
            </a:r>
            <a:r>
              <a:rPr lang="el-GR" sz="2000" dirty="0">
                <a:solidFill>
                  <a:prstClr val="black"/>
                </a:solidFill>
                <a:latin typeface="Calibri"/>
              </a:rPr>
              <a:t>. </a:t>
            </a:r>
            <a:r>
              <a:rPr lang="el-GR" sz="2000" dirty="0" err="1">
                <a:solidFill>
                  <a:prstClr val="black"/>
                </a:solidFill>
                <a:latin typeface="Calibri"/>
              </a:rPr>
              <a:t>Interbooks</a:t>
            </a:r>
            <a:r>
              <a:rPr lang="el-GR" sz="2000" dirty="0">
                <a:solidFill>
                  <a:prstClr val="black"/>
                </a:solidFill>
                <a:latin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err="1">
                <a:solidFill>
                  <a:prstClr val="black"/>
                </a:solidFill>
                <a:latin typeface="Calibri"/>
              </a:rPr>
              <a:t>Μαγνήσαλης</a:t>
            </a:r>
            <a:r>
              <a:rPr lang="el-GR" sz="2000" dirty="0">
                <a:solidFill>
                  <a:prstClr val="black"/>
                </a:solidFill>
                <a:latin typeface="Calibri"/>
              </a:rPr>
              <a:t>, Κ. (1998), Εύρηκα: Μέθοδος παραγωγής ιδεών από ομάδες για την επίλυση διαφόρων προβλημάτων, Αθήνα, εκδόσεις ΙΩΝ.</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err="1">
                <a:solidFill>
                  <a:prstClr val="black"/>
                </a:solidFill>
                <a:latin typeface="Calibri"/>
              </a:rPr>
              <a:t>Μαγνήσαλης</a:t>
            </a:r>
            <a:r>
              <a:rPr lang="el-GR" sz="2000" dirty="0">
                <a:solidFill>
                  <a:prstClr val="black"/>
                </a:solidFill>
                <a:latin typeface="Calibri"/>
              </a:rPr>
              <a:t>, Κ. (2002), Δημιουργική σκέψη, Αθήνα, Ελληνικά Γράμματα.</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latin typeface="Calibri"/>
              </a:rPr>
              <a:t>Ξανθάκου, Γ.(1998), Η δημιουργική σκέψη και μάθηση. Ένα πρόγραμμα εφαρμογών Δημιουργικών μεθόδων στο μάθημα της γλώσσας. Διδακτορική Διατριβή</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0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0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0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870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042C3E67-D956-265A-C3BF-B715AEA87451}"/>
              </a:ext>
            </a:extLst>
          </p:cNvPr>
          <p:cNvSpPr/>
          <p:nvPr/>
        </p:nvSpPr>
        <p:spPr>
          <a:xfrm>
            <a:off x="2832822" y="2673421"/>
            <a:ext cx="6831165" cy="1015663"/>
          </a:xfrm>
          <a:prstGeom prst="rect">
            <a:avLst/>
          </a:prstGeom>
          <a:noFill/>
        </p:spPr>
        <p:txBody>
          <a:bodyPr wrap="none" lIns="91440" tIns="45720" rIns="91440" bIns="45720">
            <a:spAutoFit/>
          </a:bodyPr>
          <a:lstStyle/>
          <a:p>
            <a:pPr algn="ctr"/>
            <a:r>
              <a:rPr lang="el-GR"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Σας Ευχαριστώ Πολύ</a:t>
            </a:r>
            <a:endParaRPr lang="el-GR"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9452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873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m texto, pessoa, criança, jovem&#10;&#10;Descrição gerada automaticamente">
            <a:extLst>
              <a:ext uri="{FF2B5EF4-FFF2-40B4-BE49-F238E27FC236}">
                <a16:creationId xmlns:a16="http://schemas.microsoft.com/office/drawing/2014/main" id="{988763FD-5046-628D-766D-FB8928BEB6C2}"/>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0653" t="10654" b="16341"/>
          <a:stretch/>
        </p:blipFill>
        <p:spPr>
          <a:xfrm>
            <a:off x="0" y="68"/>
            <a:ext cx="12192000" cy="5603563"/>
          </a:xfrm>
          <a:prstGeom prst="rect">
            <a:avLst/>
          </a:prstGeom>
        </p:spPr>
      </p:pic>
      <p:sp>
        <p:nvSpPr>
          <p:cNvPr id="5" name="Retângulo 4">
            <a:extLst>
              <a:ext uri="{FF2B5EF4-FFF2-40B4-BE49-F238E27FC236}">
                <a16:creationId xmlns:a16="http://schemas.microsoft.com/office/drawing/2014/main" id="{F5B8D308-0FCE-734B-E31F-B8135EE71D75}"/>
              </a:ext>
            </a:extLst>
          </p:cNvPr>
          <p:cNvSpPr/>
          <p:nvPr/>
        </p:nvSpPr>
        <p:spPr>
          <a:xfrm>
            <a:off x="0" y="-11430"/>
            <a:ext cx="12192000" cy="5603631"/>
          </a:xfrm>
          <a:prstGeom prst="rect">
            <a:avLst/>
          </a:prstGeom>
          <a:solidFill>
            <a:srgbClr val="7F8AF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ubtítulo 2">
            <a:extLst>
              <a:ext uri="{FF2B5EF4-FFF2-40B4-BE49-F238E27FC236}">
                <a16:creationId xmlns:a16="http://schemas.microsoft.com/office/drawing/2014/main" id="{9C59F0D3-8382-CFFB-4571-A82F43F2C08A}"/>
              </a:ext>
            </a:extLst>
          </p:cNvPr>
          <p:cNvSpPr txBox="1">
            <a:spLocks/>
          </p:cNvSpPr>
          <p:nvPr/>
        </p:nvSpPr>
        <p:spPr>
          <a:xfrm>
            <a:off x="6447692" y="1910862"/>
            <a:ext cx="5040923" cy="1245996"/>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3200" b="0" i="1" u="none" strike="noStrike" kern="1200" cap="none" spc="0" normalizeH="0" baseline="0" noProof="0" dirty="0">
                <a:ln>
                  <a:noFill/>
                </a:ln>
                <a:solidFill>
                  <a:prstClr val="white"/>
                </a:solidFill>
                <a:effectLst/>
                <a:uLnTx/>
                <a:uFillTx/>
                <a:latin typeface="Calibri"/>
                <a:ea typeface="+mn-ea"/>
                <a:cs typeface="+mn-cs"/>
              </a:rPr>
              <a:t>Ανάπτυξη δημιουργικών και σκόπιμων ιδεών</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800" b="0" i="1" u="none" strike="noStrike" kern="1200" cap="none" spc="0" normalizeH="0" baseline="0" noProof="0" dirty="0">
                <a:ln>
                  <a:noFill/>
                </a:ln>
                <a:solidFill>
                  <a:prstClr val="white"/>
                </a:solidFill>
                <a:effectLst/>
                <a:uLnTx/>
                <a:uFillTx/>
                <a:latin typeface="Calibri"/>
                <a:ea typeface="+mn-ea"/>
                <a:cs typeface="+mn-cs"/>
              </a:rPr>
              <a:t>Διάρκεια 60 λεπτά</a:t>
            </a:r>
            <a:endParaRPr kumimoji="0" lang="en-US" sz="28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07502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82D30F-3E6F-679B-04E7-B3B3B4570E94}"/>
              </a:ext>
            </a:extLst>
          </p:cNvPr>
          <p:cNvSpPr txBox="1"/>
          <p:nvPr/>
        </p:nvSpPr>
        <p:spPr>
          <a:xfrm>
            <a:off x="321129" y="438167"/>
            <a:ext cx="11549741" cy="2308324"/>
          </a:xfrm>
          <a:prstGeom prst="rect">
            <a:avLst/>
          </a:prstGeom>
          <a:noFill/>
        </p:spPr>
        <p:txBody>
          <a:bodyPr wrap="square">
            <a:spAutoFit/>
          </a:bodyPr>
          <a:lstStyle/>
          <a:p>
            <a:r>
              <a:rPr lang="el-GR" sz="2400" b="1" dirty="0">
                <a:effectLst/>
                <a:latin typeface="Arial" panose="020B0604020202020204" pitchFamily="34" charset="0"/>
                <a:ea typeface="Calibri" panose="020F0502020204030204" pitchFamily="34" charset="0"/>
                <a:cs typeface="Times New Roman" panose="02020603050405020304" pitchFamily="18" charset="0"/>
              </a:rPr>
              <a:t>Η δημιουργική σκέψη και η παραγωγή καινοτόμων, πρωτότυπων ιδεών</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Θεματικό πεδίο προσέγγισης της σημερινής παρουσίασης  είναι η </a:t>
            </a:r>
            <a:r>
              <a:rPr lang="el-GR" sz="2400" b="1" dirty="0">
                <a:effectLst/>
                <a:latin typeface="Arial" panose="020B0604020202020204" pitchFamily="34" charset="0"/>
                <a:ea typeface="Calibri" panose="020F0502020204030204" pitchFamily="34" charset="0"/>
                <a:cs typeface="Times New Roman" panose="02020603050405020304" pitchFamily="18" charset="0"/>
              </a:rPr>
              <a:t>δημιουργική σκέψη και η παραγωγή καινοτόμων, πρωτότυπων ιδεών</a:t>
            </a:r>
            <a:r>
              <a:rPr lang="el-GR" sz="2400" dirty="0">
                <a:effectLst/>
                <a:latin typeface="Arial" panose="020B0604020202020204" pitchFamily="34" charset="0"/>
                <a:ea typeface="Calibri" panose="020F0502020204030204" pitchFamily="34" charset="0"/>
                <a:cs typeface="Times New Roman" panose="02020603050405020304" pitchFamily="18" charset="0"/>
              </a:rPr>
              <a:t> καθώς και ο τρόπος με τον οποίο μπορεί να βρει εφαρμογή στους ενήλικες και να συμβάλει στο μέτρο του δυνατού στη βελτίωση της καθημερινότητάς τους</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Εικόνα 4">
            <a:extLst>
              <a:ext uri="{FF2B5EF4-FFF2-40B4-BE49-F238E27FC236}">
                <a16:creationId xmlns:a16="http://schemas.microsoft.com/office/drawing/2014/main" id="{0D3F122D-B3FE-E138-B468-103E61E2B258}"/>
              </a:ext>
            </a:extLst>
          </p:cNvPr>
          <p:cNvPicPr>
            <a:picLocks noChangeAspect="1"/>
          </p:cNvPicPr>
          <p:nvPr/>
        </p:nvPicPr>
        <p:blipFill>
          <a:blip r:embed="rId2"/>
          <a:stretch>
            <a:fillRect/>
          </a:stretch>
        </p:blipFill>
        <p:spPr>
          <a:xfrm>
            <a:off x="2443842" y="2907165"/>
            <a:ext cx="6520543" cy="3667805"/>
          </a:xfrm>
          <a:prstGeom prst="rect">
            <a:avLst/>
          </a:prstGeom>
        </p:spPr>
      </p:pic>
    </p:spTree>
    <p:extLst>
      <p:ext uri="{BB962C8B-B14F-4D97-AF65-F5344CB8AC3E}">
        <p14:creationId xmlns:p14="http://schemas.microsoft.com/office/powerpoint/2010/main" val="3204318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03683D-2D0D-4BD4-15DC-BF4C7853C0FF}"/>
              </a:ext>
            </a:extLst>
          </p:cNvPr>
          <p:cNvSpPr txBox="1"/>
          <p:nvPr/>
        </p:nvSpPr>
        <p:spPr>
          <a:xfrm>
            <a:off x="250371" y="531122"/>
            <a:ext cx="11538857" cy="5878532"/>
          </a:xfrm>
          <a:prstGeom prst="rect">
            <a:avLst/>
          </a:prstGeom>
          <a:noFill/>
        </p:spPr>
        <p:txBody>
          <a:bodyPr wrap="square">
            <a:spAutoFit/>
          </a:bodyPr>
          <a:lstStyle/>
          <a:p>
            <a:r>
              <a:rPr lang="el-GR" sz="2000" b="1" dirty="0">
                <a:effectLst/>
                <a:latin typeface="Arial" panose="020B0604020202020204" pitchFamily="34" charset="0"/>
                <a:ea typeface="Calibri" panose="020F0502020204030204" pitchFamily="34" charset="0"/>
                <a:cs typeface="Times New Roman" panose="02020603050405020304" pitchFamily="18" charset="0"/>
              </a:rPr>
              <a:t>H έννοια της δημιουργικότητας</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800" b="1" dirty="0">
                <a:effectLst/>
                <a:latin typeface="Arial" panose="020B0604020202020204" pitchFamily="34" charset="0"/>
                <a:ea typeface="Calibri" panose="020F0502020204030204" pitchFamily="34" charset="0"/>
                <a:cs typeface="Times New Roman" panose="02020603050405020304" pitchFamily="18" charset="0"/>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b="1" dirty="0">
                <a:effectLst/>
                <a:latin typeface="Arial" panose="020B0604020202020204" pitchFamily="34" charset="0"/>
                <a:ea typeface="Calibri" panose="020F0502020204030204" pitchFamily="34" charset="0"/>
                <a:cs typeface="Times New Roman" panose="02020603050405020304" pitchFamily="18" charset="0"/>
              </a:rPr>
              <a:t>Εννοιολογικά ως δημιουργικότητα (</a:t>
            </a:r>
            <a:r>
              <a:rPr lang="el-GR" sz="2000" b="1" dirty="0" err="1">
                <a:effectLst/>
                <a:latin typeface="Arial" panose="020B0604020202020204" pitchFamily="34" charset="0"/>
                <a:ea typeface="Calibri" panose="020F0502020204030204" pitchFamily="34" charset="0"/>
                <a:cs typeface="Times New Roman" panose="02020603050405020304" pitchFamily="18" charset="0"/>
              </a:rPr>
              <a:t>creativity</a:t>
            </a:r>
            <a:r>
              <a:rPr lang="el-GR" sz="2000" b="1" dirty="0">
                <a:effectLst/>
                <a:latin typeface="Arial" panose="020B0604020202020204" pitchFamily="34" charset="0"/>
                <a:ea typeface="Calibri" panose="020F0502020204030204" pitchFamily="34" charset="0"/>
                <a:cs typeface="Times New Roman" panose="02020603050405020304" pitchFamily="18" charset="0"/>
              </a:rPr>
              <a:t>) ορίζεται η ικανότητα παραγωγής ενός νέου έργου ή μιας ιδέας με βάση τη φαντασία.</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Οι νεότεροι ψυχολόγοι υποστηρίζουν ότι η δημιουργικότητα δεν είναι ιδιαίτερο προσόν ή ικανότητα λίγων ατόμων, αλλά αντιθέτως είναι αποτέλεσμα ειδικής εκπαίδευσης και μάθησης μέσα από συγκεκριμένες διαδικασίες, οι οποίες δίνουν τη δυνατότητα στον καθένα ξεχωριστά να ενεργοποιεί αστείρευτες δυνάμεις του μυαλού του.</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b="1" dirty="0">
                <a:effectLst/>
                <a:latin typeface="Arial" panose="020B0604020202020204" pitchFamily="34" charset="0"/>
                <a:ea typeface="Calibri" panose="020F0502020204030204" pitchFamily="34" charset="0"/>
                <a:cs typeface="Times New Roman" panose="02020603050405020304" pitchFamily="18" charset="0"/>
              </a:rPr>
              <a:t>Πολλοί αντιμετωπίζουν τη δημιουργικότητα σαν μια τάση να ενεργοποιούμε ή να αναγνωρίζουμε εναλλακτικές ιδέες ή πιθανότητες, οι οποίες μπορούν να αποδειχθούν χρήσιμες στην επίλυση προβλημάτων, στην επικοινωνία μας με τους άλλους ή ακόμη και στον  τομέα της διασκέδασης.</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Arial" panose="020B0604020202020204" pitchFamily="34" charset="0"/>
                <a:ea typeface="Calibri" panose="020F0502020204030204" pitchFamily="34" charset="0"/>
                <a:cs typeface="Times New Roman" panose="02020603050405020304" pitchFamily="18" charset="0"/>
              </a:rPr>
              <a:t>Άλλοι, υποστηρίζουν ότι η δημιουργικότητα μπορεί να αντιμετωπιστεί και ως μια διαδικασία με την οποία ενεργοποιούνται νέες πρωτότυπες αλλά και χρήσιμες ιδέες, οι οποίες βοηθούν στην </a:t>
            </a:r>
            <a:r>
              <a:rPr lang="el-GR" sz="2000" b="1" dirty="0">
                <a:effectLst/>
                <a:latin typeface="Arial" panose="020B0604020202020204" pitchFamily="34" charset="0"/>
                <a:ea typeface="Calibri" panose="020F0502020204030204" pitchFamily="34" charset="0"/>
                <a:cs typeface="Times New Roman" panose="02020603050405020304" pitchFamily="18" charset="0"/>
              </a:rPr>
              <a:t>αντιμετώπιση καθημερινών προβλημάτων και προκλήσεων</a:t>
            </a:r>
            <a:r>
              <a:rPr lang="el-GR" sz="2000" dirty="0">
                <a:effectLst/>
                <a:latin typeface="Arial" panose="020B0604020202020204" pitchFamily="34" charset="0"/>
                <a:ea typeface="Calibri" panose="020F0502020204030204" pitchFamily="34" charset="0"/>
                <a:cs typeface="Times New Roman" panose="02020603050405020304" pitchFamily="18" charset="0"/>
              </a:rPr>
              <a:t>. Είναι σημαντικό όμως να δούμε τη δημιουργικότητα του ανθρώπου σαν την τέχνη του διαφορετικού όσον αφορά τη σκέψη.</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1354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C4C56B-9113-11C4-4873-87A20577EE43}"/>
              </a:ext>
            </a:extLst>
          </p:cNvPr>
          <p:cNvSpPr txBox="1"/>
          <p:nvPr/>
        </p:nvSpPr>
        <p:spPr>
          <a:xfrm>
            <a:off x="217714" y="354602"/>
            <a:ext cx="11756571" cy="5632311"/>
          </a:xfrm>
          <a:prstGeom prst="rect">
            <a:avLst/>
          </a:prstGeom>
          <a:noFill/>
        </p:spPr>
        <p:txBody>
          <a:bodyPr wrap="square">
            <a:spAutoFit/>
          </a:bodyPr>
          <a:lstStyle/>
          <a:p>
            <a:r>
              <a:rPr lang="el-GR" sz="2400" b="1" dirty="0">
                <a:effectLst/>
                <a:latin typeface="Arial" panose="020B0604020202020204" pitchFamily="34" charset="0"/>
                <a:ea typeface="Calibri" panose="020F0502020204030204" pitchFamily="34" charset="0"/>
                <a:cs typeface="Times New Roman" panose="02020603050405020304" pitchFamily="18" charset="0"/>
              </a:rPr>
              <a:t>Θεωρητικό Υπόβαθρο</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Σαν αφετηρία προσέγγισης, όσον αφορά τη δημιουργικότητα να αναφέρουμε τη «δυσφορία» την οποία κατέθεσε προς την Αμερικανική Ψυχολογική Εταιρεία το 1950 ο </a:t>
            </a:r>
            <a:r>
              <a:rPr lang="el-GR" sz="2400" dirty="0" err="1">
                <a:effectLst/>
                <a:latin typeface="Arial" panose="020B0604020202020204" pitchFamily="34" charset="0"/>
                <a:ea typeface="Calibri" panose="020F0502020204030204" pitchFamily="34" charset="0"/>
                <a:cs typeface="Times New Roman" panose="02020603050405020304" pitchFamily="18" charset="0"/>
              </a:rPr>
              <a:t>Guilford</a:t>
            </a:r>
            <a:r>
              <a:rPr lang="el-GR" sz="2400" dirty="0">
                <a:effectLst/>
                <a:latin typeface="Arial" panose="020B0604020202020204" pitchFamily="34" charset="0"/>
                <a:ea typeface="Calibri" panose="020F0502020204030204" pitchFamily="34" charset="0"/>
                <a:cs typeface="Times New Roman" panose="02020603050405020304" pitchFamily="18" charset="0"/>
              </a:rPr>
              <a:t> ως προς τον τρόπο με τον οποίο αντιμετώπιζε η επιστημονική κοινότητα τη δημιουργικότητα και η οποία καταγράφηκε στη διεθνή βιβλιογραφία ως «αμερικανική πρόκληση», (Ξανθάκου Γ.,1998) Η δυσφορία αυτή αλλά και γενικότερα οι ανησυχίες του </a:t>
            </a:r>
            <a:r>
              <a:rPr lang="el-GR" sz="2400" dirty="0" err="1">
                <a:effectLst/>
                <a:latin typeface="Arial" panose="020B0604020202020204" pitchFamily="34" charset="0"/>
                <a:ea typeface="Calibri" panose="020F0502020204030204" pitchFamily="34" charset="0"/>
                <a:cs typeface="Times New Roman" panose="02020603050405020304" pitchFamily="18" charset="0"/>
              </a:rPr>
              <a:t>Guilford</a:t>
            </a:r>
            <a:r>
              <a:rPr lang="el-GR" sz="2400" dirty="0">
                <a:effectLst/>
                <a:latin typeface="Arial" panose="020B0604020202020204" pitchFamily="34" charset="0"/>
                <a:ea typeface="Calibri" panose="020F0502020204030204" pitchFamily="34" charset="0"/>
                <a:cs typeface="Times New Roman" panose="02020603050405020304" pitchFamily="18" charset="0"/>
              </a:rPr>
              <a:t> ήταν το έναυσμα, για να αναπτυχθεί μια σειρά προσεγγίσεων σχετικά με τη δημιουργική σκέψη</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Μια πρώτη προσπάθεια ορισμού της έννοιας έκανε ο </a:t>
            </a:r>
            <a:r>
              <a:rPr lang="el-GR" sz="2400" dirty="0" err="1">
                <a:effectLst/>
                <a:latin typeface="Arial" panose="020B0604020202020204" pitchFamily="34" charset="0"/>
                <a:ea typeface="Calibri" panose="020F0502020204030204" pitchFamily="34" charset="0"/>
                <a:cs typeface="Times New Roman" panose="02020603050405020304" pitchFamily="18" charset="0"/>
              </a:rPr>
              <a:t>Guilford</a:t>
            </a:r>
            <a:r>
              <a:rPr lang="el-GR" sz="2400" dirty="0">
                <a:effectLst/>
                <a:latin typeface="Arial" panose="020B0604020202020204" pitchFamily="34" charset="0"/>
                <a:ea typeface="Calibri" panose="020F0502020204030204" pitchFamily="34" charset="0"/>
                <a:cs typeface="Times New Roman" panose="02020603050405020304" pitchFamily="18" charset="0"/>
              </a:rPr>
              <a:t>, σύμφωνα με την οποία «</a:t>
            </a:r>
            <a:r>
              <a:rPr lang="el-GR" sz="2400" b="1" dirty="0">
                <a:effectLst/>
                <a:latin typeface="Arial" panose="020B0604020202020204" pitchFamily="34" charset="0"/>
                <a:ea typeface="Calibri" panose="020F0502020204030204" pitchFamily="34" charset="0"/>
                <a:cs typeface="Times New Roman" panose="02020603050405020304" pitchFamily="18" charset="0"/>
              </a:rPr>
              <a:t>η δημιουργικότητα καλύπτει τις πιο χαρακτηριστικές ικανότητες των δημιουργικών ατόμων, που καθορίζουν την πιθανότητα για ένα άτομο να εκφράσει μια δημιουργική συμπεριφορά, η οποία να εκδηλώνεται με εφευρετικότητα, σύνθεση και σχεδιασμό».</a:t>
            </a:r>
            <a:r>
              <a:rPr lang="el-GR" sz="2400" dirty="0">
                <a:effectLst/>
                <a:latin typeface="Arial" panose="020B0604020202020204" pitchFamily="34" charset="0"/>
                <a:ea typeface="Calibri" panose="020F0502020204030204" pitchFamily="34" charset="0"/>
                <a:cs typeface="Times New Roman" panose="02020603050405020304" pitchFamily="18" charset="0"/>
              </a:rPr>
              <a:t> (</a:t>
            </a:r>
            <a:r>
              <a:rPr lang="el-GR" sz="2400" dirty="0" err="1">
                <a:effectLst/>
                <a:latin typeface="Arial" panose="020B0604020202020204" pitchFamily="34" charset="0"/>
                <a:ea typeface="Calibri" panose="020F0502020204030204" pitchFamily="34" charset="0"/>
                <a:cs typeface="Times New Roman" panose="02020603050405020304" pitchFamily="18" charset="0"/>
              </a:rPr>
              <a:t>Jaoui</a:t>
            </a:r>
            <a:r>
              <a:rPr lang="el-GR" sz="2400" dirty="0">
                <a:effectLst/>
                <a:latin typeface="Arial" panose="020B0604020202020204" pitchFamily="34" charset="0"/>
                <a:ea typeface="Calibri" panose="020F0502020204030204" pitchFamily="34" charset="0"/>
                <a:cs typeface="Times New Roman" panose="02020603050405020304" pitchFamily="18" charset="0"/>
              </a:rPr>
              <a:t>, H. 1975).</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9061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49DF75-5F85-9337-A00F-51931BFEF1FF}"/>
              </a:ext>
            </a:extLst>
          </p:cNvPr>
          <p:cNvSpPr txBox="1"/>
          <p:nvPr/>
        </p:nvSpPr>
        <p:spPr>
          <a:xfrm>
            <a:off x="402771" y="382012"/>
            <a:ext cx="11604171" cy="3416320"/>
          </a:xfrm>
          <a:prstGeom prst="rect">
            <a:avLst/>
          </a:prstGeom>
          <a:noFill/>
        </p:spPr>
        <p:txBody>
          <a:bodyPr wrap="square">
            <a:spAutoFit/>
          </a:bodyPr>
          <a:lstStyle/>
          <a:p>
            <a:r>
              <a:rPr lang="el-GR" sz="2400" b="1" dirty="0"/>
              <a:t>Ορισμένοι ψυχολόγοι διακρίνουν ως ποιοτικά στοιχεία της δημιουργικότητας:</a:t>
            </a:r>
          </a:p>
          <a:p>
            <a:endParaRPr lang="el-GR" sz="2400" dirty="0"/>
          </a:p>
          <a:p>
            <a:r>
              <a:rPr lang="el-GR" sz="2400" dirty="0"/>
              <a:t>• την ευκαμψία της σκέψης</a:t>
            </a:r>
          </a:p>
          <a:p>
            <a:r>
              <a:rPr lang="el-GR" sz="2400" dirty="0"/>
              <a:t>• την πρωτοτυπία της ιδέας</a:t>
            </a:r>
          </a:p>
          <a:p>
            <a:r>
              <a:rPr lang="el-GR" sz="2400" dirty="0"/>
              <a:t>• την ικανότητα να σκέφτεται κάποιος διαφορετικά</a:t>
            </a:r>
          </a:p>
          <a:p>
            <a:r>
              <a:rPr lang="el-GR" sz="2400" dirty="0"/>
              <a:t>• τον τρόπο επίλυσης των προβλημάτων.</a:t>
            </a:r>
          </a:p>
          <a:p>
            <a:endParaRPr lang="el-GR" sz="2400" dirty="0"/>
          </a:p>
          <a:p>
            <a:r>
              <a:rPr lang="el-GR" sz="2400" dirty="0"/>
              <a:t>Βέβαια εδώ θα πρέπει να αντιπαραβάλουμε την άποψη του Einstein, που υποστηρίζει «</a:t>
            </a:r>
            <a:r>
              <a:rPr lang="el-GR" sz="2400" b="1" dirty="0"/>
              <a:t>ότι η διατύπωση ενός προβλήματος είναι πιο σημαντική από την επίλυσή του».</a:t>
            </a:r>
          </a:p>
        </p:txBody>
      </p:sp>
      <p:pic>
        <p:nvPicPr>
          <p:cNvPr id="6" name="Εικόνα 5">
            <a:extLst>
              <a:ext uri="{FF2B5EF4-FFF2-40B4-BE49-F238E27FC236}">
                <a16:creationId xmlns:a16="http://schemas.microsoft.com/office/drawing/2014/main" id="{1CC25DED-F78B-9C77-CF48-2C704FFFBF3C}"/>
              </a:ext>
            </a:extLst>
          </p:cNvPr>
          <p:cNvPicPr>
            <a:picLocks noChangeAspect="1"/>
          </p:cNvPicPr>
          <p:nvPr/>
        </p:nvPicPr>
        <p:blipFill>
          <a:blip r:embed="rId2"/>
          <a:stretch>
            <a:fillRect/>
          </a:stretch>
        </p:blipFill>
        <p:spPr>
          <a:xfrm>
            <a:off x="2384651" y="3798332"/>
            <a:ext cx="6223939" cy="2928912"/>
          </a:xfrm>
          <a:prstGeom prst="rect">
            <a:avLst/>
          </a:prstGeom>
        </p:spPr>
      </p:pic>
    </p:spTree>
    <p:extLst>
      <p:ext uri="{BB962C8B-B14F-4D97-AF65-F5344CB8AC3E}">
        <p14:creationId xmlns:p14="http://schemas.microsoft.com/office/powerpoint/2010/main" val="1443113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9909B3-1E28-3FA2-3C0C-52278BCF06FB}"/>
              </a:ext>
            </a:extLst>
          </p:cNvPr>
          <p:cNvSpPr txBox="1"/>
          <p:nvPr/>
        </p:nvSpPr>
        <p:spPr>
          <a:xfrm>
            <a:off x="413657" y="432644"/>
            <a:ext cx="11364686" cy="4893647"/>
          </a:xfrm>
          <a:prstGeom prst="rect">
            <a:avLst/>
          </a:prstGeom>
          <a:noFill/>
        </p:spPr>
        <p:txBody>
          <a:bodyPr wrap="square">
            <a:spAutoFit/>
          </a:bodyPr>
          <a:lstStyle/>
          <a:p>
            <a:r>
              <a:rPr lang="el-GR" sz="2400" dirty="0">
                <a:latin typeface="Arial" panose="020B0604020202020204" pitchFamily="34" charset="0"/>
                <a:cs typeface="Times New Roman" panose="02020603050405020304" pitchFamily="18" charset="0"/>
              </a:rPr>
              <a:t>Ο </a:t>
            </a:r>
            <a:r>
              <a:rPr lang="el-GR" sz="2400" dirty="0" err="1">
                <a:latin typeface="Arial" panose="020B0604020202020204" pitchFamily="34" charset="0"/>
                <a:cs typeface="Times New Roman" panose="02020603050405020304" pitchFamily="18" charset="0"/>
              </a:rPr>
              <a:t>Piaget</a:t>
            </a:r>
            <a:r>
              <a:rPr lang="el-GR" sz="2400" dirty="0">
                <a:latin typeface="Arial" panose="020B0604020202020204" pitchFamily="34" charset="0"/>
                <a:cs typeface="Times New Roman" panose="02020603050405020304" pitchFamily="18" charset="0"/>
              </a:rPr>
              <a:t> (1960), ορίζει τη δημιουργικότητα σαν μια διαδικασία επίλυσης προβλημάτων, εύρεσης προβλημάτων, εξερεύνησης, πειραματισμού, μια πνευματική ενέργεια που συνεπάγεται σεβασμό και μελετημένη λήψη αποφάσεων.</a:t>
            </a:r>
          </a:p>
          <a:p>
            <a:r>
              <a:rPr lang="el-GR" sz="2400" dirty="0">
                <a:latin typeface="Arial" panose="020B0604020202020204" pitchFamily="34" charset="0"/>
                <a:cs typeface="Times New Roman" panose="02020603050405020304" pitchFamily="18" charset="0"/>
              </a:rPr>
              <a:t> </a:t>
            </a:r>
          </a:p>
          <a:p>
            <a:r>
              <a:rPr lang="el-GR" sz="2400" dirty="0">
                <a:latin typeface="Arial" panose="020B0604020202020204" pitchFamily="34" charset="0"/>
                <a:cs typeface="Times New Roman" panose="02020603050405020304" pitchFamily="18" charset="0"/>
              </a:rPr>
              <a:t>Ο </a:t>
            </a:r>
            <a:r>
              <a:rPr lang="el-GR" sz="2400" dirty="0" err="1">
                <a:latin typeface="Arial" panose="020B0604020202020204" pitchFamily="34" charset="0"/>
                <a:cs typeface="Times New Roman" panose="02020603050405020304" pitchFamily="18" charset="0"/>
              </a:rPr>
              <a:t>Torrance</a:t>
            </a:r>
            <a:r>
              <a:rPr lang="el-GR" sz="2400" dirty="0">
                <a:latin typeface="Arial" panose="020B0604020202020204" pitchFamily="34" charset="0"/>
                <a:cs typeface="Times New Roman" panose="02020603050405020304" pitchFamily="18" charset="0"/>
              </a:rPr>
              <a:t> (1966) ταυτίζει </a:t>
            </a:r>
            <a:r>
              <a:rPr lang="el-GR" sz="2400" b="1" dirty="0">
                <a:latin typeface="Arial" panose="020B0604020202020204" pitchFamily="34" charset="0"/>
                <a:cs typeface="Times New Roman" panose="02020603050405020304" pitchFamily="18" charset="0"/>
              </a:rPr>
              <a:t>τη δημιουργικότητα με την ικανότητα που διαθέτει το άτομο να αντιμετωπίζει τα διάφορα προβλήματα, με ευαισθησία και πρωτοτυπία αλλά και με μεθοδικότητα και ηρεμία</a:t>
            </a:r>
            <a:r>
              <a:rPr lang="el-GR" sz="2400" dirty="0">
                <a:latin typeface="Arial" panose="020B0604020202020204" pitchFamily="34" charset="0"/>
                <a:cs typeface="Times New Roman" panose="02020603050405020304" pitchFamily="18" charset="0"/>
              </a:rPr>
              <a:t>.</a:t>
            </a:r>
          </a:p>
          <a:p>
            <a:r>
              <a:rPr lang="el-GR" sz="2400" dirty="0">
                <a:effectLst/>
                <a:latin typeface="Arial" panose="020B0604020202020204" pitchFamily="34" charset="0"/>
                <a:ea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r>
              <a:rPr lang="el-GR" sz="2400" dirty="0">
                <a:effectLst/>
                <a:latin typeface="Arial" panose="020B0604020202020204" pitchFamily="34" charset="0"/>
                <a:ea typeface="Calibri" panose="020F0502020204030204" pitchFamily="34" charset="0"/>
                <a:cs typeface="Times New Roman" panose="02020603050405020304" pitchFamily="18" charset="0"/>
              </a:rPr>
              <a:t>Σύμφωνα με τον καθηγητή στο Πανεπιστήμιο Αθηνών, στη Φιλοσοφική Σχολή στον τομέα της Ψυχολογίας Παρασκευόπουλο Ιωάννη, </a:t>
            </a:r>
            <a:r>
              <a:rPr lang="el-GR" sz="2400" b="1" dirty="0">
                <a:effectLst/>
                <a:latin typeface="Arial" panose="020B0604020202020204" pitchFamily="34" charset="0"/>
                <a:ea typeface="Calibri" panose="020F0502020204030204" pitchFamily="34" charset="0"/>
                <a:cs typeface="Times New Roman" panose="02020603050405020304" pitchFamily="18" charset="0"/>
              </a:rPr>
              <a:t>«Δημιουργική σκέψη είναι η ικανότητα του ανθρώπινου νου να αναζητεί και να βρίσκει πολλές πρωτότυπες - καινοτόμες εναλλακτικές, για την επίλυση των διαφόρων προβλημάτων, ιδέες – λύσεις»</a:t>
            </a:r>
            <a:r>
              <a:rPr lang="el-GR" sz="2400" dirty="0">
                <a:effectLst/>
                <a:latin typeface="Arial" panose="020B0604020202020204" pitchFamily="34" charset="0"/>
                <a:ea typeface="Calibri" panose="020F0502020204030204" pitchFamily="34" charset="0"/>
                <a:cs typeface="Times New Roman" panose="02020603050405020304" pitchFamily="18" charset="0"/>
              </a:rPr>
              <a:t> (Παρασκευόπουλος 2004, σ.5).</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4080318"/>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o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0C547182C2D0F47A2252171A0F06222" ma:contentTypeVersion="18" ma:contentTypeDescription="Create a new document." ma:contentTypeScope="" ma:versionID="1597d22577e9575f99e24309ee0e44af">
  <xsd:schema xmlns:xsd="http://www.w3.org/2001/XMLSchema" xmlns:xs="http://www.w3.org/2001/XMLSchema" xmlns:p="http://schemas.microsoft.com/office/2006/metadata/properties" xmlns:ns2="a00d6392-6280-406e-8abb-192204cae835" xmlns:ns3="6147d5a9-d9fc-485c-b7f5-f60db4affe63" targetNamespace="http://schemas.microsoft.com/office/2006/metadata/properties" ma:root="true" ma:fieldsID="75a0ca19de23e4869b471ccc54acd734" ns2:_="" ns3:_="">
    <xsd:import namespace="a00d6392-6280-406e-8abb-192204cae835"/>
    <xsd:import namespace="6147d5a9-d9fc-485c-b7f5-f60db4affe6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0d6392-6280-406e-8abb-192204cae8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e544a5-5024-496a-80fa-bd27f993d8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47d5a9-d9fc-485c-b7f5-f60db4affe6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1682c2e-d20d-4ecc-af68-6d047d9c560b}" ma:internalName="TaxCatchAll" ma:showField="CatchAllData" ma:web="6147d5a9-d9fc-485c-b7f5-f60db4affe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00d6392-6280-406e-8abb-192204cae835">
      <Terms xmlns="http://schemas.microsoft.com/office/infopath/2007/PartnerControls"/>
    </lcf76f155ced4ddcb4097134ff3c332f>
    <TaxCatchAll xmlns="6147d5a9-d9fc-485c-b7f5-f60db4affe63" xsi:nil="true"/>
    <MediaLengthInSeconds xmlns="a00d6392-6280-406e-8abb-192204cae835" xsi:nil="true"/>
    <SharedWithUsers xmlns="6147d5a9-d9fc-485c-b7f5-f60db4affe63">
      <UserInfo>
        <DisplayName/>
        <AccountId xsi:nil="true"/>
        <AccountType/>
      </UserInfo>
    </SharedWithUsers>
  </documentManagement>
</p:properties>
</file>

<file path=customXml/itemProps1.xml><?xml version="1.0" encoding="utf-8"?>
<ds:datastoreItem xmlns:ds="http://schemas.openxmlformats.org/officeDocument/2006/customXml" ds:itemID="{F9D8F16A-13B5-4E5E-9A3F-7E4F879477F8}">
  <ds:schemaRefs>
    <ds:schemaRef ds:uri="http://schemas.microsoft.com/sharepoint/v3/contenttype/forms"/>
  </ds:schemaRefs>
</ds:datastoreItem>
</file>

<file path=customXml/itemProps2.xml><?xml version="1.0" encoding="utf-8"?>
<ds:datastoreItem xmlns:ds="http://schemas.openxmlformats.org/officeDocument/2006/customXml" ds:itemID="{8E97F6AD-3DD6-4DE7-A4EA-5D39668E6319}"/>
</file>

<file path=customXml/itemProps3.xml><?xml version="1.0" encoding="utf-8"?>
<ds:datastoreItem xmlns:ds="http://schemas.openxmlformats.org/officeDocument/2006/customXml" ds:itemID="{D8D6D3C5-C22A-4163-AB59-A14C39635375}">
  <ds:schemaRefs>
    <ds:schemaRef ds:uri="http://schemas.microsoft.com/office/2006/metadata/properties"/>
    <ds:schemaRef ds:uri="http://schemas.microsoft.com/office/infopath/2007/PartnerControls"/>
    <ds:schemaRef ds:uri="b00c3d66-fa5a-40c4-9c7d-6223a88ca73c"/>
  </ds:schemaRefs>
</ds:datastoreItem>
</file>

<file path=docProps/app.xml><?xml version="1.0" encoding="utf-8"?>
<Properties xmlns="http://schemas.openxmlformats.org/officeDocument/2006/extended-properties" xmlns:vt="http://schemas.openxmlformats.org/officeDocument/2006/docPropsVTypes">
  <TotalTime>115</TotalTime>
  <Words>3397</Words>
  <Application>Microsoft Office PowerPoint</Application>
  <PresentationFormat>Ευρεία οθόνη</PresentationFormat>
  <Paragraphs>256</Paragraphs>
  <Slides>33</Slides>
  <Notes>2</Notes>
  <HiddenSlides>0</HiddenSlides>
  <MMClips>0</MMClips>
  <ScaleCrop>false</ScaleCrop>
  <HeadingPairs>
    <vt:vector size="4" baseType="variant">
      <vt:variant>
        <vt:lpstr>Θέμα</vt:lpstr>
      </vt:variant>
      <vt:variant>
        <vt:i4>2</vt:i4>
      </vt:variant>
      <vt:variant>
        <vt:lpstr>Τίτλοι διαφανειών</vt:lpstr>
      </vt:variant>
      <vt:variant>
        <vt:i4>33</vt:i4>
      </vt:variant>
    </vt:vector>
  </HeadingPairs>
  <TitlesOfParts>
    <vt:vector size="35" baseType="lpstr">
      <vt:lpstr>Θέμα του Office</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DIMITRIOS KATSARELLOS</dc:creator>
  <cp:lastModifiedBy>DIMITRIOS KATSARELLOS</cp:lastModifiedBy>
  <cp:revision>37</cp:revision>
  <dcterms:created xsi:type="dcterms:W3CDTF">2022-08-29T20:15:00Z</dcterms:created>
  <dcterms:modified xsi:type="dcterms:W3CDTF">2022-12-29T10:25:20Z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0x010100A0C547182C2D0F47A2252171A0F06222</vt:lpwstr>
  </property>
  <property fmtid="{D5CDD505-2E9C-101B-9397-08002B2CF9AE}" pid="3" name="MediaServiceImageTags">
    <vt:lpwstr/>
  </property>
  <property fmtid="{D5CDD505-2E9C-101B-9397-08002B2CF9AE}" pid="4" name="Order">
    <vt:lpwstr>83600.0000000000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