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75"/>
  </p:notesMasterIdLst>
  <p:handoutMasterIdLst>
    <p:handoutMasterId r:id="rId76"/>
  </p:handoutMasterIdLst>
  <p:sldIdLst>
    <p:sldId id="366" r:id="rId5"/>
    <p:sldId id="375" r:id="rId6"/>
    <p:sldId id="420" r:id="rId7"/>
    <p:sldId id="421" r:id="rId8"/>
    <p:sldId id="438" r:id="rId9"/>
    <p:sldId id="467" r:id="rId10"/>
    <p:sldId id="468" r:id="rId11"/>
    <p:sldId id="470" r:id="rId12"/>
    <p:sldId id="472" r:id="rId13"/>
    <p:sldId id="473" r:id="rId14"/>
    <p:sldId id="474" r:id="rId15"/>
    <p:sldId id="471" r:id="rId16"/>
    <p:sldId id="475" r:id="rId17"/>
    <p:sldId id="481" r:id="rId18"/>
    <p:sldId id="479" r:id="rId19"/>
    <p:sldId id="469" r:id="rId20"/>
    <p:sldId id="483" r:id="rId21"/>
    <p:sldId id="482" r:id="rId22"/>
    <p:sldId id="480" r:id="rId23"/>
    <p:sldId id="478" r:id="rId24"/>
    <p:sldId id="485" r:id="rId25"/>
    <p:sldId id="476" r:id="rId26"/>
    <p:sldId id="484" r:id="rId27"/>
    <p:sldId id="488" r:id="rId28"/>
    <p:sldId id="486" r:id="rId29"/>
    <p:sldId id="487" r:id="rId30"/>
    <p:sldId id="493" r:id="rId31"/>
    <p:sldId id="494" r:id="rId32"/>
    <p:sldId id="489" r:id="rId33"/>
    <p:sldId id="495" r:id="rId34"/>
    <p:sldId id="491" r:id="rId35"/>
    <p:sldId id="490" r:id="rId36"/>
    <p:sldId id="492" r:id="rId37"/>
    <p:sldId id="496" r:id="rId38"/>
    <p:sldId id="497" r:id="rId39"/>
    <p:sldId id="499" r:id="rId40"/>
    <p:sldId id="500" r:id="rId41"/>
    <p:sldId id="501" r:id="rId42"/>
    <p:sldId id="502" r:id="rId43"/>
    <p:sldId id="503" r:id="rId44"/>
    <p:sldId id="504" r:id="rId45"/>
    <p:sldId id="505" r:id="rId46"/>
    <p:sldId id="506" r:id="rId47"/>
    <p:sldId id="507" r:id="rId48"/>
    <p:sldId id="508" r:id="rId49"/>
    <p:sldId id="509" r:id="rId50"/>
    <p:sldId id="510" r:id="rId51"/>
    <p:sldId id="511" r:id="rId52"/>
    <p:sldId id="512" r:id="rId53"/>
    <p:sldId id="513" r:id="rId54"/>
    <p:sldId id="514" r:id="rId55"/>
    <p:sldId id="515" r:id="rId56"/>
    <p:sldId id="516" r:id="rId57"/>
    <p:sldId id="517" r:id="rId58"/>
    <p:sldId id="522" r:id="rId59"/>
    <p:sldId id="518" r:id="rId60"/>
    <p:sldId id="519" r:id="rId61"/>
    <p:sldId id="523" r:id="rId62"/>
    <p:sldId id="524" r:id="rId63"/>
    <p:sldId id="525" r:id="rId64"/>
    <p:sldId id="526" r:id="rId65"/>
    <p:sldId id="527" r:id="rId66"/>
    <p:sldId id="529" r:id="rId67"/>
    <p:sldId id="528" r:id="rId68"/>
    <p:sldId id="530" r:id="rId69"/>
    <p:sldId id="532" r:id="rId70"/>
    <p:sldId id="531" r:id="rId71"/>
    <p:sldId id="477" r:id="rId72"/>
    <p:sldId id="364" r:id="rId73"/>
    <p:sldId id="362"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8AF6"/>
    <a:srgbClr val="8E96F8"/>
    <a:srgbClr val="979DF7"/>
    <a:srgbClr val="949AF8"/>
    <a:srgbClr val="939CF9"/>
    <a:srgbClr val="838EF7"/>
    <a:srgbClr val="4E4D4D"/>
    <a:srgbClr val="69B42E"/>
    <a:srgbClr val="1D71B8"/>
    <a:srgbClr val="903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AEDC02-FD74-47F1-A19A-DBD196F2CA8E}" v="21" dt="2023-03-29T11:47:25.932"/>
  </p1510:revLst>
</p1510:revInfo>
</file>

<file path=ppt/tableStyles.xml><?xml version="1.0" encoding="utf-8"?>
<a:tblStyleLst xmlns:a="http://schemas.openxmlformats.org/drawingml/2006/main" def="{5C22544A-7EE6-4342-B048-85BDC9FD1C3A}">
  <a:tblStyle styleId="{284E427A-3D55-4303-BF80-6455036E1DE7}" styleName="Estilo com Tema 1 - Destaqu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pis Tsolaki" userId="7cbd4101bb907ac5" providerId="LiveId" clId="{AAF4C2F7-CB19-484E-A5E3-59BDD2450E48}"/>
    <pc:docChg chg="undo custSel modSld">
      <pc:chgData name="Elpis Tsolaki" userId="7cbd4101bb907ac5" providerId="LiveId" clId="{AAF4C2F7-CB19-484E-A5E3-59BDD2450E48}" dt="2023-03-30T09:07:10.973" v="35" actId="207"/>
      <pc:docMkLst>
        <pc:docMk/>
      </pc:docMkLst>
      <pc:sldChg chg="modSp mod">
        <pc:chgData name="Elpis Tsolaki" userId="7cbd4101bb907ac5" providerId="LiveId" clId="{AAF4C2F7-CB19-484E-A5E3-59BDD2450E48}" dt="2023-03-30T09:05:32.505" v="29" actId="1076"/>
        <pc:sldMkLst>
          <pc:docMk/>
          <pc:sldMk cId="2606970882" sldId="469"/>
        </pc:sldMkLst>
        <pc:picChg chg="mod">
          <ac:chgData name="Elpis Tsolaki" userId="7cbd4101bb907ac5" providerId="LiveId" clId="{AAF4C2F7-CB19-484E-A5E3-59BDD2450E48}" dt="2023-03-30T09:05:32.505" v="29" actId="1076"/>
          <ac:picMkLst>
            <pc:docMk/>
            <pc:sldMk cId="2606970882" sldId="469"/>
            <ac:picMk id="5" creationId="{D3608623-6F76-3023-BB2F-B7EE373B0A40}"/>
          </ac:picMkLst>
        </pc:picChg>
      </pc:sldChg>
      <pc:sldChg chg="modSp mod">
        <pc:chgData name="Elpis Tsolaki" userId="7cbd4101bb907ac5" providerId="LiveId" clId="{AAF4C2F7-CB19-484E-A5E3-59BDD2450E48}" dt="2023-03-30T09:05:02.221" v="25" actId="207"/>
        <pc:sldMkLst>
          <pc:docMk/>
          <pc:sldMk cId="3168303912" sldId="472"/>
        </pc:sldMkLst>
        <pc:spChg chg="mod">
          <ac:chgData name="Elpis Tsolaki" userId="7cbd4101bb907ac5" providerId="LiveId" clId="{AAF4C2F7-CB19-484E-A5E3-59BDD2450E48}" dt="2023-03-30T09:05:02.221" v="25" actId="207"/>
          <ac:spMkLst>
            <pc:docMk/>
            <pc:sldMk cId="3168303912" sldId="472"/>
            <ac:spMk id="5" creationId="{6055939D-F759-7A42-2EE6-4193B9BEC247}"/>
          </ac:spMkLst>
        </pc:spChg>
      </pc:sldChg>
      <pc:sldChg chg="modSp mod">
        <pc:chgData name="Elpis Tsolaki" userId="7cbd4101bb907ac5" providerId="LiveId" clId="{AAF4C2F7-CB19-484E-A5E3-59BDD2450E48}" dt="2023-03-30T09:05:21.303" v="27" actId="1076"/>
        <pc:sldMkLst>
          <pc:docMk/>
          <pc:sldMk cId="1627764701" sldId="475"/>
        </pc:sldMkLst>
        <pc:spChg chg="mod">
          <ac:chgData name="Elpis Tsolaki" userId="7cbd4101bb907ac5" providerId="LiveId" clId="{AAF4C2F7-CB19-484E-A5E3-59BDD2450E48}" dt="2023-03-30T09:05:21.303" v="27" actId="1076"/>
          <ac:spMkLst>
            <pc:docMk/>
            <pc:sldMk cId="1627764701" sldId="475"/>
            <ac:spMk id="5" creationId="{3D898CAE-EDEC-BD27-2E08-69923EE9F8AB}"/>
          </ac:spMkLst>
        </pc:spChg>
      </pc:sldChg>
      <pc:sldChg chg="modSp mod">
        <pc:chgData name="Elpis Tsolaki" userId="7cbd4101bb907ac5" providerId="LiveId" clId="{AAF4C2F7-CB19-484E-A5E3-59BDD2450E48}" dt="2023-03-30T09:07:10.973" v="35" actId="207"/>
        <pc:sldMkLst>
          <pc:docMk/>
          <pc:sldMk cId="14191337" sldId="477"/>
        </pc:sldMkLst>
        <pc:spChg chg="mod">
          <ac:chgData name="Elpis Tsolaki" userId="7cbd4101bb907ac5" providerId="LiveId" clId="{AAF4C2F7-CB19-484E-A5E3-59BDD2450E48}" dt="2023-03-30T09:07:10.973" v="35" actId="207"/>
          <ac:spMkLst>
            <pc:docMk/>
            <pc:sldMk cId="14191337" sldId="477"/>
            <ac:spMk id="2" creationId="{87786614-E6F4-D752-3CDC-A0298F8AD5D3}"/>
          </ac:spMkLst>
        </pc:spChg>
      </pc:sldChg>
      <pc:sldChg chg="modSp mod">
        <pc:chgData name="Elpis Tsolaki" userId="7cbd4101bb907ac5" providerId="LiveId" clId="{AAF4C2F7-CB19-484E-A5E3-59BDD2450E48}" dt="2023-03-30T09:05:51.748" v="30" actId="207"/>
        <pc:sldMkLst>
          <pc:docMk/>
          <pc:sldMk cId="2064872618" sldId="487"/>
        </pc:sldMkLst>
        <pc:spChg chg="mod">
          <ac:chgData name="Elpis Tsolaki" userId="7cbd4101bb907ac5" providerId="LiveId" clId="{AAF4C2F7-CB19-484E-A5E3-59BDD2450E48}" dt="2023-03-30T09:05:51.748" v="30" actId="207"/>
          <ac:spMkLst>
            <pc:docMk/>
            <pc:sldMk cId="2064872618" sldId="487"/>
            <ac:spMk id="5" creationId="{105F6721-0596-1432-1C18-ACC00C747D3A}"/>
          </ac:spMkLst>
        </pc:spChg>
      </pc:sldChg>
      <pc:sldChg chg="modSp mod">
        <pc:chgData name="Elpis Tsolaki" userId="7cbd4101bb907ac5" providerId="LiveId" clId="{AAF4C2F7-CB19-484E-A5E3-59BDD2450E48}" dt="2023-03-30T09:05:57.176" v="31" actId="207"/>
        <pc:sldMkLst>
          <pc:docMk/>
          <pc:sldMk cId="3768590606" sldId="493"/>
        </pc:sldMkLst>
        <pc:spChg chg="mod">
          <ac:chgData name="Elpis Tsolaki" userId="7cbd4101bb907ac5" providerId="LiveId" clId="{AAF4C2F7-CB19-484E-A5E3-59BDD2450E48}" dt="2023-03-30T09:05:57.176" v="31" actId="207"/>
          <ac:spMkLst>
            <pc:docMk/>
            <pc:sldMk cId="3768590606" sldId="493"/>
            <ac:spMk id="5" creationId="{105F6721-0596-1432-1C18-ACC00C747D3A}"/>
          </ac:spMkLst>
        </pc:spChg>
      </pc:sldChg>
      <pc:sldChg chg="modSp mod">
        <pc:chgData name="Elpis Tsolaki" userId="7cbd4101bb907ac5" providerId="LiveId" clId="{AAF4C2F7-CB19-484E-A5E3-59BDD2450E48}" dt="2023-03-30T09:06:03.397" v="32" actId="207"/>
        <pc:sldMkLst>
          <pc:docMk/>
          <pc:sldMk cId="1488824206" sldId="494"/>
        </pc:sldMkLst>
        <pc:spChg chg="mod">
          <ac:chgData name="Elpis Tsolaki" userId="7cbd4101bb907ac5" providerId="LiveId" clId="{AAF4C2F7-CB19-484E-A5E3-59BDD2450E48}" dt="2023-03-30T09:06:03.397" v="32" actId="207"/>
          <ac:spMkLst>
            <pc:docMk/>
            <pc:sldMk cId="1488824206" sldId="494"/>
            <ac:spMk id="5" creationId="{105F6721-0596-1432-1C18-ACC00C747D3A}"/>
          </ac:spMkLst>
        </pc:spChg>
      </pc:sldChg>
      <pc:sldChg chg="modSp mod">
        <pc:chgData name="Elpis Tsolaki" userId="7cbd4101bb907ac5" providerId="LiveId" clId="{AAF4C2F7-CB19-484E-A5E3-59BDD2450E48}" dt="2023-03-29T16:29:47.023" v="15" actId="20577"/>
        <pc:sldMkLst>
          <pc:docMk/>
          <pc:sldMk cId="3125112785" sldId="505"/>
        </pc:sldMkLst>
        <pc:spChg chg="mod">
          <ac:chgData name="Elpis Tsolaki" userId="7cbd4101bb907ac5" providerId="LiveId" clId="{AAF4C2F7-CB19-484E-A5E3-59BDD2450E48}" dt="2023-03-29T16:29:47.023" v="15" actId="20577"/>
          <ac:spMkLst>
            <pc:docMk/>
            <pc:sldMk cId="3125112785" sldId="505"/>
            <ac:spMk id="2" creationId="{87786614-E6F4-D752-3CDC-A0298F8AD5D3}"/>
          </ac:spMkLst>
        </pc:spChg>
      </pc:sldChg>
      <pc:sldChg chg="modSp mod">
        <pc:chgData name="Elpis Tsolaki" userId="7cbd4101bb907ac5" providerId="LiveId" clId="{AAF4C2F7-CB19-484E-A5E3-59BDD2450E48}" dt="2023-03-29T16:34:30.719" v="24" actId="20577"/>
        <pc:sldMkLst>
          <pc:docMk/>
          <pc:sldMk cId="3036690842" sldId="509"/>
        </pc:sldMkLst>
        <pc:spChg chg="mod">
          <ac:chgData name="Elpis Tsolaki" userId="7cbd4101bb907ac5" providerId="LiveId" clId="{AAF4C2F7-CB19-484E-A5E3-59BDD2450E48}" dt="2023-03-29T16:34:30.719" v="24" actId="20577"/>
          <ac:spMkLst>
            <pc:docMk/>
            <pc:sldMk cId="3036690842" sldId="509"/>
            <ac:spMk id="2" creationId="{87786614-E6F4-D752-3CDC-A0298F8AD5D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060EEFE7-2C8E-4AA1-B8FB-C267DDB289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7AB02AD0-39D8-48A9-9BFE-5DA018750A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2908C7-CA69-4BB4-A21B-88ADD1DA7875}" type="datetimeFigureOut">
              <a:rPr lang="pt-PT" smtClean="0"/>
              <a:t>30/03/2023</a:t>
            </a:fld>
            <a:endParaRPr lang="pt-PT"/>
          </a:p>
        </p:txBody>
      </p:sp>
      <p:sp>
        <p:nvSpPr>
          <p:cNvPr id="4" name="Marcador de Posição do Rodapé 3">
            <a:extLst>
              <a:ext uri="{FF2B5EF4-FFF2-40B4-BE49-F238E27FC236}">
                <a16:creationId xmlns:a16="http://schemas.microsoft.com/office/drawing/2014/main" id="{7D30373E-3A03-49FA-88C6-3E4481DBE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792A7C72-2FDC-49E3-A415-272E632A50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43DC52-ED90-40A7-B381-3F436E035CC3}" type="slidenum">
              <a:rPr lang="pt-PT" smtClean="0"/>
              <a:t>‹#›</a:t>
            </a:fld>
            <a:endParaRPr lang="pt-PT"/>
          </a:p>
        </p:txBody>
      </p:sp>
    </p:spTree>
    <p:extLst>
      <p:ext uri="{BB962C8B-B14F-4D97-AF65-F5344CB8AC3E}">
        <p14:creationId xmlns:p14="http://schemas.microsoft.com/office/powerpoint/2010/main" val="3124993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8EF06-2AF0-4619-BC3B-04B9BB5FCA6B}" type="datetimeFigureOut">
              <a:rPr lang="pt-PT" smtClean="0"/>
              <a:t>30/03/2023</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5F490-A199-41CB-8A2E-FA2DE56CBB35}" type="slidenum">
              <a:rPr lang="pt-PT" smtClean="0"/>
              <a:t>‹#›</a:t>
            </a:fld>
            <a:endParaRPr lang="pt-PT"/>
          </a:p>
        </p:txBody>
      </p:sp>
    </p:spTree>
    <p:extLst>
      <p:ext uri="{BB962C8B-B14F-4D97-AF65-F5344CB8AC3E}">
        <p14:creationId xmlns:p14="http://schemas.microsoft.com/office/powerpoint/2010/main" val="231043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pic>
        <p:nvPicPr>
          <p:cNvPr id="22" name="Imagem 21" descr="Uma imagem com pessoa&#10;&#10;Descrição gerada automaticamente">
            <a:extLst>
              <a:ext uri="{FF2B5EF4-FFF2-40B4-BE49-F238E27FC236}">
                <a16:creationId xmlns:a16="http://schemas.microsoft.com/office/drawing/2014/main" id="{5D06550B-ADEB-2143-DE24-6B00B08699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442"/>
          <a:stretch/>
        </p:blipFill>
        <p:spPr>
          <a:xfrm>
            <a:off x="6022109" y="411218"/>
            <a:ext cx="6169891" cy="5335971"/>
          </a:xfrm>
          <a:prstGeom prst="rect">
            <a:avLst/>
          </a:prstGeom>
        </p:spPr>
      </p:pic>
      <p:sp>
        <p:nvSpPr>
          <p:cNvPr id="8" name="Retângulo 7">
            <a:extLst>
              <a:ext uri="{FF2B5EF4-FFF2-40B4-BE49-F238E27FC236}">
                <a16:creationId xmlns:a16="http://schemas.microsoft.com/office/drawing/2014/main" id="{D278C851-64B5-D211-CC18-21AE23C85839}"/>
              </a:ext>
            </a:extLst>
          </p:cNvPr>
          <p:cNvSpPr/>
          <p:nvPr userDrawn="1"/>
        </p:nvSpPr>
        <p:spPr>
          <a:xfrm>
            <a:off x="0" y="1"/>
            <a:ext cx="12192000" cy="1454838"/>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Imagem 8" descr="Uma imagem com texto&#10;&#10;Descrição gerada automaticamente">
            <a:extLst>
              <a:ext uri="{FF2B5EF4-FFF2-40B4-BE49-F238E27FC236}">
                <a16:creationId xmlns:a16="http://schemas.microsoft.com/office/drawing/2014/main" id="{7AE795AF-3CD2-5869-1BBD-61203FC91C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1486" y="120"/>
            <a:ext cx="4280514" cy="1454718"/>
          </a:xfrm>
          <a:prstGeom prst="rect">
            <a:avLst/>
          </a:prstGeom>
        </p:spPr>
      </p:pic>
      <p:sp>
        <p:nvSpPr>
          <p:cNvPr id="25" name="Retângulo 24">
            <a:extLst>
              <a:ext uri="{FF2B5EF4-FFF2-40B4-BE49-F238E27FC236}">
                <a16:creationId xmlns:a16="http://schemas.microsoft.com/office/drawing/2014/main" id="{E219097D-088C-A9F7-1AED-04DE078E8154}"/>
              </a:ext>
            </a:extLst>
          </p:cNvPr>
          <p:cNvSpPr/>
          <p:nvPr userDrawn="1"/>
        </p:nvSpPr>
        <p:spPr>
          <a:xfrm>
            <a:off x="0" y="4292352"/>
            <a:ext cx="6022109" cy="1454837"/>
          </a:xfrm>
          <a:prstGeom prst="rect">
            <a:avLst/>
          </a:prstGeom>
          <a:solidFill>
            <a:srgbClr val="8E9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67772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o de Títul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DFBF982-76E0-29D0-CE1D-57D202105C08}"/>
              </a:ext>
            </a:extLst>
          </p:cNvPr>
          <p:cNvSpPr/>
          <p:nvPr userDrawn="1"/>
        </p:nvSpPr>
        <p:spPr>
          <a:xfrm>
            <a:off x="0" y="310263"/>
            <a:ext cx="10003858" cy="74295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a16="http://schemas.microsoft.com/office/drawing/2014/main" id="{BC740E26-6977-1EC8-113B-EADF61EC62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03858" y="309581"/>
            <a:ext cx="2188142" cy="743632"/>
          </a:xfrm>
          <a:prstGeom prst="rect">
            <a:avLst/>
          </a:prstGeom>
        </p:spPr>
      </p:pic>
    </p:spTree>
    <p:extLst>
      <p:ext uri="{BB962C8B-B14F-4D97-AF65-F5344CB8AC3E}">
        <p14:creationId xmlns:p14="http://schemas.microsoft.com/office/powerpoint/2010/main" val="329976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7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Obje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35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beçalho da Sec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62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údo Dup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22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63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ó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32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údo Dupl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4C62D91-E8EB-E1C1-A152-23A95CD5C78A}"/>
              </a:ext>
            </a:extLst>
          </p:cNvPr>
          <p:cNvSpPr/>
          <p:nvPr userDrawn="1"/>
        </p:nvSpPr>
        <p:spPr>
          <a:xfrm>
            <a:off x="0" y="0"/>
            <a:ext cx="12192000" cy="6858000"/>
          </a:xfrm>
          <a:prstGeom prst="rect">
            <a:avLst/>
          </a:prstGeom>
          <a:solidFill>
            <a:srgbClr val="7F8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descr="Uma imagem com texto&#10;&#10;Descrição gerada automaticamente">
            <a:extLst>
              <a:ext uri="{FF2B5EF4-FFF2-40B4-BE49-F238E27FC236}">
                <a16:creationId xmlns:a16="http://schemas.microsoft.com/office/drawing/2014/main" id="{174E180C-AE7A-F6D6-4C5B-8DBAEF368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6586" y="529253"/>
            <a:ext cx="4029580" cy="1369440"/>
          </a:xfrm>
          <a:prstGeom prst="rect">
            <a:avLst/>
          </a:prstGeom>
        </p:spPr>
      </p:pic>
      <p:cxnSp>
        <p:nvCxnSpPr>
          <p:cNvPr id="9" name="Conexão reta 8">
            <a:extLst>
              <a:ext uri="{FF2B5EF4-FFF2-40B4-BE49-F238E27FC236}">
                <a16:creationId xmlns:a16="http://schemas.microsoft.com/office/drawing/2014/main" id="{4EEED736-F29A-47C4-A05E-5A30ECCDC848}"/>
              </a:ext>
            </a:extLst>
          </p:cNvPr>
          <p:cNvCxnSpPr>
            <a:cxnSpLocks/>
          </p:cNvCxnSpPr>
          <p:nvPr userDrawn="1"/>
        </p:nvCxnSpPr>
        <p:spPr>
          <a:xfrm>
            <a:off x="5881376" y="4698619"/>
            <a:ext cx="0" cy="16085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magem 10" descr="Uma imagem com texto&#10;&#10;Descrição gerada automaticamente">
            <a:extLst>
              <a:ext uri="{FF2B5EF4-FFF2-40B4-BE49-F238E27FC236}">
                <a16:creationId xmlns:a16="http://schemas.microsoft.com/office/drawing/2014/main" id="{1B90E7C6-155A-4DE5-095E-50009BC96D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47369" y="5166825"/>
            <a:ext cx="3203817" cy="672146"/>
          </a:xfrm>
          <a:prstGeom prst="rect">
            <a:avLst/>
          </a:prstGeom>
        </p:spPr>
      </p:pic>
      <p:sp>
        <p:nvSpPr>
          <p:cNvPr id="17" name="CaixaDeTexto 16">
            <a:extLst>
              <a:ext uri="{FF2B5EF4-FFF2-40B4-BE49-F238E27FC236}">
                <a16:creationId xmlns:a16="http://schemas.microsoft.com/office/drawing/2014/main" id="{12991457-FB59-E5AB-ED6B-7762034A2E18}"/>
              </a:ext>
            </a:extLst>
          </p:cNvPr>
          <p:cNvSpPr txBox="1"/>
          <p:nvPr userDrawn="1"/>
        </p:nvSpPr>
        <p:spPr>
          <a:xfrm>
            <a:off x="6195079" y="4980296"/>
            <a:ext cx="3964922" cy="1015663"/>
          </a:xfrm>
          <a:prstGeom prst="rect">
            <a:avLst/>
          </a:prstGeom>
          <a:noFill/>
        </p:spPr>
        <p:txBody>
          <a:bodyPr wrap="square" anchor="ctr">
            <a:spAutoFit/>
          </a:bodyPr>
          <a:lstStyle/>
          <a:p>
            <a:r>
              <a:rPr lang="en-US" sz="1200" b="0" i="0">
                <a:solidFill>
                  <a:schemeClr val="bg1"/>
                </a:solidFill>
                <a:effectLst/>
                <a:latin typeface="-apple-system"/>
              </a:rPr>
              <a:t>Funded by the European Union. Views and opinions expressed are however those of the author(s) only and do not necessarily reflect those of the European Union or the European Commission. Neither the European Union nor the European Commission can be held responsible for them.</a:t>
            </a:r>
            <a:endParaRPr lang="pt-PT" sz="1200">
              <a:solidFill>
                <a:schemeClr val="bg1"/>
              </a:solidFill>
            </a:endParaRPr>
          </a:p>
        </p:txBody>
      </p:sp>
      <p:sp>
        <p:nvSpPr>
          <p:cNvPr id="19" name="CaixaDeTexto 18">
            <a:extLst>
              <a:ext uri="{FF2B5EF4-FFF2-40B4-BE49-F238E27FC236}">
                <a16:creationId xmlns:a16="http://schemas.microsoft.com/office/drawing/2014/main" id="{65F7DB30-ACA2-5591-7140-7BDF633052DC}"/>
              </a:ext>
            </a:extLst>
          </p:cNvPr>
          <p:cNvSpPr txBox="1"/>
          <p:nvPr userDrawn="1"/>
        </p:nvSpPr>
        <p:spPr>
          <a:xfrm>
            <a:off x="3866586" y="2003844"/>
            <a:ext cx="4029578"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i="0">
                <a:solidFill>
                  <a:schemeClr val="bg1"/>
                </a:solidFill>
                <a:effectLst/>
                <a:latin typeface="+mj-lt"/>
              </a:rPr>
              <a:t>Business Development Training and Support for Non - Native Small Business Owners</a:t>
            </a:r>
          </a:p>
          <a:p>
            <a:endParaRPr lang="pt-PT"/>
          </a:p>
        </p:txBody>
      </p:sp>
    </p:spTree>
    <p:extLst>
      <p:ext uri="{BB962C8B-B14F-4D97-AF65-F5344CB8AC3E}">
        <p14:creationId xmlns:p14="http://schemas.microsoft.com/office/powerpoint/2010/main" val="88186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m 4" descr="Uma imagem com texto&#10;&#10;Descrição gerada automaticamente">
            <a:extLst>
              <a:ext uri="{FF2B5EF4-FFF2-40B4-BE49-F238E27FC236}">
                <a16:creationId xmlns:a16="http://schemas.microsoft.com/office/drawing/2014/main" id="{BB5528FB-9009-4795-EDAA-08D85F69317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57602" y="6026118"/>
            <a:ext cx="2493505" cy="523125"/>
          </a:xfrm>
          <a:prstGeom prst="rect">
            <a:avLst/>
          </a:prstGeom>
        </p:spPr>
      </p:pic>
      <p:cxnSp>
        <p:nvCxnSpPr>
          <p:cNvPr id="6" name="Conexão reta 5">
            <a:extLst>
              <a:ext uri="{FF2B5EF4-FFF2-40B4-BE49-F238E27FC236}">
                <a16:creationId xmlns:a16="http://schemas.microsoft.com/office/drawing/2014/main" id="{E2EEC072-6B37-FFE0-DB47-13EA318796F3}"/>
              </a:ext>
            </a:extLst>
          </p:cNvPr>
          <p:cNvCxnSpPr>
            <a:cxnSpLocks/>
          </p:cNvCxnSpPr>
          <p:nvPr userDrawn="1"/>
        </p:nvCxnSpPr>
        <p:spPr>
          <a:xfrm>
            <a:off x="3079518" y="5966935"/>
            <a:ext cx="0" cy="606267"/>
          </a:xfrm>
          <a:prstGeom prst="line">
            <a:avLst/>
          </a:prstGeom>
          <a:ln w="12700">
            <a:solidFill>
              <a:srgbClr val="7F8AF6"/>
            </a:solidFill>
          </a:ln>
        </p:spPr>
        <p:style>
          <a:lnRef idx="1">
            <a:schemeClr val="dk1"/>
          </a:lnRef>
          <a:fillRef idx="0">
            <a:schemeClr val="dk1"/>
          </a:fillRef>
          <a:effectRef idx="0">
            <a:schemeClr val="dk1"/>
          </a:effectRef>
          <a:fontRef idx="minor">
            <a:schemeClr val="tx1"/>
          </a:fontRef>
        </p:style>
      </p:cxnSp>
      <p:sp>
        <p:nvSpPr>
          <p:cNvPr id="8" name="CaixaDeTexto 7">
            <a:extLst>
              <a:ext uri="{FF2B5EF4-FFF2-40B4-BE49-F238E27FC236}">
                <a16:creationId xmlns:a16="http://schemas.microsoft.com/office/drawing/2014/main" id="{DF373C53-A3FA-EA56-BAEE-8B2B4F59B6EB}"/>
              </a:ext>
            </a:extLst>
          </p:cNvPr>
          <p:cNvSpPr txBox="1"/>
          <p:nvPr userDrawn="1"/>
        </p:nvSpPr>
        <p:spPr>
          <a:xfrm>
            <a:off x="3993824" y="6323397"/>
            <a:ext cx="3315855" cy="261610"/>
          </a:xfrm>
          <a:prstGeom prst="rect">
            <a:avLst/>
          </a:prstGeom>
          <a:noFill/>
        </p:spPr>
        <p:txBody>
          <a:bodyPr wrap="square" rtlCol="0">
            <a:spAutoFit/>
          </a:bodyPr>
          <a:lstStyle/>
          <a:p>
            <a:r>
              <a:rPr lang="pt-PT" sz="1100" b="0" i="0">
                <a:solidFill>
                  <a:schemeClr val="bg1">
                    <a:lumMod val="50000"/>
                  </a:schemeClr>
                </a:solidFill>
                <a:effectLst/>
                <a:latin typeface="Cento"/>
              </a:rPr>
              <a:t>2021-1-EL01-KA210-VET-000030217</a:t>
            </a:r>
            <a:endParaRPr lang="pt-PT" sz="1100">
              <a:solidFill>
                <a:schemeClr val="bg1">
                  <a:lumMod val="50000"/>
                </a:schemeClr>
              </a:solidFill>
            </a:endParaRPr>
          </a:p>
        </p:txBody>
      </p:sp>
      <p:pic>
        <p:nvPicPr>
          <p:cNvPr id="11" name="Imagem 10" descr="Uma imagem com texto&#10;&#10;Descrição gerada automaticamente">
            <a:extLst>
              <a:ext uri="{FF2B5EF4-FFF2-40B4-BE49-F238E27FC236}">
                <a16:creationId xmlns:a16="http://schemas.microsoft.com/office/drawing/2014/main" id="{6BEC2645-87E7-D492-956C-825C1C7FFE1B}"/>
              </a:ext>
            </a:extLst>
          </p:cNvPr>
          <p:cNvPicPr>
            <a:picLocks noChangeAspect="1"/>
          </p:cNvPicPr>
          <p:nvPr userDrawn="1"/>
        </p:nvPicPr>
        <p:blipFill>
          <a:blip r:embed="rId12"/>
          <a:stretch>
            <a:fillRect/>
          </a:stretch>
        </p:blipFill>
        <p:spPr>
          <a:xfrm>
            <a:off x="7335078" y="5914186"/>
            <a:ext cx="789195" cy="736293"/>
          </a:xfrm>
          <a:prstGeom prst="rect">
            <a:avLst/>
          </a:prstGeom>
        </p:spPr>
      </p:pic>
      <p:pic>
        <p:nvPicPr>
          <p:cNvPr id="12" name="Imagem 11" descr="Uma imagem com texto&#10;&#10;Descrição gerada automaticamente">
            <a:extLst>
              <a:ext uri="{FF2B5EF4-FFF2-40B4-BE49-F238E27FC236}">
                <a16:creationId xmlns:a16="http://schemas.microsoft.com/office/drawing/2014/main" id="{9F645BFE-746A-5429-E143-E9CFD3F72131}"/>
              </a:ext>
            </a:extLst>
          </p:cNvPr>
          <p:cNvPicPr>
            <a:picLocks noChangeAspect="1"/>
          </p:cNvPicPr>
          <p:nvPr userDrawn="1"/>
        </p:nvPicPr>
        <p:blipFill>
          <a:blip r:embed="rId13"/>
          <a:stretch>
            <a:fillRect/>
          </a:stretch>
        </p:blipFill>
        <p:spPr>
          <a:xfrm>
            <a:off x="9542578" y="5903844"/>
            <a:ext cx="1886456" cy="762166"/>
          </a:xfrm>
          <a:prstGeom prst="rect">
            <a:avLst/>
          </a:prstGeom>
        </p:spPr>
      </p:pic>
    </p:spTree>
    <p:extLst>
      <p:ext uri="{BB962C8B-B14F-4D97-AF65-F5344CB8AC3E}">
        <p14:creationId xmlns:p14="http://schemas.microsoft.com/office/powerpoint/2010/main" val="1929023207"/>
      </p:ext>
    </p:extLst>
  </p:cSld>
  <p:clrMap bg1="lt1" tx1="dk1" bg2="lt2" tx2="dk2" accent1="accent1" accent2="accent2" accent3="accent3" accent4="accent4" accent5="accent5" accent6="accent6" hlink="hlink" folHlink="folHlink"/>
  <p:sldLayoutIdLst>
    <p:sldLayoutId id="2147483738" r:id="rId1"/>
    <p:sldLayoutId id="2147483752" r:id="rId2"/>
    <p:sldLayoutId id="2147483751" r:id="rId3"/>
    <p:sldLayoutId id="2147483739" r:id="rId4"/>
    <p:sldLayoutId id="2147483740" r:id="rId5"/>
    <p:sldLayoutId id="2147483741" r:id="rId6"/>
    <p:sldLayoutId id="2147483742" r:id="rId7"/>
    <p:sldLayoutId id="2147483743" r:id="rId8"/>
    <p:sldLayoutId id="214748374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eM1uqmVfP0" TargetMode="External"/><Relationship Id="rId2" Type="http://schemas.openxmlformats.org/officeDocument/2006/relationships/hyperlink" Target="https://www.strategyzer.com/canvas/value-proposition-canva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a:extLst>
              <a:ext uri="{FF2B5EF4-FFF2-40B4-BE49-F238E27FC236}">
                <a16:creationId xmlns:a16="http://schemas.microsoft.com/office/drawing/2014/main" id="{72DF0B0B-3DBC-8996-3522-298E9429EC3A}"/>
              </a:ext>
            </a:extLst>
          </p:cNvPr>
          <p:cNvSpPr txBox="1">
            <a:spLocks/>
          </p:cNvSpPr>
          <p:nvPr/>
        </p:nvSpPr>
        <p:spPr>
          <a:xfrm>
            <a:off x="132347" y="1600200"/>
            <a:ext cx="5963653" cy="978440"/>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7F8AF6"/>
                </a:solidFill>
                <a:effectLst/>
                <a:uLnTx/>
                <a:uFillTx/>
                <a:latin typeface="Calibri" panose="020F0502020204030204"/>
                <a:ea typeface="+mn-ea"/>
                <a:cs typeface="+mn-cs"/>
              </a:rPr>
              <a:t>Business Development Training and Support for Non - Native Small Business Owners</a:t>
            </a:r>
            <a:endParaRPr kumimoji="0" lang="pt-PT" sz="3200" b="1" i="0" u="none" strike="noStrike" kern="1200" cap="none" spc="0" normalizeH="0" baseline="0" noProof="0" dirty="0">
              <a:ln>
                <a:noFill/>
              </a:ln>
              <a:solidFill>
                <a:srgbClr val="7F8AF6"/>
              </a:solidFill>
              <a:effectLst/>
              <a:uLnTx/>
              <a:uFillTx/>
              <a:latin typeface="Calibri" panose="020F0502020204030204"/>
              <a:ea typeface="+mn-ea"/>
              <a:cs typeface="+mn-cs"/>
            </a:endParaRPr>
          </a:p>
        </p:txBody>
      </p:sp>
      <p:sp>
        <p:nvSpPr>
          <p:cNvPr id="11" name="Subtítulo 2">
            <a:extLst>
              <a:ext uri="{FF2B5EF4-FFF2-40B4-BE49-F238E27FC236}">
                <a16:creationId xmlns:a16="http://schemas.microsoft.com/office/drawing/2014/main" id="{C2E8DE72-E5D8-7B8C-4971-9C8BC1609777}"/>
              </a:ext>
            </a:extLst>
          </p:cNvPr>
          <p:cNvSpPr txBox="1">
            <a:spLocks/>
          </p:cNvSpPr>
          <p:nvPr/>
        </p:nvSpPr>
        <p:spPr>
          <a:xfrm>
            <a:off x="286328" y="3242156"/>
            <a:ext cx="5440703" cy="63767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PT" sz="2000" b="0" i="1" u="none" strike="noStrike" kern="1200" cap="none" spc="0" normalizeH="0" baseline="0" noProof="0">
                <a:ln>
                  <a:noFill/>
                </a:ln>
                <a:solidFill>
                  <a:srgbClr val="7F8AF6"/>
                </a:solidFill>
                <a:effectLst/>
                <a:uLnTx/>
                <a:uFillTx/>
                <a:latin typeface="Calibri" panose="020F0502020204030204"/>
                <a:ea typeface="+mn-ea"/>
                <a:cs typeface="+mn-cs"/>
              </a:rPr>
              <a:t>2021-1-EL01-KA210-VET-000030217</a:t>
            </a:r>
          </a:p>
        </p:txBody>
      </p:sp>
    </p:spTree>
    <p:extLst>
      <p:ext uri="{BB962C8B-B14F-4D97-AF65-F5344CB8AC3E}">
        <p14:creationId xmlns:p14="http://schemas.microsoft.com/office/powerpoint/2010/main" val="271495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35702"/>
            <a:ext cx="11572875" cy="452431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Αυτό στο οποίο δεν αναφέρονται (συνήθως), είναι και το πιο σημαντικό: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3200" b="0" i="0" strike="noStrike" kern="1200" cap="none" spc="0" normalizeH="0" baseline="0" noProof="0" dirty="0">
                <a:ln>
                  <a:noFill/>
                </a:ln>
                <a:solidFill>
                  <a:srgbClr val="002060"/>
                </a:solidFill>
                <a:effectLst/>
                <a:uLnTx/>
                <a:uFillTx/>
                <a:latin typeface="Calibri" panose="020F0502020204030204"/>
                <a:ea typeface="+mn-ea"/>
                <a:cs typeface="+mn-cs"/>
              </a:rPr>
              <a:t>Τι αξία προσφέρει το συγκεκριμένο προϊόν στον καταναλωτή (ή πελάτη); </a:t>
            </a:r>
          </a:p>
          <a:p>
            <a:pPr marR="0" lvl="0" algn="l" defTabSz="457200" rtl="0" eaLnBrk="1" fontAlgn="auto" latinLnBrk="0" hangingPunct="1">
              <a:lnSpc>
                <a:spcPct val="100000"/>
              </a:lnSpc>
              <a:spcBef>
                <a:spcPts val="0"/>
              </a:spcBef>
              <a:spcAft>
                <a:spcPts val="0"/>
              </a:spcAft>
              <a:buClrTx/>
              <a:buSzTx/>
              <a:tabLst/>
              <a:defRPr/>
            </a:pPr>
            <a:endParaRPr kumimoji="0" lang="el-GR" sz="3200" b="0" i="0"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3200" b="0" i="0" strike="noStrike" kern="1200" cap="none" spc="0" normalizeH="0" baseline="0" noProof="0" dirty="0">
                <a:ln>
                  <a:noFill/>
                </a:ln>
                <a:solidFill>
                  <a:srgbClr val="002060"/>
                </a:solidFill>
                <a:effectLst/>
                <a:uLnTx/>
                <a:uFillTx/>
                <a:latin typeface="Calibri" panose="020F0502020204030204"/>
                <a:ea typeface="+mn-ea"/>
                <a:cs typeface="+mn-cs"/>
              </a:rPr>
              <a:t>Τι είναι αυτό το οποίο θα προσφέρει στις συγκεκριμένες πελατειακές ομάδες (που στοχεύει η επιχείρηση) όταν το αγοράσουν; </a:t>
            </a:r>
            <a:endParaRPr kumimoji="0" lang="el-GR" sz="1800" b="0" i="0"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847095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211006"/>
            <a:ext cx="11572875" cy="397031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rPr>
              <a:t>Αντί να επισημαίνουμε το τι πουλάμε, επισημαίνουμε </a:t>
            </a:r>
            <a:r>
              <a:rPr kumimoji="0" lang="el-GR" sz="3600" b="1" i="0" u="sng" strike="noStrike" kern="1200" cap="none" spc="0" normalizeH="0" baseline="0" noProof="0" dirty="0">
                <a:ln>
                  <a:noFill/>
                </a:ln>
                <a:solidFill>
                  <a:srgbClr val="002060"/>
                </a:solidFill>
                <a:effectLst/>
                <a:uLnTx/>
                <a:uFillTx/>
                <a:latin typeface="Calibri" panose="020F0502020204030204"/>
                <a:ea typeface="+mn-ea"/>
                <a:cs typeface="+mn-cs"/>
              </a:rPr>
              <a:t>γιατί </a:t>
            </a:r>
            <a:r>
              <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rPr>
              <a:t>το προϊόν ή η υπηρεσία μας </a:t>
            </a:r>
            <a:r>
              <a:rPr kumimoji="0" lang="el-GR" sz="3600" b="1" i="0" u="none" strike="noStrike" kern="1200" cap="none" spc="0" normalizeH="0" baseline="0" noProof="0" dirty="0">
                <a:ln>
                  <a:noFill/>
                </a:ln>
                <a:solidFill>
                  <a:srgbClr val="002060"/>
                </a:solidFill>
                <a:effectLst/>
                <a:uLnTx/>
                <a:uFillTx/>
                <a:latin typeface="Calibri" panose="020F0502020204030204"/>
                <a:ea typeface="+mn-ea"/>
                <a:cs typeface="+mn-cs"/>
              </a:rPr>
              <a:t>μπορεί να λύσει ένα πρόβλημα </a:t>
            </a:r>
            <a:r>
              <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rPr>
              <a:t>του πελάτη.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6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rPr>
              <a:t>Επιπλέον πρέπει να </a:t>
            </a:r>
            <a:r>
              <a:rPr lang="el-GR" sz="3600" dirty="0">
                <a:solidFill>
                  <a:srgbClr val="002060"/>
                </a:solidFill>
                <a:latin typeface="Calibri" panose="020F0502020204030204"/>
              </a:rPr>
              <a:t>προσπαθούμε να </a:t>
            </a:r>
            <a:r>
              <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rPr>
              <a:t> διαφοροποιούμε τις ικανότητες επίλυσης προβλημάτων και αναγκών από τον ανταγωνισμό που προσφέρει ανάλογες λύσεις.</a:t>
            </a:r>
            <a:endParaRPr kumimoji="0" lang="el-GR" sz="36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68050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211006"/>
            <a:ext cx="11572875" cy="397031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4400" b="0" i="0" u="none" strike="noStrike" kern="1200" cap="none" spc="0" normalizeH="0" baseline="0" noProof="0" dirty="0">
                <a:ln>
                  <a:noFill/>
                </a:ln>
                <a:solidFill>
                  <a:srgbClr val="002060"/>
                </a:solidFill>
                <a:effectLst/>
                <a:uLnTx/>
                <a:uFillTx/>
                <a:latin typeface="Calibri" panose="020F0502020204030204"/>
                <a:ea typeface="+mn-ea"/>
                <a:cs typeface="+mn-cs"/>
              </a:rPr>
              <a:t>Η πρόταση αξίας, (</a:t>
            </a: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value proposition) </a:t>
            </a:r>
            <a:r>
              <a:rPr kumimoji="0" lang="el-GR" sz="4400" b="0" i="0" u="none" strike="noStrike" kern="1200" cap="none" spc="0" normalizeH="0" baseline="0" noProof="0" dirty="0">
                <a:ln>
                  <a:noFill/>
                </a:ln>
                <a:solidFill>
                  <a:srgbClr val="002060"/>
                </a:solidFill>
                <a:effectLst/>
                <a:uLnTx/>
                <a:uFillTx/>
                <a:latin typeface="Calibri" panose="020F0502020204030204"/>
                <a:ea typeface="+mn-ea"/>
                <a:cs typeface="+mn-cs"/>
              </a:rPr>
              <a:t>αναφέρεται στην αξία που μια εταιρεία υπόσχεται να προσφέρει στους πελάτες σε περίπτωση που επιλέξουν να αγοράσουν το προϊόν ή την υπηρεσία της.</a:t>
            </a:r>
            <a:endParaRPr kumimoji="0" lang="el-GR" sz="44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709133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044864"/>
            <a:ext cx="11572875" cy="646331"/>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600" b="1" i="0" u="sng" strike="noStrike" kern="1200" cap="none" spc="0" normalizeH="0" baseline="0" noProof="0" dirty="0">
                <a:ln>
                  <a:noFill/>
                </a:ln>
                <a:solidFill>
                  <a:srgbClr val="002060"/>
                </a:solidFill>
                <a:effectLst/>
                <a:uLnTx/>
                <a:uFillTx/>
                <a:latin typeface="Calibri" panose="020F0502020204030204"/>
                <a:ea typeface="+mn-ea"/>
                <a:cs typeface="+mn-cs"/>
              </a:rPr>
              <a:t>Τι δεν είναι η πρόταση αξίας</a:t>
            </a:r>
            <a:endParaRPr kumimoji="0" lang="el-GR" sz="3600" b="1" i="0" u="sng"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
        <p:nvSpPr>
          <p:cNvPr id="5" name="TextBox 4">
            <a:extLst>
              <a:ext uri="{FF2B5EF4-FFF2-40B4-BE49-F238E27FC236}">
                <a16:creationId xmlns:a16="http://schemas.microsoft.com/office/drawing/2014/main" id="{3D898CAE-EDEC-BD27-2E08-69923EE9F8AB}"/>
              </a:ext>
            </a:extLst>
          </p:cNvPr>
          <p:cNvSpPr txBox="1"/>
          <p:nvPr/>
        </p:nvSpPr>
        <p:spPr>
          <a:xfrm>
            <a:off x="283028" y="1593370"/>
            <a:ext cx="11024233" cy="4524315"/>
          </a:xfrm>
          <a:prstGeom prst="rect">
            <a:avLst/>
          </a:prstGeom>
          <a:noFill/>
        </p:spPr>
        <p:txBody>
          <a:bodyPr wrap="square">
            <a:spAutoFit/>
          </a:bodyPr>
          <a:lstStyle/>
          <a:p>
            <a:r>
              <a:rPr lang="el-GR" sz="2400" dirty="0">
                <a:solidFill>
                  <a:srgbClr val="002060"/>
                </a:solidFill>
                <a:latin typeface="Verdana Pro" panose="020B0604030504040204" pitchFamily="34" charset="0"/>
              </a:rPr>
              <a:t>Δεν είναι επίσης Mission statment, positioning statement, slogan ή tagline. Δεδομένου ότι είναι εύκολο να δημιουργηθεί σύγχυση, μία σύντομη περιγραφή τους, είναι η εξής:</a:t>
            </a:r>
          </a:p>
          <a:p>
            <a:endParaRPr lang="el-GR" sz="2400" dirty="0">
              <a:solidFill>
                <a:srgbClr val="002060"/>
              </a:solidFill>
              <a:latin typeface="Verdana Pro" panose="020B0604030504040204" pitchFamily="34" charset="0"/>
            </a:endParaRPr>
          </a:p>
          <a:p>
            <a:pPr algn="just"/>
            <a:r>
              <a:rPr lang="el-GR" sz="2400" u="sng" dirty="0">
                <a:solidFill>
                  <a:srgbClr val="002060"/>
                </a:solidFill>
                <a:latin typeface="Verdana Pro" panose="020B0604030504040204" pitchFamily="34" charset="0"/>
              </a:rPr>
              <a:t>Mission Statement: </a:t>
            </a:r>
            <a:r>
              <a:rPr lang="el-GR" sz="2400" dirty="0">
                <a:solidFill>
                  <a:srgbClr val="002060"/>
                </a:solidFill>
                <a:latin typeface="Verdana Pro" panose="020B0604030504040204" pitchFamily="34" charset="0"/>
              </a:rPr>
              <a:t>Επικοινωνεί το τι αντιπροσωπεύει η εταιρεία </a:t>
            </a:r>
            <a:r>
              <a:rPr lang="en-US" sz="2400" dirty="0">
                <a:solidFill>
                  <a:srgbClr val="002060"/>
                </a:solidFill>
                <a:latin typeface="Verdana Pro" panose="020B0604030504040204" pitchFamily="34" charset="0"/>
              </a:rPr>
              <a:t>(</a:t>
            </a:r>
            <a:r>
              <a:rPr lang="el-GR" sz="2400" dirty="0">
                <a:solidFill>
                  <a:srgbClr val="002060"/>
                </a:solidFill>
                <a:latin typeface="Verdana Pro" panose="020B0604030504040204" pitchFamily="34" charset="0"/>
              </a:rPr>
              <a:t>Το «Γιατί» της)</a:t>
            </a:r>
          </a:p>
          <a:p>
            <a:pPr algn="just"/>
            <a:endParaRPr lang="el-GR" sz="2400" dirty="0">
              <a:solidFill>
                <a:srgbClr val="002060"/>
              </a:solidFill>
              <a:latin typeface="Verdana Pro" panose="020B0604030504040204" pitchFamily="34" charset="0"/>
            </a:endParaRPr>
          </a:p>
          <a:p>
            <a:pPr algn="just"/>
            <a:r>
              <a:rPr lang="el-GR" sz="2400" u="sng" dirty="0">
                <a:solidFill>
                  <a:srgbClr val="002060"/>
                </a:solidFill>
                <a:latin typeface="Verdana Pro" panose="020B0604030504040204" pitchFamily="34" charset="0"/>
              </a:rPr>
              <a:t>Positioning Statement: </a:t>
            </a:r>
            <a:r>
              <a:rPr lang="el-GR" sz="2400" dirty="0">
                <a:solidFill>
                  <a:srgbClr val="002060"/>
                </a:solidFill>
                <a:latin typeface="Verdana Pro" panose="020B0604030504040204" pitchFamily="34" charset="0"/>
              </a:rPr>
              <a:t>Περιγράφει το προϊόν ή την υπηρεσία και την αγορά. Μερικές φορές, πώς κατατάσσεται η εταιρεία στην αγορά.</a:t>
            </a:r>
          </a:p>
          <a:p>
            <a:pPr algn="just"/>
            <a:endParaRPr lang="el-GR" sz="2400" dirty="0">
              <a:solidFill>
                <a:srgbClr val="002060"/>
              </a:solidFill>
              <a:latin typeface="Verdana Pro" panose="020B0604030504040204" pitchFamily="34" charset="0"/>
            </a:endParaRPr>
          </a:p>
          <a:p>
            <a:pPr algn="just"/>
            <a:r>
              <a:rPr lang="el-GR" sz="2400" u="sng" dirty="0">
                <a:solidFill>
                  <a:srgbClr val="002060"/>
                </a:solidFill>
                <a:latin typeface="Verdana Pro" panose="020B0604030504040204" pitchFamily="34" charset="0"/>
              </a:rPr>
              <a:t>Τ</a:t>
            </a:r>
            <a:r>
              <a:rPr lang="en-US" sz="2400" u="sng" dirty="0" err="1">
                <a:solidFill>
                  <a:srgbClr val="002060"/>
                </a:solidFill>
                <a:latin typeface="Verdana Pro" panose="020B0604030504040204" pitchFamily="34" charset="0"/>
              </a:rPr>
              <a:t>agline</a:t>
            </a:r>
            <a:r>
              <a:rPr lang="en-US" sz="2400" u="sng" dirty="0">
                <a:solidFill>
                  <a:srgbClr val="002060"/>
                </a:solidFill>
                <a:latin typeface="Verdana Pro" panose="020B0604030504040204" pitchFamily="34" charset="0"/>
              </a:rPr>
              <a:t> </a:t>
            </a:r>
            <a:r>
              <a:rPr lang="el-GR" sz="2400" u="sng" dirty="0">
                <a:solidFill>
                  <a:srgbClr val="002060"/>
                </a:solidFill>
                <a:latin typeface="Verdana Pro" panose="020B0604030504040204" pitchFamily="34" charset="0"/>
              </a:rPr>
              <a:t>ή Slogan</a:t>
            </a:r>
            <a:r>
              <a:rPr lang="el-GR" sz="2400" dirty="0">
                <a:solidFill>
                  <a:srgbClr val="002060"/>
                </a:solidFill>
                <a:latin typeface="Verdana Pro" panose="020B0604030504040204" pitchFamily="34" charset="0"/>
              </a:rPr>
              <a:t>:Σύντομη, πιασάρικη αξιοσημείωτη δήλωση.</a:t>
            </a:r>
          </a:p>
          <a:p>
            <a:pPr algn="just"/>
            <a:endParaRPr lang="el-GR" sz="2400" dirty="0">
              <a:latin typeface="Verdana Pro" panose="020B0604030504040204" pitchFamily="34" charset="0"/>
            </a:endParaRPr>
          </a:p>
        </p:txBody>
      </p:sp>
    </p:spTree>
    <p:extLst>
      <p:ext uri="{BB962C8B-B14F-4D97-AF65-F5344CB8AC3E}">
        <p14:creationId xmlns:p14="http://schemas.microsoft.com/office/powerpoint/2010/main" val="1627764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43273"/>
            <a:ext cx="11572875" cy="452431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Value Proposition vs Tagline</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4800" dirty="0">
                <a:solidFill>
                  <a:srgbClr val="002060"/>
                </a:solidFill>
                <a:latin typeface="Calibri" panose="020F0502020204030204"/>
              </a:rPr>
              <a:t>Το παράδειγμα της </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Apple:</a:t>
            </a:r>
            <a:endParaRPr kumimoji="0" lang="el-GR" sz="4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4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685800" marR="0" lvl="0" indent="-6858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 Value Proposition: “The best experiences. Only on Apple.” </a:t>
            </a:r>
            <a:endParaRPr lang="el-GR" sz="4800" dirty="0">
              <a:solidFill>
                <a:srgbClr val="002060"/>
              </a:solidFill>
              <a:latin typeface="Calibri" panose="020F0502020204030204"/>
            </a:endParaRPr>
          </a:p>
          <a:p>
            <a:pPr marL="685800" marR="0" lvl="0" indent="-6858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Tagline: “Think Different.”</a:t>
            </a:r>
            <a:endParaRPr kumimoji="0" lang="el-GR" sz="4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62693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624234" y="1211005"/>
            <a:ext cx="11130856" cy="6155531"/>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1" i="0" u="none" strike="noStrike" kern="1200" cap="none" spc="0" normalizeH="0" baseline="0" noProof="0" dirty="0">
              <a:ln>
                <a:noFill/>
              </a:ln>
              <a:solidFill>
                <a:srgbClr val="002060"/>
              </a:solidFill>
              <a:effectLst/>
              <a:uLnTx/>
              <a:uFillTx/>
              <a:latin typeface="Verdana Pro"/>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pic>
        <p:nvPicPr>
          <p:cNvPr id="1026" name="Picture 2" descr="Πώς να γράψετε μια τέλεια πρόταση αξίας για την επιχείρηση σας  ">
            <a:extLst>
              <a:ext uri="{FF2B5EF4-FFF2-40B4-BE49-F238E27FC236}">
                <a16:creationId xmlns:a16="http://schemas.microsoft.com/office/drawing/2014/main" id="{EF26E118-C2BE-8849-4B9C-28698BF5D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13" y="1814512"/>
            <a:ext cx="10784587" cy="357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7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78733"/>
            <a:ext cx="11572875" cy="6155531"/>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1" i="0" u="none" strike="noStrike" kern="1200" cap="none" spc="0" normalizeH="0" baseline="0" noProof="0" dirty="0">
              <a:ln>
                <a:noFill/>
              </a:ln>
              <a:solidFill>
                <a:srgbClr val="002060"/>
              </a:solidFill>
              <a:effectLst/>
              <a:uLnTx/>
              <a:uFillTx/>
              <a:latin typeface="Verdana Pro"/>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pic>
        <p:nvPicPr>
          <p:cNvPr id="5" name="Picture 4">
            <a:extLst>
              <a:ext uri="{FF2B5EF4-FFF2-40B4-BE49-F238E27FC236}">
                <a16:creationId xmlns:a16="http://schemas.microsoft.com/office/drawing/2014/main" id="{D3608623-6F76-3023-BB2F-B7EE373B0A40}"/>
              </a:ext>
            </a:extLst>
          </p:cNvPr>
          <p:cNvPicPr>
            <a:picLocks noChangeAspect="1"/>
          </p:cNvPicPr>
          <p:nvPr/>
        </p:nvPicPr>
        <p:blipFill>
          <a:blip r:embed="rId2"/>
          <a:stretch>
            <a:fillRect/>
          </a:stretch>
        </p:blipFill>
        <p:spPr>
          <a:xfrm>
            <a:off x="1654628" y="1083513"/>
            <a:ext cx="8142143" cy="4690974"/>
          </a:xfrm>
          <a:prstGeom prst="rect">
            <a:avLst/>
          </a:prstGeom>
        </p:spPr>
      </p:pic>
    </p:spTree>
    <p:extLst>
      <p:ext uri="{BB962C8B-B14F-4D97-AF65-F5344CB8AC3E}">
        <p14:creationId xmlns:p14="http://schemas.microsoft.com/office/powerpoint/2010/main" val="260697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67976"/>
            <a:ext cx="11572875" cy="3323987"/>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PT" sz="3200" b="0" i="0" u="none" strike="noStrike" kern="1200" cap="none" spc="0" normalizeH="0" baseline="0" noProof="0" dirty="0">
              <a:ln>
                <a:noFill/>
              </a:ln>
              <a:solidFill>
                <a:srgbClr val="002060"/>
              </a:solidFill>
              <a:effectLst/>
              <a:uLnTx/>
              <a:uFillTx/>
              <a:latin typeface="Calibri" panose="020F0502020204030204"/>
              <a:ea typeface="+mn-ea"/>
              <a:cs typeface="+mn-cs"/>
              <a:hlinkClick r:id="rId2"/>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err="1">
                <a:solidFill>
                  <a:srgbClr val="002060"/>
                </a:solidFill>
                <a:latin typeface="Calibri" panose="020F0502020204030204"/>
                <a:hlinkClick r:id="rId2"/>
              </a:rPr>
              <a:t>Strategyzer's</a:t>
            </a:r>
            <a:r>
              <a:rPr lang="en-US" sz="3200" dirty="0">
                <a:solidFill>
                  <a:srgbClr val="002060"/>
                </a:solidFill>
                <a:latin typeface="Calibri" panose="020F0502020204030204"/>
                <a:hlinkClick r:id="rId2"/>
              </a:rPr>
              <a:t> Value Proposition Canvas Explained: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dirty="0">
              <a:solidFill>
                <a:srgbClr val="002060"/>
              </a:solidFill>
              <a:latin typeface="Calibri" panose="020F0502020204030204"/>
              <a:hlinkClick r:id="rId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dirty="0">
              <a:solidFill>
                <a:srgbClr val="002060"/>
              </a:solidFill>
              <a:latin typeface="Calibri" panose="020F0502020204030204"/>
              <a:hlinkClick r:id="rId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dirty="0">
              <a:solidFill>
                <a:srgbClr val="002060"/>
              </a:solidFill>
              <a:latin typeface="Calibri" panose="020F0502020204030204"/>
              <a:hlinkClick r:id="rId2"/>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hlinkClick r:id="rId3"/>
              </a:rPr>
              <a:t>https://www.youtube.com/watch?v=ReM1uqmVfP0</a:t>
            </a:r>
            <a:endParaRPr kumimoji="0" lang="pt-PT" sz="3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4237202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232521"/>
            <a:ext cx="11572875" cy="7140416"/>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Verdana Pro" panose="020B0604030504040204" pitchFamily="34" charset="0"/>
              </a:rPr>
              <a:t>Value Proposition Canvas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1" i="0" u="none" strike="noStrike" kern="1200" cap="none" spc="0" normalizeH="0" baseline="0" noProof="0" dirty="0">
              <a:ln>
                <a:noFill/>
              </a:ln>
              <a:solidFill>
                <a:srgbClr val="002060"/>
              </a:solidFill>
              <a:effectLst/>
              <a:uLnTx/>
              <a:uFillTx/>
              <a:latin typeface="Verdana Pro" panose="020B0604030504040204" pitchFamily="34" charset="0"/>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Calibri" panose="020F0502020204030204"/>
                <a:cs typeface="Calibri" panose="020F0502020204030204"/>
              </a:rPr>
              <a:t>vvCCCV</a:t>
            </a:r>
            <a:endParaRPr kumimoji="0" lang="el-GR"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pic>
        <p:nvPicPr>
          <p:cNvPr id="5" name="Εικόνα 2" descr="Εικόνα που περιέχει διάγραμμα&#10;&#10;Περιγραφή που δημιουργήθηκε αυτόματα">
            <a:extLst>
              <a:ext uri="{FF2B5EF4-FFF2-40B4-BE49-F238E27FC236}">
                <a16:creationId xmlns:a16="http://schemas.microsoft.com/office/drawing/2014/main" id="{4B5F809C-9035-FAE7-CE5A-41CD27E5C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242" y="1849578"/>
            <a:ext cx="8951515" cy="3786787"/>
          </a:xfrm>
          <a:prstGeom prst="rect">
            <a:avLst/>
          </a:prstGeom>
        </p:spPr>
      </p:pic>
    </p:spTree>
    <p:extLst>
      <p:ext uri="{BB962C8B-B14F-4D97-AF65-F5344CB8AC3E}">
        <p14:creationId xmlns:p14="http://schemas.microsoft.com/office/powerpoint/2010/main" val="3512147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211006"/>
            <a:ext cx="11572875" cy="452431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rPr>
              <a:t>Ο Καμβάς της πρότασης αξίας  έχει δύο όψεις (μέρη).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3200" dirty="0">
                <a:solidFill>
                  <a:srgbClr val="002060"/>
                </a:solidFill>
                <a:latin typeface="Calibri" panose="020F0502020204030204"/>
              </a:rPr>
              <a:t>Στην πρώτη έχουμε το προφίλ του πελάτη.</a:t>
            </a: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rPr>
              <a:t>Με το προφίλ πελάτη διευκρινίζουμε την κατανόηση του πελάτη μας.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rPr>
              <a:t>Στη δεύτερη όψη έχουμε τον καμβά αξίας. Με τον Καμβά Αξίας περιγράφουμε πώς σκοπεύουμε να δημιουργήσουμε αξία για αυτόν τον πελάτη.</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rPr>
              <a:t> Έχουμε επιτύχει ταίριασμα μεταξύ των δύο όταν το ένα συναντά το άλλο.</a:t>
            </a:r>
            <a:endParaRPr kumimoji="0" lang="el-GR"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682246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a:extLst>
              <a:ext uri="{FF2B5EF4-FFF2-40B4-BE49-F238E27FC236}">
                <a16:creationId xmlns:a16="http://schemas.microsoft.com/office/drawing/2014/main" id="{72DF0B0B-3DBC-8996-3522-298E9429EC3A}"/>
              </a:ext>
            </a:extLst>
          </p:cNvPr>
          <p:cNvSpPr txBox="1">
            <a:spLocks/>
          </p:cNvSpPr>
          <p:nvPr/>
        </p:nvSpPr>
        <p:spPr>
          <a:xfrm>
            <a:off x="132347" y="1582774"/>
            <a:ext cx="5528224" cy="2760626"/>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7F8AF6"/>
                </a:solidFill>
                <a:effectLst/>
                <a:uLnTx/>
                <a:uFillTx/>
                <a:latin typeface="Calibri" panose="020F0502020204030204"/>
                <a:ea typeface="+mn-ea"/>
                <a:cs typeface="+mn-cs"/>
              </a:rPr>
              <a:t>Value proposition, Customer understanding and Customer segments</a:t>
            </a:r>
            <a:br>
              <a:rPr kumimoji="0" lang="en-US" sz="3200" b="1" i="0" u="none" strike="noStrike" kern="1200" cap="none" spc="0" normalizeH="0" baseline="0" noProof="0" dirty="0">
                <a:ln>
                  <a:noFill/>
                </a:ln>
                <a:solidFill>
                  <a:srgbClr val="7F8AF6"/>
                </a:solidFill>
                <a:effectLst/>
                <a:uLnTx/>
                <a:uFillTx/>
                <a:latin typeface="Calibri" panose="020F0502020204030204"/>
                <a:ea typeface="+mn-ea"/>
                <a:cs typeface="+mn-cs"/>
              </a:rPr>
            </a:br>
            <a:r>
              <a:rPr kumimoji="0" lang="el-GR" sz="2800" b="0" i="1" u="none" strike="noStrike" kern="1200" cap="none" spc="0" normalizeH="0" baseline="0" noProof="0" dirty="0">
                <a:ln>
                  <a:noFill/>
                </a:ln>
                <a:solidFill>
                  <a:srgbClr val="002060"/>
                </a:solidFill>
                <a:effectLst/>
                <a:uLnTx/>
                <a:uFillTx/>
                <a:latin typeface="Calibri" panose="020F0502020204030204"/>
                <a:ea typeface="+mn-ea"/>
                <a:cs typeface="+mn-cs"/>
              </a:rPr>
              <a:t>Πρόταση αξίας, Κατανόηση πελατών και τμήματα πελατών</a:t>
            </a:r>
            <a:endParaRPr kumimoji="0" lang="pt-PT" sz="28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Subtítulo 2">
            <a:extLst>
              <a:ext uri="{FF2B5EF4-FFF2-40B4-BE49-F238E27FC236}">
                <a16:creationId xmlns:a16="http://schemas.microsoft.com/office/drawing/2014/main" id="{C2E8DE72-E5D8-7B8C-4971-9C8BC1609777}"/>
              </a:ext>
            </a:extLst>
          </p:cNvPr>
          <p:cNvSpPr txBox="1">
            <a:spLocks/>
          </p:cNvSpPr>
          <p:nvPr/>
        </p:nvSpPr>
        <p:spPr>
          <a:xfrm>
            <a:off x="132347" y="3559778"/>
            <a:ext cx="5426993" cy="29702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srgbClr val="7F8AF6"/>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i="1" dirty="0">
                <a:solidFill>
                  <a:srgbClr val="7F8AF6"/>
                </a:solidFill>
                <a:latin typeface="Calibri" panose="020F0502020204030204"/>
              </a:rPr>
              <a:t>March 29</a:t>
            </a:r>
            <a:r>
              <a:rPr lang="en-US" sz="1800" i="1" baseline="30000" dirty="0">
                <a:solidFill>
                  <a:srgbClr val="7F8AF6"/>
                </a:solidFill>
                <a:latin typeface="Calibri" panose="020F0502020204030204"/>
              </a:rPr>
              <a:t>th</a:t>
            </a:r>
            <a:r>
              <a:rPr lang="en-US" sz="1800" i="1">
                <a:solidFill>
                  <a:srgbClr val="7F8AF6"/>
                </a:solidFill>
                <a:latin typeface="Calibri" panose="020F0502020204030204"/>
              </a:rPr>
              <a:t>, 2023</a:t>
            </a:r>
            <a:endParaRPr lang="en-US" sz="1800" i="1" dirty="0">
              <a:solidFill>
                <a:srgbClr val="7F8AF6"/>
              </a:solidFill>
              <a:latin typeface="Calibri" panose="020F0502020204030204"/>
              <a:cs typeface="Calibri" panose="020F0502020204030204"/>
            </a:endParaRPr>
          </a:p>
          <a:p>
            <a:pPr algn="l">
              <a:defRPr/>
            </a:pPr>
            <a:br>
              <a:rPr lang="en-US" sz="1800" b="1" i="1" dirty="0">
                <a:solidFill>
                  <a:schemeClr val="bg1"/>
                </a:solidFill>
                <a:latin typeface="Calibri" panose="020F0502020204030204"/>
                <a:cs typeface="Calibri" panose="020F0502020204030204"/>
              </a:rPr>
            </a:br>
            <a:br>
              <a:rPr lang="en-US" sz="1800" b="1" i="1" dirty="0">
                <a:solidFill>
                  <a:schemeClr val="bg1"/>
                </a:solidFill>
                <a:latin typeface="Calibri" panose="020F0502020204030204"/>
                <a:cs typeface="Calibri" panose="020F0502020204030204"/>
              </a:rPr>
            </a:br>
            <a:r>
              <a:rPr lang="en-US" sz="1800" b="1" i="1" dirty="0" err="1">
                <a:solidFill>
                  <a:schemeClr val="bg1"/>
                </a:solidFill>
                <a:latin typeface="Calibri" panose="020F0502020204030204"/>
                <a:cs typeface="Calibri" panose="020F0502020204030204"/>
              </a:rPr>
              <a:t>Γι</a:t>
            </a:r>
            <a:r>
              <a:rPr lang="en-US" sz="1800" b="1" i="1" dirty="0">
                <a:solidFill>
                  <a:schemeClr val="bg1"/>
                </a:solidFill>
                <a:latin typeface="Calibri" panose="020F0502020204030204"/>
                <a:cs typeface="Calibri" panose="020F0502020204030204"/>
              </a:rPr>
              <a:t>α την Stratigon Finance, Ευαγγελία Δαρατσανού, BA, MA, LLM,  Capacity Building Expert</a:t>
            </a:r>
            <a:endParaRPr lang="en-US" sz="1800" i="1" dirty="0">
              <a:solidFill>
                <a:schemeClr val="bg1"/>
              </a:solidFill>
              <a:latin typeface="Calibri" panose="020F0502020204030204"/>
              <a:cs typeface="Calibri" panose="020F0502020204030204"/>
            </a:endParaRPr>
          </a:p>
        </p:txBody>
      </p:sp>
    </p:spTree>
    <p:extLst>
      <p:ext uri="{BB962C8B-B14F-4D97-AF65-F5344CB8AC3E}">
        <p14:creationId xmlns:p14="http://schemas.microsoft.com/office/powerpoint/2010/main" val="4129898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67975"/>
            <a:ext cx="11572875" cy="446276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600" b="1" i="0" u="none" strike="noStrike" kern="1200" cap="none" spc="0" normalizeH="0" baseline="0" noProof="0" dirty="0">
                <a:ln>
                  <a:noFill/>
                </a:ln>
                <a:solidFill>
                  <a:srgbClr val="002060"/>
                </a:solidFill>
                <a:effectLst/>
                <a:uLnTx/>
                <a:uFillTx/>
                <a:latin typeface="Calibri" panose="020F0502020204030204"/>
                <a:ea typeface="+mn-ea"/>
                <a:cs typeface="+mn-cs"/>
              </a:rPr>
              <a:t>Καμβάς Αξίας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rPr>
              <a:t>Ο Kαμβάς (της πρότασης) Αξίας περιγράφει τα χαρακτηριστικά μιας συγκεκριμένης πρότασης αξίας στο επιχειρηματικό μας μοντέλο με ένα πιο δομημένο και αναλυτικό τρόπο. «Σπάει» την πρόταση αξίας ας σε προϊόντα και υπηρεσίες, αναλγητικά (</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pain relievers_</a:t>
            </a:r>
            <a:r>
              <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rPr>
              <a:t> και δημιουργούς κέρδους</a:t>
            </a: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 (gain creators)</a:t>
            </a:r>
            <a:r>
              <a:rPr lang="el-GR" sz="3600" dirty="0">
                <a:solidFill>
                  <a:srgbClr val="002060"/>
                </a:solidFill>
                <a:latin typeface="Calibri" panose="020F0502020204030204"/>
              </a:rPr>
              <a:t>.</a:t>
            </a:r>
            <a:endParaRPr kumimoji="0" lang="el-GR" sz="3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3983318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46460"/>
            <a:ext cx="11572875" cy="4278094"/>
          </a:xfrm>
          <a:prstGeom prst="rect">
            <a:avLst/>
          </a:prstGeom>
          <a:noFill/>
        </p:spPr>
        <p:txBody>
          <a:bodyPr wrap="square" lIns="91440" tIns="45720" rIns="91440" bIns="4572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Verdana Pro" panose="020B0604030504040204" pitchFamily="34" charset="0"/>
              </a:rPr>
              <a:t>Προφίλ Πελατών</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4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Calibri" panose="020F0502020204030204"/>
                <a:ea typeface="+mn-ea"/>
                <a:cs typeface="+mn-cs"/>
              </a:rPr>
              <a:t>Το προφίλ των πελατών, περιγράφει το σύνολο των χαρακτηριστικών των τμημάτων των πελατών (που έχουμε επιλέξει), τα οποία έχουμε ερευνήσει, ή έχουμε παρατηρήσει, ή υποθέσει και επαληθεύσει στην αγορά</a:t>
            </a:r>
            <a:r>
              <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638798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501675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Στ</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o </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αριστερό μέρος, ο καμβάς χαρτογραφεί  την πρόταση αξίας:</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rPr>
              <a:t>Ποιο είναι το προϊόν ή η υπηρεσία (products &amp; services)</a:t>
            </a:r>
          </a:p>
          <a:p>
            <a:pPr marR="0" lvl="0" algn="l" defTabSz="457200" rtl="0" eaLnBrk="1" fontAlgn="auto" latinLnBrk="0" hangingPunct="1">
              <a:lnSpc>
                <a:spcPct val="100000"/>
              </a:lnSpc>
              <a:spcBef>
                <a:spcPts val="0"/>
              </a:spcBef>
              <a:spcAft>
                <a:spcPts val="0"/>
              </a:spcAft>
              <a:buClrTx/>
              <a:buSzTx/>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rPr>
              <a:t>Πώς δημιουργεί τα οφέλη/κέρδη (gain creators) που θέλει ο πελάτης και</a:t>
            </a:r>
          </a:p>
          <a:p>
            <a:pPr marR="0" lvl="0" algn="l" defTabSz="457200" rtl="0" eaLnBrk="1" fontAlgn="auto" latinLnBrk="0" hangingPunct="1">
              <a:lnSpc>
                <a:spcPct val="100000"/>
              </a:lnSpc>
              <a:spcBef>
                <a:spcPts val="0"/>
              </a:spcBef>
              <a:spcAft>
                <a:spcPts val="0"/>
              </a:spcAft>
              <a:buClrTx/>
              <a:buSzTx/>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rPr>
              <a:t>Πώς καταπραΰνει με παυσίπονα τα προβλήματα/πόνους (pain relievers) του πελάτη?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1474592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081403"/>
            <a:ext cx="11572875" cy="6001643"/>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Στ</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o </a:t>
            </a:r>
            <a:r>
              <a:rPr lang="el-GR" sz="3200" b="1" dirty="0">
                <a:solidFill>
                  <a:srgbClr val="002060"/>
                </a:solidFill>
                <a:latin typeface="Calibri" panose="020F0502020204030204"/>
              </a:rPr>
              <a:t>δεξιό</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μέρος, ο καμβάς χαρτογραφεί  το προφίλ των δυνητικών πελατών:</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Ποιες εργασίες (Jobs/Tasks) προσπαθούν να επιτύχουν οι πελάτες μας, </a:t>
            </a:r>
          </a:p>
          <a:p>
            <a:pPr marR="0" lvl="0" algn="l" defTabSz="457200" rtl="0" eaLnBrk="1" fontAlgn="auto" latinLnBrk="0" hangingPunct="1">
              <a:lnSpc>
                <a:spcPct val="100000"/>
              </a:lnSpc>
              <a:spcBef>
                <a:spcPts val="0"/>
              </a:spcBef>
              <a:spcAft>
                <a:spcPts val="0"/>
              </a:spcAft>
              <a:buClrTx/>
              <a:buSzTx/>
              <a:tabLst/>
              <a:defRPr/>
            </a:pPr>
            <a:endPar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Tί είναι δύσκολο ή δυσάρεστο (pains) στον τρέχοντα τρόπο/λύση που χρησιμοποιούν?</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Τι θα ήταν επιθυμητό ή ευχάριστο (gains) σε μια θεωρούμενη ιδανική/λύση</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1503152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3046988"/>
          </a:xfrm>
          <a:prstGeom prst="rect">
            <a:avLst/>
          </a:prstGeom>
          <a:noFill/>
        </p:spPr>
        <p:txBody>
          <a:bodyPr wrap="square" lIns="91440" tIns="45720" rIns="91440" bIns="4572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Tο ταίριασμα (Fit) επιτυγχάνεται όταν  η προτεινόμενη αξία  προσφέρει λύση/εις στα προβλήματα των δυνητικών πελατών σας, και ικανοποιεί, ή ακόμη καλύτερα ξεπερνά τις προσδοκίες τους.</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3200" b="1"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pic>
        <p:nvPicPr>
          <p:cNvPr id="4" name="Εικόνα 3">
            <a:extLst>
              <a:ext uri="{FF2B5EF4-FFF2-40B4-BE49-F238E27FC236}">
                <a16:creationId xmlns:a16="http://schemas.microsoft.com/office/drawing/2014/main" id="{B13747F3-6ED6-F585-6B25-5BFB9B76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985" y="2752461"/>
            <a:ext cx="8788996" cy="3185759"/>
          </a:xfrm>
          <a:prstGeom prst="rect">
            <a:avLst/>
          </a:prstGeom>
        </p:spPr>
      </p:pic>
    </p:spTree>
    <p:extLst>
      <p:ext uri="{BB962C8B-B14F-4D97-AF65-F5344CB8AC3E}">
        <p14:creationId xmlns:p14="http://schemas.microsoft.com/office/powerpoint/2010/main" val="609618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564770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Verdana Pro" panose="020B0604030504040204" pitchFamily="34" charset="0"/>
              </a:rPr>
              <a:t>Shore Coffee Shop</a:t>
            </a:r>
            <a:r>
              <a:rPr kumimoji="0" lang="el-GR" sz="2800" b="1" i="0" u="none" strike="noStrike" kern="1200" cap="none" spc="0" normalizeH="0" baseline="0" noProof="0" dirty="0">
                <a:ln>
                  <a:noFill/>
                </a:ln>
                <a:solidFill>
                  <a:srgbClr val="002060"/>
                </a:solidFill>
                <a:effectLst/>
                <a:uLnTx/>
                <a:uFillTx/>
                <a:latin typeface="Verdana Pro" panose="020B0604030504040204" pitchFamily="34" charset="0"/>
              </a:rPr>
              <a:t> </a:t>
            </a:r>
            <a:r>
              <a:rPr kumimoji="0" lang="el-GR" i="0" u="none" strike="noStrike" kern="1200" cap="none" spc="0" normalizeH="0" baseline="0" noProof="0" dirty="0">
                <a:ln>
                  <a:noFill/>
                </a:ln>
                <a:solidFill>
                  <a:srgbClr val="002060"/>
                </a:solidFill>
                <a:effectLst/>
                <a:uLnTx/>
                <a:uFillTx/>
                <a:latin typeface="Verdana Pro" panose="020B0604030504040204" pitchFamily="34" charset="0"/>
              </a:rPr>
              <a:t>(</a:t>
            </a:r>
            <a:r>
              <a:rPr kumimoji="0" lang="pt-PT" i="0" u="none" strike="noStrike" kern="1200" cap="none" spc="0" normalizeH="0" baseline="0" noProof="0" dirty="0">
                <a:ln>
                  <a:noFill/>
                </a:ln>
                <a:solidFill>
                  <a:srgbClr val="002060"/>
                </a:solidFill>
                <a:effectLst/>
                <a:uLnTx/>
                <a:uFillTx/>
                <a:latin typeface="Verdana Pro" panose="020B0604030504040204" pitchFamily="34" charset="0"/>
              </a:rPr>
              <a:t>https://shorecoffee.weebly.com/value-proposition.html</a:t>
            </a:r>
            <a:r>
              <a:rPr kumimoji="0" lang="el-GR" i="0" u="none" strike="noStrike" kern="1200" cap="none" spc="0" normalizeH="0" baseline="0" noProof="0" dirty="0">
                <a:ln>
                  <a:noFill/>
                </a:ln>
                <a:solidFill>
                  <a:srgbClr val="002060"/>
                </a:solidFill>
                <a:effectLst/>
                <a:uLnTx/>
                <a:uFillTx/>
                <a:latin typeface="Verdana Pro" panose="020B0604030504040204" pitchFamily="34" charset="0"/>
              </a:rPr>
              <a:t>)</a:t>
            </a:r>
            <a:endParaRPr kumimoji="0" lang="en-US" i="0" u="none" strike="noStrike" kern="1200" cap="none" spc="0" normalizeH="0" baseline="0" noProof="0" dirty="0">
              <a:ln>
                <a:noFill/>
              </a:ln>
              <a:solidFill>
                <a:srgbClr val="002060"/>
              </a:solidFill>
              <a:effectLst/>
              <a:uLnTx/>
              <a:uFillTx/>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Verdana Pro" panose="020B0604030504040204" pitchFamily="34" charset="0"/>
              </a:rPr>
              <a:t> </a:t>
            </a:r>
            <a:r>
              <a:rPr kumimoji="0" lang="en-US" sz="2400" b="1" i="0" u="none" strike="noStrike" kern="1200" cap="none" spc="0" normalizeH="0" baseline="0" noProof="0" dirty="0">
                <a:ln>
                  <a:noFill/>
                </a:ln>
                <a:solidFill>
                  <a:srgbClr val="002060"/>
                </a:solidFill>
                <a:effectLst/>
                <a:uLnTx/>
                <a:uFillTx/>
                <a:latin typeface="Verdana Pro" panose="020B0604030504040204" pitchFamily="34" charset="0"/>
              </a:rPr>
              <a:t>A</a:t>
            </a:r>
            <a:r>
              <a:rPr kumimoji="0" lang="en-US" sz="2800" b="1" i="0" u="none" strike="noStrike" kern="1200" cap="none" spc="0" normalizeH="0" baseline="0" noProof="0" dirty="0">
                <a:ln>
                  <a:noFill/>
                </a:ln>
                <a:solidFill>
                  <a:srgbClr val="002060"/>
                </a:solidFill>
                <a:effectLst/>
                <a:uLnTx/>
                <a:uFillTx/>
                <a:latin typeface="Verdana Pro" panose="020B0604030504040204" pitchFamily="34" charset="0"/>
              </a:rPr>
              <a:t> </a:t>
            </a:r>
            <a:r>
              <a:rPr kumimoji="0" lang="en-US" sz="2400" b="1" i="0" u="none" strike="noStrike" kern="1200" cap="none" spc="0" normalizeH="0" baseline="0" noProof="0" dirty="0">
                <a:ln>
                  <a:noFill/>
                </a:ln>
                <a:solidFill>
                  <a:srgbClr val="002060"/>
                </a:solidFill>
                <a:effectLst/>
                <a:uLnTx/>
                <a:uFillTx/>
                <a:latin typeface="Verdana Pro" panose="020B0604030504040204" pitchFamily="34" charset="0"/>
              </a:rPr>
              <a:t>SHORE WAY TO A SURE THING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sng" strike="noStrike" kern="1200" cap="none" spc="0" normalizeH="0" baseline="0" noProof="0" dirty="0">
              <a:ln>
                <a:noFill/>
              </a:ln>
              <a:solidFill>
                <a:srgbClr val="002060"/>
              </a:solidFill>
              <a:effectLst/>
              <a:uLnTx/>
              <a:uFillTx/>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strike="noStrike" kern="1200" cap="none" spc="0" normalizeH="0" baseline="0" noProof="0" dirty="0">
                <a:ln>
                  <a:noFill/>
                </a:ln>
                <a:solidFill>
                  <a:srgbClr val="002060"/>
                </a:solidFill>
                <a:effectLst/>
                <a:uLnTx/>
                <a:uFillTx/>
                <a:latin typeface="Verdana Pro" panose="020B0604030504040204" pitchFamily="34" charset="0"/>
              </a:rPr>
              <a:t>Their Value Proposition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2060"/>
                </a:solidFill>
                <a:effectLst/>
                <a:uLnTx/>
                <a:uFillTx/>
                <a:latin typeface="Verdana Pro" panose="020B0604030504040204" pitchFamily="34" charset="0"/>
              </a:rPr>
              <a:t>Why Shore Coffee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srgbClr val="002060"/>
              </a:solidFill>
              <a:effectLst/>
              <a:uLnTx/>
              <a:uFillTx/>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2060"/>
                </a:solidFill>
                <a:effectLst/>
                <a:uLnTx/>
                <a:uFillTx/>
                <a:latin typeface="Verdana Pro" panose="020B0604030504040204" pitchFamily="34" charset="0"/>
              </a:rPr>
              <a:t>We are a </a:t>
            </a:r>
            <a:r>
              <a:rPr kumimoji="0" lang="en-US" sz="2500" b="1" i="0" u="none" strike="noStrike" kern="1200" cap="none" spc="0" normalizeH="0" baseline="0" noProof="0" dirty="0">
                <a:ln>
                  <a:noFill/>
                </a:ln>
                <a:solidFill>
                  <a:srgbClr val="002060"/>
                </a:solidFill>
                <a:effectLst/>
                <a:uLnTx/>
                <a:uFillTx/>
                <a:latin typeface="Verdana Pro" panose="020B0604030504040204" pitchFamily="34" charset="0"/>
              </a:rPr>
              <a:t>specialty</a:t>
            </a:r>
            <a:r>
              <a:rPr kumimoji="0" lang="en-US" sz="2500" b="0" i="0" u="none" strike="noStrike" kern="1200" cap="none" spc="0" normalizeH="0" baseline="0" noProof="0" dirty="0">
                <a:ln>
                  <a:noFill/>
                </a:ln>
                <a:solidFill>
                  <a:srgbClr val="002060"/>
                </a:solidFill>
                <a:effectLst/>
                <a:uLnTx/>
                <a:uFillTx/>
                <a:latin typeface="Verdana Pro" panose="020B0604030504040204" pitchFamily="34" charset="0"/>
              </a:rPr>
              <a:t> coffee shop. Meaning we provide </a:t>
            </a:r>
            <a:r>
              <a:rPr kumimoji="0" lang="en-US" sz="2500" b="1" i="0" u="none" strike="noStrike" kern="1200" cap="none" spc="0" normalizeH="0" baseline="0" noProof="0" dirty="0">
                <a:ln>
                  <a:noFill/>
                </a:ln>
                <a:solidFill>
                  <a:srgbClr val="002060"/>
                </a:solidFill>
                <a:effectLst/>
                <a:uLnTx/>
                <a:uFillTx/>
                <a:latin typeface="Verdana Pro" panose="020B0604030504040204" pitchFamily="34" charset="0"/>
              </a:rPr>
              <a:t>only the most natural of products. </a:t>
            </a:r>
            <a:r>
              <a:rPr kumimoji="0" lang="en-US" sz="2500" b="0" i="0" u="none" strike="noStrike" kern="1200" cap="none" spc="0" normalizeH="0" baseline="0" noProof="0" dirty="0">
                <a:ln>
                  <a:noFill/>
                </a:ln>
                <a:solidFill>
                  <a:srgbClr val="002060"/>
                </a:solidFill>
                <a:effectLst/>
                <a:uLnTx/>
                <a:uFillTx/>
                <a:latin typeface="Verdana Pro" panose="020B0604030504040204" pitchFamily="34" charset="0"/>
              </a:rPr>
              <a:t>Our coffee is grown by organic farmers so there are no pesticides or chemicals used in the process of the coffee beans. The farmers we are likely to work with will be from Hawaii in order to keep costs lower than if we purchased beans from another country.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528594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107721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
        <p:nvSpPr>
          <p:cNvPr id="5" name="TextBox 4">
            <a:extLst>
              <a:ext uri="{FF2B5EF4-FFF2-40B4-BE49-F238E27FC236}">
                <a16:creationId xmlns:a16="http://schemas.microsoft.com/office/drawing/2014/main" id="{105F6721-0596-1432-1C18-ACC00C747D3A}"/>
              </a:ext>
            </a:extLst>
          </p:cNvPr>
          <p:cNvSpPr txBox="1"/>
          <p:nvPr/>
        </p:nvSpPr>
        <p:spPr>
          <a:xfrm>
            <a:off x="225270" y="1124945"/>
            <a:ext cx="11475391" cy="4708981"/>
          </a:xfrm>
          <a:prstGeom prst="rect">
            <a:avLst/>
          </a:prstGeom>
          <a:noFill/>
        </p:spPr>
        <p:txBody>
          <a:bodyPr wrap="square">
            <a:spAutoFit/>
          </a:bodyPr>
          <a:lstStyle/>
          <a:p>
            <a:pPr>
              <a:defRPr/>
            </a:pPr>
            <a:r>
              <a:rPr lang="en-US" sz="2800" b="1" dirty="0">
                <a:solidFill>
                  <a:srgbClr val="002060"/>
                </a:solidFill>
                <a:latin typeface="Verdana Pro" panose="020B0604030504040204" pitchFamily="34" charset="0"/>
              </a:rPr>
              <a:t>Shore Coffee Shop</a:t>
            </a:r>
          </a:p>
          <a:p>
            <a:pPr>
              <a:defRPr/>
            </a:pPr>
            <a:endParaRPr lang="en-US" sz="2800" b="1" dirty="0">
              <a:solidFill>
                <a:srgbClr val="002060"/>
              </a:solidFill>
              <a:latin typeface="Verdana Pro" panose="020B0604030504040204" pitchFamily="34" charset="0"/>
            </a:endParaRPr>
          </a:p>
          <a:p>
            <a:pPr>
              <a:defRPr/>
            </a:pPr>
            <a:r>
              <a:rPr lang="en-US" sz="2400" b="1" dirty="0">
                <a:solidFill>
                  <a:srgbClr val="002060"/>
                </a:solidFill>
                <a:latin typeface="Verdana Pro" panose="020B0604030504040204" pitchFamily="34" charset="0"/>
              </a:rPr>
              <a:t>Why Shore Coffee (2)?</a:t>
            </a:r>
          </a:p>
          <a:p>
            <a:r>
              <a:rPr lang="en-US" sz="2400" b="1" dirty="0">
                <a:solidFill>
                  <a:srgbClr val="002060"/>
                </a:solidFill>
                <a:latin typeface="Verdana Pro" panose="020B0604030504040204" pitchFamily="34" charset="0"/>
              </a:rPr>
              <a:t>The location </a:t>
            </a:r>
            <a:r>
              <a:rPr lang="en-US" sz="2400" dirty="0">
                <a:solidFill>
                  <a:srgbClr val="002060"/>
                </a:solidFill>
                <a:latin typeface="Verdana Pro" panose="020B0604030504040204" pitchFamily="34" charset="0"/>
              </a:rPr>
              <a:t>of our first coffee shop will be in Madison on State Street. This will be the location of choice so we can draw in not only business people, but college students as well.</a:t>
            </a:r>
          </a:p>
          <a:p>
            <a:endParaRPr lang="en-US" sz="2400" dirty="0">
              <a:solidFill>
                <a:srgbClr val="002060"/>
              </a:solidFill>
              <a:latin typeface="Verdana Pro" panose="020B0604030504040204" pitchFamily="34" charset="0"/>
            </a:endParaRPr>
          </a:p>
          <a:p>
            <a:r>
              <a:rPr lang="en-US" sz="2400" dirty="0">
                <a:solidFill>
                  <a:srgbClr val="002060"/>
                </a:solidFill>
                <a:latin typeface="Verdana Pro" panose="020B0604030504040204" pitchFamily="34" charset="0"/>
              </a:rPr>
              <a:t> It will have a view of the water to ensure our waterfront theme. This location will be easy access to people driving through the city or simply walking along the lake. This location will be in a highly concentrated area but on the outskirts of busy/main streets to create that relaxing, getaway feeling.</a:t>
            </a:r>
            <a:endParaRPr lang="el-GR" sz="2400" dirty="0">
              <a:solidFill>
                <a:srgbClr val="002060"/>
              </a:solidFill>
              <a:latin typeface="Verdana Pro" panose="020B0604030504040204" pitchFamily="34" charset="0"/>
            </a:endParaRPr>
          </a:p>
        </p:txBody>
      </p:sp>
    </p:spTree>
    <p:extLst>
      <p:ext uri="{BB962C8B-B14F-4D97-AF65-F5344CB8AC3E}">
        <p14:creationId xmlns:p14="http://schemas.microsoft.com/office/powerpoint/2010/main" val="2064872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107721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
        <p:nvSpPr>
          <p:cNvPr id="5" name="TextBox 4">
            <a:extLst>
              <a:ext uri="{FF2B5EF4-FFF2-40B4-BE49-F238E27FC236}">
                <a16:creationId xmlns:a16="http://schemas.microsoft.com/office/drawing/2014/main" id="{105F6721-0596-1432-1C18-ACC00C747D3A}"/>
              </a:ext>
            </a:extLst>
          </p:cNvPr>
          <p:cNvSpPr txBox="1"/>
          <p:nvPr/>
        </p:nvSpPr>
        <p:spPr>
          <a:xfrm>
            <a:off x="279699" y="1259175"/>
            <a:ext cx="11475391" cy="4339650"/>
          </a:xfrm>
          <a:prstGeom prst="rect">
            <a:avLst/>
          </a:prstGeom>
          <a:noFill/>
        </p:spPr>
        <p:txBody>
          <a:bodyPr wrap="square">
            <a:spAutoFit/>
          </a:bodyPr>
          <a:lstStyle/>
          <a:p>
            <a:pPr>
              <a:defRPr/>
            </a:pPr>
            <a:r>
              <a:rPr lang="en-US" sz="2800" b="1" dirty="0">
                <a:solidFill>
                  <a:srgbClr val="002060"/>
                </a:solidFill>
                <a:latin typeface="Verdana Pro" panose="020B0604030504040204" pitchFamily="34" charset="0"/>
              </a:rPr>
              <a:t>Shore Coffee Shop</a:t>
            </a:r>
          </a:p>
          <a:p>
            <a:pPr>
              <a:defRPr/>
            </a:pPr>
            <a:endParaRPr lang="en-US" sz="2800" b="1" dirty="0">
              <a:solidFill>
                <a:srgbClr val="002060"/>
              </a:solidFill>
              <a:latin typeface="Verdana Pro" panose="020B0604030504040204" pitchFamily="34" charset="0"/>
            </a:endParaRPr>
          </a:p>
          <a:p>
            <a:pPr>
              <a:defRPr/>
            </a:pPr>
            <a:r>
              <a:rPr lang="en-US" sz="2800" b="1" dirty="0">
                <a:solidFill>
                  <a:srgbClr val="002060"/>
                </a:solidFill>
                <a:latin typeface="Verdana Pro" panose="020B0604030504040204" pitchFamily="34" charset="0"/>
              </a:rPr>
              <a:t>Why Shore Coffee (3)?</a:t>
            </a:r>
          </a:p>
          <a:p>
            <a:endParaRPr lang="en-US" sz="2400" dirty="0">
              <a:latin typeface="Verdana Pro" panose="020B0604030504040204" pitchFamily="34" charset="0"/>
            </a:endParaRPr>
          </a:p>
          <a:p>
            <a:pPr algn="just"/>
            <a:r>
              <a:rPr lang="en-US" sz="2400" dirty="0">
                <a:solidFill>
                  <a:srgbClr val="002060"/>
                </a:solidFill>
                <a:latin typeface="Verdana Pro" panose="020B0604030504040204" pitchFamily="34" charset="0"/>
              </a:rPr>
              <a:t>We offer a 100% customer </a:t>
            </a:r>
            <a:r>
              <a:rPr lang="en-US" sz="2400" b="1" dirty="0">
                <a:solidFill>
                  <a:srgbClr val="002060"/>
                </a:solidFill>
                <a:latin typeface="Verdana Pro" panose="020B0604030504040204" pitchFamily="34" charset="0"/>
              </a:rPr>
              <a:t>satisfaction guarantee. </a:t>
            </a:r>
            <a:r>
              <a:rPr lang="en-US" sz="2400" dirty="0">
                <a:solidFill>
                  <a:srgbClr val="002060"/>
                </a:solidFill>
                <a:latin typeface="Verdana Pro" panose="020B0604030504040204" pitchFamily="34" charset="0"/>
              </a:rPr>
              <a:t>Customer Service is what we stand for and if somebody does not</a:t>
            </a:r>
            <a:r>
              <a:rPr lang="en-US" sz="2400" b="1" dirty="0">
                <a:solidFill>
                  <a:srgbClr val="002060"/>
                </a:solidFill>
                <a:latin typeface="Verdana Pro" panose="020B0604030504040204" pitchFamily="34" charset="0"/>
              </a:rPr>
              <a:t> </a:t>
            </a:r>
            <a:r>
              <a:rPr lang="en-US" sz="2400" dirty="0">
                <a:solidFill>
                  <a:srgbClr val="002060"/>
                </a:solidFill>
                <a:latin typeface="Verdana Pro" panose="020B0604030504040204" pitchFamily="34" charset="0"/>
              </a:rPr>
              <a:t>enjoy our coffee or food products it becomes on the house. We want to ensure that we are always serving the best to our customers and want them to enjoy their entire experience.</a:t>
            </a:r>
          </a:p>
          <a:p>
            <a:endParaRPr lang="en-US" sz="2400" dirty="0">
              <a:latin typeface="Verdana Pro" panose="020B0604030504040204" pitchFamily="34" charset="0"/>
            </a:endParaRPr>
          </a:p>
          <a:p>
            <a:endParaRPr lang="en-US" sz="2400" dirty="0">
              <a:latin typeface="Verdana Pro" panose="020B0604030504040204" pitchFamily="34" charset="0"/>
            </a:endParaRPr>
          </a:p>
        </p:txBody>
      </p:sp>
    </p:spTree>
    <p:extLst>
      <p:ext uri="{BB962C8B-B14F-4D97-AF65-F5344CB8AC3E}">
        <p14:creationId xmlns:p14="http://schemas.microsoft.com/office/powerpoint/2010/main" val="3768590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016088"/>
            <a:ext cx="11572875" cy="107721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
        <p:nvSpPr>
          <p:cNvPr id="5" name="TextBox 4">
            <a:extLst>
              <a:ext uri="{FF2B5EF4-FFF2-40B4-BE49-F238E27FC236}">
                <a16:creationId xmlns:a16="http://schemas.microsoft.com/office/drawing/2014/main" id="{105F6721-0596-1432-1C18-ACC00C747D3A}"/>
              </a:ext>
            </a:extLst>
          </p:cNvPr>
          <p:cNvSpPr txBox="1"/>
          <p:nvPr/>
        </p:nvSpPr>
        <p:spPr>
          <a:xfrm>
            <a:off x="279699" y="1150318"/>
            <a:ext cx="11475391" cy="5078313"/>
          </a:xfrm>
          <a:prstGeom prst="rect">
            <a:avLst/>
          </a:prstGeom>
          <a:noFill/>
        </p:spPr>
        <p:txBody>
          <a:bodyPr wrap="square">
            <a:spAutoFit/>
          </a:bodyPr>
          <a:lstStyle/>
          <a:p>
            <a:pPr>
              <a:defRPr/>
            </a:pPr>
            <a:r>
              <a:rPr lang="en-US" sz="2800" b="1" dirty="0">
                <a:solidFill>
                  <a:srgbClr val="002060"/>
                </a:solidFill>
                <a:latin typeface="Verdana Pro" panose="020B0604030504040204" pitchFamily="34" charset="0"/>
              </a:rPr>
              <a:t>Shore Coffee Shop</a:t>
            </a:r>
          </a:p>
          <a:p>
            <a:pPr>
              <a:defRPr/>
            </a:pPr>
            <a:endParaRPr lang="en-US" sz="2800" b="1" dirty="0">
              <a:solidFill>
                <a:srgbClr val="002060"/>
              </a:solidFill>
              <a:latin typeface="Verdana Pro" panose="020B0604030504040204" pitchFamily="34" charset="0"/>
            </a:endParaRPr>
          </a:p>
          <a:p>
            <a:pPr>
              <a:defRPr/>
            </a:pPr>
            <a:r>
              <a:rPr lang="en-US" sz="2800" b="1" dirty="0">
                <a:solidFill>
                  <a:srgbClr val="002060"/>
                </a:solidFill>
                <a:latin typeface="Verdana Pro" panose="020B0604030504040204" pitchFamily="34" charset="0"/>
              </a:rPr>
              <a:t>Why Shore Coffee (4)?</a:t>
            </a:r>
          </a:p>
          <a:p>
            <a:endParaRPr lang="en-US" sz="2400" dirty="0">
              <a:latin typeface="Verdana Pro" panose="020B0604030504040204" pitchFamily="34" charset="0"/>
            </a:endParaRPr>
          </a:p>
          <a:p>
            <a:pPr algn="just"/>
            <a:r>
              <a:rPr lang="en-US" sz="2400" dirty="0">
                <a:solidFill>
                  <a:srgbClr val="002060"/>
                </a:solidFill>
                <a:latin typeface="Verdana Pro" panose="020B0604030504040204" pitchFamily="34" charset="0"/>
              </a:rPr>
              <a:t>All menu items will be at an </a:t>
            </a:r>
            <a:r>
              <a:rPr lang="en-US" sz="2400" b="1" dirty="0">
                <a:solidFill>
                  <a:srgbClr val="002060"/>
                </a:solidFill>
                <a:latin typeface="Verdana Pro" panose="020B0604030504040204" pitchFamily="34" charset="0"/>
              </a:rPr>
              <a:t>affordable price</a:t>
            </a:r>
            <a:r>
              <a:rPr lang="en-US" sz="2400" dirty="0">
                <a:solidFill>
                  <a:srgbClr val="002060"/>
                </a:solidFill>
                <a:latin typeface="Verdana Pro" panose="020B0604030504040204" pitchFamily="34" charset="0"/>
              </a:rPr>
              <a:t>. We will do all research necessary to make sure we have quality for reasonable prices. Because we are basing out of Madison which is home to a lot of college students, we want to ensure that our prices are within reason of the area. We also want it to be a place where families come or a meeting place of choosing so having reasonable prices in comparison to chains like Starbucks will be crucial to our success and make us a choice over the chain coffee shops.</a:t>
            </a:r>
          </a:p>
          <a:p>
            <a:endParaRPr lang="en-US" sz="2400" dirty="0">
              <a:latin typeface="Verdana Pro" panose="020B0604030504040204" pitchFamily="34" charset="0"/>
            </a:endParaRPr>
          </a:p>
        </p:txBody>
      </p:sp>
    </p:spTree>
    <p:extLst>
      <p:ext uri="{BB962C8B-B14F-4D97-AF65-F5344CB8AC3E}">
        <p14:creationId xmlns:p14="http://schemas.microsoft.com/office/powerpoint/2010/main" val="1488824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2" y="1166842"/>
            <a:ext cx="11572875" cy="452431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alibri" panose="020F0502020204030204"/>
              </a:rPr>
              <a:t>SHORE COFFEE SHOP: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1" u="sng" strike="noStrike" kern="1200" cap="none" spc="0" normalizeH="0" baseline="0" noProof="0" dirty="0">
                <a:ln>
                  <a:noFill/>
                </a:ln>
                <a:solidFill>
                  <a:srgbClr val="002060"/>
                </a:solidFill>
                <a:effectLst/>
                <a:uLnTx/>
                <a:uFillTx/>
                <a:latin typeface="Calibri" panose="020F0502020204030204"/>
                <a:ea typeface="+mn-ea"/>
                <a:cs typeface="+mn-cs"/>
              </a:rPr>
              <a:t>Ανάγκες πελατών</a:t>
            </a:r>
            <a:r>
              <a:rPr kumimoji="0" lang="en-US" sz="3200" b="1" u="sng"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Βολική τοποθεσία, βιολογικά προϊόντα, εσωτερικά και εξωτερικά καθίσματα, έγκαιρη εξυπηρέτηση, εξυπηρέτηση πελατών</a:t>
            </a:r>
            <a:r>
              <a:rPr kumimoji="0" lang="en-US" sz="3200" i="0" u="none" strike="noStrike" kern="1200" cap="none" spc="0" normalizeH="0" baseline="0" noProof="0" dirty="0">
                <a:ln>
                  <a:noFill/>
                </a:ln>
                <a:solidFill>
                  <a:srgbClr val="002060"/>
                </a:solidFill>
                <a:effectLst/>
                <a:uLnTx/>
                <a:uFillTx/>
                <a:latin typeface="Calibri" panose="020F0502020204030204"/>
                <a:ea typeface="+mn-ea"/>
                <a:cs typeface="+mn-cs"/>
              </a:rPr>
              <a:t>, </a:t>
            </a:r>
            <a:r>
              <a:rPr lang="el-GR" sz="3200" dirty="0">
                <a:solidFill>
                  <a:srgbClr val="002060"/>
                </a:solidFill>
                <a:latin typeface="Calibri" panose="020F0502020204030204"/>
              </a:rPr>
              <a:t>προσιτές τιμές.</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1" i="0" u="sng" strike="noStrike" kern="1200" cap="none" spc="0" normalizeH="0" baseline="0" noProof="0" dirty="0">
                <a:ln>
                  <a:noFill/>
                </a:ln>
                <a:solidFill>
                  <a:srgbClr val="002060"/>
                </a:solidFill>
                <a:effectLst/>
                <a:uLnTx/>
                <a:uFillTx/>
                <a:latin typeface="Calibri" panose="020F0502020204030204"/>
                <a:ea typeface="+mn-ea"/>
                <a:cs typeface="+mn-cs"/>
              </a:rPr>
              <a:t>Αγορά-στόχος</a:t>
            </a:r>
            <a:r>
              <a:rPr kumimoji="0" lang="en-US" sz="3200" b="1" i="0" u="sng"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Ενήλικες, εργατική τάξη, φοιτητές, γονείς που μένουν στο σπίτι, πελάτες ευαισθητοποιημένοι ως προς το περιβάλλον και την υγεία.</a:t>
            </a: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410498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ABBE8A-4A04-E66D-8596-972454AE85AE}"/>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
        <p:nvSpPr>
          <p:cNvPr id="2" name="TextBox 1">
            <a:extLst>
              <a:ext uri="{FF2B5EF4-FFF2-40B4-BE49-F238E27FC236}">
                <a16:creationId xmlns:a16="http://schemas.microsoft.com/office/drawing/2014/main" id="{87786614-E6F4-D752-3CDC-A0298F8AD5D3}"/>
              </a:ext>
            </a:extLst>
          </p:cNvPr>
          <p:cNvSpPr txBox="1"/>
          <p:nvPr/>
        </p:nvSpPr>
        <p:spPr>
          <a:xfrm>
            <a:off x="537847" y="1027912"/>
            <a:ext cx="11572875" cy="8802410"/>
          </a:xfrm>
          <a:prstGeom prst="rect">
            <a:avLst/>
          </a:prstGeom>
          <a:noFill/>
        </p:spPr>
        <p:txBody>
          <a:bodyPr wrap="square" lIns="91440" tIns="45720" rIns="91440" bIns="45720" anchor="t">
            <a:spAutoFit/>
          </a:bodyPr>
          <a:lstStyle/>
          <a:p>
            <a:pPr>
              <a:defRPr/>
            </a:pPr>
            <a:r>
              <a:rPr kumimoji="0" lang="el-GR" sz="2400" b="0" i="0" u="sng" strike="noStrike" kern="1200" cap="none" spc="0" normalizeH="0" baseline="0" noProof="0" dirty="0">
                <a:ln>
                  <a:noFill/>
                </a:ln>
                <a:solidFill>
                  <a:srgbClr val="002060"/>
                </a:solidFill>
                <a:effectLst/>
                <a:uLnTx/>
                <a:uFillTx/>
                <a:latin typeface="Verdana Pro"/>
              </a:rPr>
              <a:t>Με την ολοκλήρωση της υποενότητας οι εκπαιδευόμενοι θα είναι σε θέση </a:t>
            </a:r>
            <a:r>
              <a:rPr lang="el-GR" sz="2400" u="sng" dirty="0">
                <a:solidFill>
                  <a:srgbClr val="002060"/>
                </a:solidFill>
                <a:latin typeface="Verdana Pro"/>
              </a:rPr>
              <a:t>να κατανοούν πως να:</a:t>
            </a:r>
            <a:endParaRPr lang="el-GR" sz="2400" u="sng" dirty="0">
              <a:solidFill>
                <a:srgbClr val="002060"/>
              </a:solidFill>
              <a:latin typeface="Verdana Pro"/>
              <a:cs typeface="Calibri"/>
            </a:endParaRPr>
          </a:p>
          <a:p>
            <a:pPr>
              <a:defRPr/>
            </a:pPr>
            <a:endParaRPr lang="el-GR" u="sng" dirty="0">
              <a:solidFill>
                <a:srgbClr val="002060"/>
              </a:solidFill>
              <a:latin typeface="Verdana Pro"/>
              <a:cs typeface="Calibri"/>
            </a:endParaRPr>
          </a:p>
          <a:p>
            <a:pPr marL="285750" indent="-285750">
              <a:buFont typeface="Wingdings" panose="05000000000000000000" pitchFamily="2" charset="2"/>
              <a:buChar char="v"/>
              <a:defRPr/>
            </a:pPr>
            <a:r>
              <a:rPr lang="el-GR" sz="2000" dirty="0">
                <a:solidFill>
                  <a:srgbClr val="002060"/>
                </a:solidFill>
                <a:latin typeface="Verdana Pro"/>
                <a:cs typeface="Calibri"/>
              </a:rPr>
              <a:t>Σχεδιάζουν πιο αποτελεσματικά προτάσεις αξίας και κερδοφόρα επιχειρηματικά μοντέλα που στοχεύουν άμεσα στους πελάτες τους</a:t>
            </a:r>
          </a:p>
          <a:p>
            <a:pPr>
              <a:defRPr/>
            </a:pPr>
            <a:endParaRPr lang="el-GR" sz="2000" dirty="0">
              <a:solidFill>
                <a:srgbClr val="002060"/>
              </a:solidFill>
              <a:latin typeface="Verdana Pro"/>
              <a:cs typeface="Calibri"/>
            </a:endParaRPr>
          </a:p>
          <a:p>
            <a:pPr marL="285750" indent="-285750">
              <a:buFont typeface="Wingdings" panose="05000000000000000000" pitchFamily="2" charset="2"/>
              <a:buChar char="v"/>
              <a:defRPr/>
            </a:pPr>
            <a:r>
              <a:rPr lang="el-GR" sz="2000" dirty="0">
                <a:solidFill>
                  <a:srgbClr val="002060"/>
                </a:solidFill>
                <a:latin typeface="Verdana Pro"/>
                <a:cs typeface="Calibri"/>
              </a:rPr>
              <a:t>Οργανώνουν πληροφορίες σχετικά με το τι θέλουν οι πελάτες με ένα απλό τρόπο</a:t>
            </a:r>
          </a:p>
          <a:p>
            <a:pPr>
              <a:defRPr/>
            </a:pPr>
            <a:endParaRPr lang="el-GR" sz="2000" dirty="0">
              <a:solidFill>
                <a:srgbClr val="002060"/>
              </a:solidFill>
              <a:latin typeface="Verdana Pro"/>
              <a:cs typeface="Calibri"/>
            </a:endParaRPr>
          </a:p>
          <a:p>
            <a:pPr marL="285750" indent="-285750">
              <a:buFont typeface="Wingdings" panose="05000000000000000000" pitchFamily="2" charset="2"/>
              <a:buChar char="v"/>
              <a:defRPr/>
            </a:pPr>
            <a:r>
              <a:rPr lang="el-GR" sz="2000" dirty="0">
                <a:solidFill>
                  <a:srgbClr val="002060"/>
                </a:solidFill>
                <a:latin typeface="Verdana Pro"/>
                <a:cs typeface="Calibri"/>
              </a:rPr>
              <a:t>Κατανοούν με μεγαλύτερη σαφήνεια τα προβλήματα και τις ανάγκες των πελατών τους</a:t>
            </a:r>
          </a:p>
          <a:p>
            <a:pPr>
              <a:defRPr/>
            </a:pPr>
            <a:endParaRPr lang="el-GR" sz="2000" dirty="0">
              <a:solidFill>
                <a:srgbClr val="002060"/>
              </a:solidFill>
              <a:latin typeface="Verdana Pro"/>
              <a:cs typeface="Calibri"/>
            </a:endParaRPr>
          </a:p>
          <a:p>
            <a:pPr marL="285750" indent="-285750">
              <a:buFont typeface="Wingdings" panose="05000000000000000000" pitchFamily="2" charset="2"/>
              <a:buChar char="v"/>
              <a:defRPr/>
            </a:pPr>
            <a:r>
              <a:rPr lang="el-GR" sz="2000" dirty="0">
                <a:solidFill>
                  <a:srgbClr val="002060"/>
                </a:solidFill>
                <a:latin typeface="Verdana Pro"/>
                <a:cs typeface="Calibri"/>
              </a:rPr>
              <a:t>Δημιουργούν μια κοινή «γλώσσα» με τους συνεργάτες και την ομάδα με την οποία εργάζονται για την επίτευξη της αξίας</a:t>
            </a:r>
          </a:p>
          <a:p>
            <a:pPr>
              <a:defRPr/>
            </a:pPr>
            <a:endParaRPr lang="el-GR" sz="2000" dirty="0">
              <a:solidFill>
                <a:srgbClr val="002060"/>
              </a:solidFill>
              <a:latin typeface="Verdana Pro"/>
              <a:cs typeface="Calibri"/>
            </a:endParaRPr>
          </a:p>
          <a:p>
            <a:pPr marL="285750" indent="-285750">
              <a:buFont typeface="Wingdings" panose="05000000000000000000" pitchFamily="2" charset="2"/>
              <a:buChar char="v"/>
              <a:defRPr/>
            </a:pPr>
            <a:r>
              <a:rPr lang="el-GR" sz="2000" dirty="0">
                <a:solidFill>
                  <a:srgbClr val="002060"/>
                </a:solidFill>
                <a:latin typeface="Verdana Pro"/>
                <a:cs typeface="Calibri"/>
              </a:rPr>
              <a:t>Ελέγχουν διαρκώς τις πιο σημαντικές υποθέσεις που κρύβονται πίσω από τις επιχειρηματικές  ιδέες για να μειωθεί ο κίνδυνος αποτυχίας.</a:t>
            </a:r>
          </a:p>
          <a:p>
            <a:pPr marL="285750" indent="-285750">
              <a:buFont typeface="Wingdings" panose="05000000000000000000" pitchFamily="2" charset="2"/>
              <a:buChar char="v"/>
              <a:defRPr/>
            </a:pPr>
            <a:endParaRPr lang="el-GR" sz="2000" dirty="0">
              <a:solidFill>
                <a:srgbClr val="002060"/>
              </a:solidFill>
              <a:latin typeface="Verdana Pro"/>
              <a:cs typeface="Calibri"/>
            </a:endParaRPr>
          </a:p>
          <a:p>
            <a:pPr>
              <a:defRPr/>
            </a:pPr>
            <a:endParaRPr lang="el-GR" sz="2000" dirty="0">
              <a:solidFill>
                <a:srgbClr val="002060"/>
              </a:solidFill>
              <a:latin typeface="Verdana Pro"/>
              <a:cs typeface="Calibri"/>
            </a:endParaRPr>
          </a:p>
          <a:p>
            <a:pPr marL="285750" indent="-285750">
              <a:buFont typeface="Wingdings" panose="05000000000000000000" pitchFamily="2" charset="2"/>
              <a:buChar char="v"/>
              <a:defRPr/>
            </a:pPr>
            <a:endParaRPr lang="el-GR" sz="2000" dirty="0">
              <a:solidFill>
                <a:srgbClr val="002060"/>
              </a:solidFill>
              <a:latin typeface="Verdana Pro"/>
              <a:cs typeface="Calibri"/>
            </a:endParaRPr>
          </a:p>
          <a:p>
            <a:pPr marL="285750" indent="-285750">
              <a:buFont typeface="Wingdings" panose="05000000000000000000" pitchFamily="2" charset="2"/>
              <a:buChar char="v"/>
              <a:defRPr/>
            </a:pPr>
            <a:endParaRPr lang="el-GR" u="sng" dirty="0">
              <a:solidFill>
                <a:srgbClr val="002060"/>
              </a:solidFill>
              <a:latin typeface="Verdana Pro"/>
              <a:cs typeface="Calibri"/>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l-GR" sz="3600" b="0" i="0" u="none" strike="noStrike" kern="1200" cap="none" spc="0" normalizeH="0" baseline="0" noProof="0" dirty="0">
              <a:ln>
                <a:noFill/>
              </a:ln>
              <a:solidFill>
                <a:srgbClr val="002060"/>
              </a:solidFill>
              <a:effectLst/>
              <a:uLnTx/>
              <a:uFillTx/>
              <a:latin typeface="Verdana Pro"/>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648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232521"/>
            <a:ext cx="11572875" cy="7140416"/>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Verdana Pro" panose="020B0604030504040204" pitchFamily="34" charset="0"/>
              </a:rPr>
              <a:t>Value Proposition Canvas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1" i="0" u="none" strike="noStrike" kern="1200" cap="none" spc="0" normalizeH="0" baseline="0" noProof="0" dirty="0">
              <a:ln>
                <a:noFill/>
              </a:ln>
              <a:solidFill>
                <a:srgbClr val="002060"/>
              </a:solidFill>
              <a:effectLst/>
              <a:uLnTx/>
              <a:uFillTx/>
              <a:latin typeface="Verdana Pro" panose="020B0604030504040204" pitchFamily="34" charset="0"/>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Calibri" panose="020F0502020204030204"/>
                <a:cs typeface="Calibri" panose="020F0502020204030204"/>
              </a:rPr>
              <a:t>vvCCCV</a:t>
            </a:r>
            <a:endParaRPr kumimoji="0" lang="el-GR"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pic>
        <p:nvPicPr>
          <p:cNvPr id="5" name="Εικόνα 2" descr="Εικόνα που περιέχει διάγραμμα&#10;&#10;Περιγραφή που δημιουργήθηκε αυτόματα">
            <a:extLst>
              <a:ext uri="{FF2B5EF4-FFF2-40B4-BE49-F238E27FC236}">
                <a16:creationId xmlns:a16="http://schemas.microsoft.com/office/drawing/2014/main" id="{4B5F809C-9035-FAE7-CE5A-41CD27E5C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888" y="1742738"/>
            <a:ext cx="9434456" cy="3991087"/>
          </a:xfrm>
          <a:prstGeom prst="rect">
            <a:avLst/>
          </a:prstGeom>
        </p:spPr>
      </p:pic>
    </p:spTree>
    <p:extLst>
      <p:ext uri="{BB962C8B-B14F-4D97-AF65-F5344CB8AC3E}">
        <p14:creationId xmlns:p14="http://schemas.microsoft.com/office/powerpoint/2010/main" val="4008949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3539430"/>
          </a:xfrm>
          <a:prstGeom prst="rect">
            <a:avLst/>
          </a:prstGeom>
          <a:noFill/>
        </p:spPr>
        <p:txBody>
          <a:bodyPr wrap="square" lIns="91440" tIns="45720" rIns="91440" bIns="4572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Το Προφίλ Πελάτη (Τμήμα) περιγράφει</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ένα συγκεκριμένο τμήμα πελατών στο </a:t>
            </a:r>
            <a:r>
              <a:rPr lang="el-GR" sz="3200" b="1" dirty="0">
                <a:solidFill>
                  <a:srgbClr val="002060"/>
                </a:solidFill>
                <a:latin typeface="Calibri" panose="020F0502020204030204"/>
              </a:rPr>
              <a:t>κάθε</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επιχειρηματικό μοντέλο </a:t>
            </a:r>
            <a:r>
              <a:rPr lang="el-GR" sz="3200" b="1" dirty="0">
                <a:solidFill>
                  <a:srgbClr val="002060"/>
                </a:solidFill>
                <a:latin typeface="Calibri" panose="020F0502020204030204"/>
              </a:rPr>
              <a:t>μ</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ε ένα πιο δομημένο και αναλυτικό τρόπο. </a:t>
            </a:r>
            <a:r>
              <a:rPr lang="el-GR" sz="3200" b="1" dirty="0">
                <a:solidFill>
                  <a:srgbClr val="002060"/>
                </a:solidFill>
                <a:latin typeface="Calibri" panose="020F0502020204030204"/>
              </a:rPr>
              <a:t>Αναλύει </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τον πελάτη στις «εργασίες»</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ή «σκοποί» (</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 Jobs</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τους «πόνους» (</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Pains</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και τα κέρδη του (</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Gains</a:t>
            </a:r>
            <a:r>
              <a:rPr lang="el-GR" sz="3200" b="1" dirty="0">
                <a:solidFill>
                  <a:srgbClr val="002060"/>
                </a:solidFill>
                <a:latin typeface="Calibri" panose="020F0502020204030204"/>
              </a:rPr>
              <a:t>)</a:t>
            </a:r>
            <a:r>
              <a:rPr lang="en-US" sz="3200" b="1" dirty="0">
                <a:solidFill>
                  <a:srgbClr val="002060"/>
                </a:solidFill>
                <a:latin typeface="Calibri" panose="020F0502020204030204"/>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pic>
        <p:nvPicPr>
          <p:cNvPr id="5" name="Picture 4" descr="A picture containing text, clock&#10;&#10;Description automatically generated">
            <a:extLst>
              <a:ext uri="{FF2B5EF4-FFF2-40B4-BE49-F238E27FC236}">
                <a16:creationId xmlns:a16="http://schemas.microsoft.com/office/drawing/2014/main" id="{3FBBABB1-2854-290A-6A0B-CC5152BEC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082" y="3225862"/>
            <a:ext cx="4216998" cy="2981300"/>
          </a:xfrm>
          <a:prstGeom prst="rect">
            <a:avLst/>
          </a:prstGeom>
        </p:spPr>
      </p:pic>
    </p:spTree>
    <p:extLst>
      <p:ext uri="{BB962C8B-B14F-4D97-AF65-F5344CB8AC3E}">
        <p14:creationId xmlns:p14="http://schemas.microsoft.com/office/powerpoint/2010/main" val="2572502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452431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u="sng" dirty="0">
                <a:solidFill>
                  <a:srgbClr val="002060"/>
                </a:solidFill>
                <a:latin typeface="Calibri" panose="020F0502020204030204"/>
              </a:rPr>
              <a:t>Customers Jobs: </a:t>
            </a:r>
            <a:r>
              <a:rPr lang="el-GR" sz="3200" dirty="0">
                <a:solidFill>
                  <a:srgbClr val="002060"/>
                </a:solidFill>
                <a:latin typeface="Calibri" panose="020F0502020204030204"/>
              </a:rPr>
              <a:t>περιγράφει τι προσπαθούν να πετύχουν οι πελάτες  στη δουλειά τους, ή στη ζωή τους, όπως εκφράζεται από τους ίδιους.</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u="sng" dirty="0">
                <a:solidFill>
                  <a:srgbClr val="002060"/>
                </a:solidFill>
                <a:latin typeface="Calibri" panose="020F0502020204030204"/>
              </a:rPr>
              <a:t>Pains:</a:t>
            </a:r>
            <a:r>
              <a:rPr lang="el-GR" sz="3200" u="sng" dirty="0">
                <a:solidFill>
                  <a:srgbClr val="002060"/>
                </a:solidFill>
                <a:latin typeface="Calibri" panose="020F0502020204030204"/>
              </a:rPr>
              <a:t> </a:t>
            </a:r>
            <a:r>
              <a:rPr lang="el-GR" sz="3200" dirty="0">
                <a:solidFill>
                  <a:srgbClr val="002060"/>
                </a:solidFill>
                <a:latin typeface="Calibri" panose="020F0502020204030204"/>
              </a:rPr>
              <a:t>περιγράφουν άσχημα αποτελέσματα, κινδύνους και εμπόδια που σχετίζονται με τα </a:t>
            </a:r>
            <a:r>
              <a:rPr lang="en-US" sz="3200" dirty="0">
                <a:solidFill>
                  <a:srgbClr val="002060"/>
                </a:solidFill>
                <a:latin typeface="Calibri" panose="020F0502020204030204"/>
              </a:rPr>
              <a:t>customer jobs</a:t>
            </a:r>
            <a:r>
              <a:rPr lang="el-GR" sz="3200" dirty="0">
                <a:solidFill>
                  <a:srgbClr val="002060"/>
                </a:solidFill>
                <a:latin typeface="Calibri" panose="020F0502020204030204"/>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u="sng" dirty="0">
                <a:solidFill>
                  <a:srgbClr val="002060"/>
                </a:solidFill>
                <a:latin typeface="Calibri" panose="020F0502020204030204"/>
              </a:rPr>
              <a:t>Gains: </a:t>
            </a:r>
            <a:r>
              <a:rPr lang="el-GR" sz="3200" dirty="0">
                <a:solidFill>
                  <a:srgbClr val="002060"/>
                </a:solidFill>
                <a:latin typeface="Calibri" panose="020F0502020204030204"/>
              </a:rPr>
              <a:t>περιγράφουν τα αποτελέσματα</a:t>
            </a:r>
            <a:r>
              <a:rPr lang="en-US" sz="3200" dirty="0">
                <a:solidFill>
                  <a:srgbClr val="002060"/>
                </a:solidFill>
                <a:latin typeface="Calibri" panose="020F0502020204030204"/>
              </a:rPr>
              <a:t> </a:t>
            </a:r>
            <a:r>
              <a:rPr lang="el-GR" sz="3200" dirty="0">
                <a:solidFill>
                  <a:srgbClr val="002060"/>
                </a:solidFill>
                <a:latin typeface="Calibri" panose="020F0502020204030204"/>
              </a:rPr>
              <a:t>τα οποία οι πελάτες θέλουν να επιτύχουν, ή τα συγκεκριμένα οφέλη που αναζητούν.</a:t>
            </a:r>
            <a:endParaRPr kumimoji="0" lang="el-GR" sz="3200" b="0" i="0"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1305283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747897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Jobs:</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3200" dirty="0">
                <a:solidFill>
                  <a:srgbClr val="002060"/>
                </a:solidFill>
                <a:latin typeface="Calibri" panose="020F0502020204030204"/>
              </a:rPr>
              <a:t>Μία εργασία πελάτη (</a:t>
            </a:r>
            <a:r>
              <a:rPr lang="pt-PT" sz="3200" dirty="0">
                <a:solidFill>
                  <a:srgbClr val="002060"/>
                </a:solidFill>
                <a:latin typeface="Calibri" panose="020F0502020204030204"/>
              </a:rPr>
              <a:t>Customer Job</a:t>
            </a:r>
            <a:r>
              <a:rPr lang="el-GR" sz="3200" dirty="0">
                <a:solidFill>
                  <a:srgbClr val="002060"/>
                </a:solidFill>
                <a:latin typeface="Calibri" panose="020F0502020204030204"/>
              </a:rPr>
              <a:t>) θα μπορούσε να είναι τα καθήκοντα που προσπαθεί να εκτελέσει και να ολοκληρώσει, τα προβλήματα που προσπαθεί να επιλύσει ή τις ανάγκες που προσπαθεί να ικανοποιήσει. Σημαντικό να έχουμε λάβει υπόψη την προοπτική του πελάτη κατά τη διερεύνηση . Αυτό που εμείς θεωρούμε ως σημαντικό από τη δική μας οπτική γωνία μπορεί να μην είναι σημαντικό για τον πελάτη.</a:t>
            </a:r>
            <a:endPar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4190244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7971413"/>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Jobs:</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3200" dirty="0">
                <a:solidFill>
                  <a:srgbClr val="002060"/>
                </a:solidFill>
                <a:latin typeface="Calibri" panose="020F0502020204030204"/>
              </a:rPr>
              <a:t>Διακρίνονται 3 βασικοί τύποι εργασιών (σκοπών) πελατών που πρέπει να γίνουν: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3200" u="sng" dirty="0">
                <a:solidFill>
                  <a:srgbClr val="002060"/>
                </a:solidFill>
                <a:latin typeface="Calibri" panose="020F0502020204030204"/>
              </a:rPr>
              <a:t>Λειτουργικές εργασίες (</a:t>
            </a:r>
            <a:r>
              <a:rPr lang="pt-PT" sz="3200" u="sng" dirty="0">
                <a:solidFill>
                  <a:srgbClr val="002060"/>
                </a:solidFill>
                <a:latin typeface="Calibri" panose="020F0502020204030204"/>
              </a:rPr>
              <a:t>Functional jobs</a:t>
            </a:r>
            <a:r>
              <a:rPr lang="el-GR" sz="3200" u="sng" dirty="0">
                <a:solidFill>
                  <a:srgbClr val="002060"/>
                </a:solidFill>
                <a:latin typeface="Calibri" panose="020F0502020204030204"/>
              </a:rPr>
              <a:t>), </a:t>
            </a:r>
            <a:r>
              <a:rPr lang="el-GR" sz="3200" dirty="0">
                <a:solidFill>
                  <a:srgbClr val="002060"/>
                </a:solidFill>
                <a:latin typeface="Calibri" panose="020F0502020204030204"/>
              </a:rPr>
              <a:t>όταν οι πελάτες προσπαθούν να αποδώσουν ή να ολοκληρώσουν μια συγκεκριμένη εργασία, ή να λύσουν ένα πρόβλημα. </a:t>
            </a:r>
          </a:p>
          <a:p>
            <a:pPr marR="0" lvl="0" defTabSz="457200" rtl="0" eaLnBrk="1" fontAlgn="auto" latinLnBrk="0" hangingPunct="1">
              <a:lnSpc>
                <a:spcPct val="100000"/>
              </a:lnSpc>
              <a:spcBef>
                <a:spcPts val="0"/>
              </a:spcBef>
              <a:spcAft>
                <a:spcPts val="0"/>
              </a:spcAft>
              <a:buClrTx/>
              <a:buSzTx/>
              <a:tabLst/>
              <a:defRPr/>
            </a:pPr>
            <a:r>
              <a:rPr lang="el-GR" sz="3200" dirty="0">
                <a:solidFill>
                  <a:srgbClr val="002060"/>
                </a:solidFill>
                <a:latin typeface="Calibri" panose="020F0502020204030204"/>
              </a:rPr>
              <a:t>	Για παράδειγμα, η περιποίηση του κήπου, μικρό-επισκευές 	στο 	σπίτι, υγιεινή διατροφή ως καταναλωτές, 	σύνταξη μιας 	αναφοράς ως 	επαγγελματίες.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870901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7971413"/>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Jobs:</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3200" dirty="0">
                <a:solidFill>
                  <a:srgbClr val="002060"/>
                </a:solidFill>
                <a:latin typeface="Calibri" panose="020F0502020204030204"/>
              </a:rPr>
              <a:t>Διακρίνονται 3 βασικοί τύποι εργασιών πελατών που πρέπει να γίνουν: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3200" u="sng" dirty="0">
                <a:solidFill>
                  <a:srgbClr val="002060"/>
                </a:solidFill>
                <a:latin typeface="Calibri" panose="020F0502020204030204"/>
              </a:rPr>
              <a:t>Κοινωνικές εργασίες (</a:t>
            </a:r>
            <a:r>
              <a:rPr lang="pt-PT" sz="3200" u="sng" dirty="0">
                <a:solidFill>
                  <a:srgbClr val="002060"/>
                </a:solidFill>
                <a:latin typeface="Calibri" panose="020F0502020204030204"/>
              </a:rPr>
              <a:t>Social jobs</a:t>
            </a:r>
            <a:r>
              <a:rPr lang="el-GR" sz="3200" u="sng" dirty="0">
                <a:solidFill>
                  <a:srgbClr val="002060"/>
                </a:solidFill>
                <a:latin typeface="Calibri" panose="020F0502020204030204"/>
              </a:rPr>
              <a:t>), ό</a:t>
            </a:r>
            <a:r>
              <a:rPr lang="el-GR" sz="3200" dirty="0">
                <a:solidFill>
                  <a:srgbClr val="002060"/>
                </a:solidFill>
                <a:latin typeface="Calibri" panose="020F0502020204030204"/>
              </a:rPr>
              <a:t>ταν οι πελάτες θέλουν να φαίνονται καλοί ή να αποκτήσουν κοινωνική, οικονομική δύναμη ή υπόσταση. Αυτές οι εργασίες περιγράφουν πώς οι πελάτες θέλουν να γίνονται  αντιληπτοί από τους άλλους, για παράδειγμα, να φαίνεται κανείς μοντέρνος ως καταναλωτής ή να γίνεται αντιληπτός ως ικανός  σαν επαγγελματίας.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l-GR" sz="32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596015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7971413"/>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Jobs:</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3200" dirty="0">
                <a:solidFill>
                  <a:srgbClr val="002060"/>
                </a:solidFill>
                <a:latin typeface="Calibri" panose="020F0502020204030204"/>
              </a:rPr>
              <a:t>Διακρίνονται 3 βασικοί τύποι εργασιών πελατών που πρέπει να γίνουν: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3200" u="sng" dirty="0">
                <a:solidFill>
                  <a:srgbClr val="002060"/>
                </a:solidFill>
                <a:latin typeface="Calibri" panose="020F0502020204030204"/>
              </a:rPr>
              <a:t>Προσωπικές/συναισθηματικές εργασίες</a:t>
            </a:r>
            <a:r>
              <a:rPr lang="el-GR" sz="3200" dirty="0">
                <a:solidFill>
                  <a:srgbClr val="002060"/>
                </a:solidFill>
                <a:latin typeface="Calibri" panose="020F0502020204030204"/>
              </a:rPr>
              <a:t>(</a:t>
            </a:r>
            <a:r>
              <a:rPr lang="pt-PT" sz="3200" dirty="0">
                <a:solidFill>
                  <a:srgbClr val="002060"/>
                </a:solidFill>
                <a:latin typeface="Calibri" panose="020F0502020204030204"/>
              </a:rPr>
              <a:t>Personal/emotional jobs</a:t>
            </a:r>
            <a:r>
              <a:rPr lang="el-GR" sz="3200" dirty="0">
                <a:solidFill>
                  <a:srgbClr val="002060"/>
                </a:solidFill>
                <a:latin typeface="Calibri" panose="020F0502020204030204"/>
              </a:rPr>
              <a:t>, όταν οι πελάτες μας αναζητούν μία συγκεκριμένη συναισθηματική κατάσταση, όπως το να νιώθουν καλά ή ασφαλείς, για παράδειγμα, να αναζητούν ηρεμία όσον αφορά τις επενδύσεις τους ως καταναλωτές ή την επίτευξη του συναισθήματος της ασφάλειας στο χώρο εργασίας τους.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l-GR" sz="32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3350106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649408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Jobs:</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3200" dirty="0">
                <a:solidFill>
                  <a:srgbClr val="002060"/>
                </a:solidFill>
                <a:latin typeface="Calibri" panose="020F0502020204030204"/>
              </a:rPr>
              <a:t>Υποστηρικτικές εργασίες (</a:t>
            </a:r>
            <a:r>
              <a:rPr lang="pt-PT" sz="3200" dirty="0">
                <a:solidFill>
                  <a:srgbClr val="002060"/>
                </a:solidFill>
                <a:latin typeface="Calibri" panose="020F0502020204030204"/>
              </a:rPr>
              <a:t>Supporting jobs</a:t>
            </a:r>
            <a:r>
              <a:rPr lang="el-GR" sz="3200" dirty="0">
                <a:solidFill>
                  <a:srgbClr val="002060"/>
                </a:solidFill>
                <a:latin typeface="Calibri" panose="020F0502020204030204"/>
              </a:rPr>
              <a:t>), οι πελάτες εκτελούν επίσης εργασίες υποστήριξης στο πλαίσιο του να αγοράζουν και να καταναλώνουν αξία ως καταναλωτές ή ως επαγγελματίες. Αυτές οι δουλειές προκύπτουν από τρεις διαφορετικούς ρόλους:</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l-GR" sz="32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975059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698652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Jobs:</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3200" dirty="0">
                <a:solidFill>
                  <a:srgbClr val="002060"/>
                </a:solidFill>
                <a:latin typeface="Calibri" panose="020F0502020204030204"/>
              </a:rPr>
              <a:t>Υποστηρικτικές εργασίες (</a:t>
            </a:r>
            <a:r>
              <a:rPr lang="pt-PT" sz="3200" dirty="0">
                <a:solidFill>
                  <a:srgbClr val="002060"/>
                </a:solidFill>
                <a:latin typeface="Calibri" panose="020F0502020204030204"/>
              </a:rPr>
              <a:t>Supporting jobs</a:t>
            </a:r>
            <a:r>
              <a:rPr lang="el-GR" sz="3200" dirty="0">
                <a:solidFill>
                  <a:srgbClr val="002060"/>
                </a:solidFill>
                <a:latin typeface="Calibri" panose="020F0502020204030204"/>
              </a:rPr>
              <a:t>):</a:t>
            </a: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002060"/>
              </a:solidFill>
              <a:latin typeface="Calibri" panose="020F0502020204030204"/>
            </a:endParaRPr>
          </a:p>
          <a:p>
            <a:pPr marL="514350" marR="0" lvl="0" indent="-514350" algn="just" defTabSz="457200" rtl="0" eaLnBrk="1" fontAlgn="auto" latinLnBrk="0" hangingPunct="1">
              <a:lnSpc>
                <a:spcPct val="100000"/>
              </a:lnSpc>
              <a:spcBef>
                <a:spcPts val="0"/>
              </a:spcBef>
              <a:spcAft>
                <a:spcPts val="0"/>
              </a:spcAft>
              <a:buClrTx/>
              <a:buSzTx/>
              <a:buFont typeface="+mj-lt"/>
              <a:buAutoNum type="arabicParenR"/>
              <a:tabLst/>
              <a:defRPr/>
            </a:pPr>
            <a:r>
              <a:rPr lang="el-GR" sz="3200" dirty="0">
                <a:solidFill>
                  <a:srgbClr val="002060"/>
                </a:solidFill>
                <a:latin typeface="Calibri" panose="020F0502020204030204"/>
              </a:rPr>
              <a:t>ΑΓΟΡΑΣΤΕΣ ΑΞΙΑΣ: Εργασίες που σχετίζονται με την αγορά αξίας, όπως η σύγκριση προσφορών, η απόφαση ποια προϊόντα θα αγοραστούν, η αναμονή σε μια ουρά ταμείου, η ολοκλήρωση μιας αγοράς ή η παράδοση ενός προϊόντος ή μιας υπηρεσίας.</a:t>
            </a:r>
            <a:r>
              <a:rPr lang="en-US" sz="3200" dirty="0">
                <a:solidFill>
                  <a:srgbClr val="002060"/>
                </a:solidFill>
                <a:latin typeface="Calibri" panose="020F0502020204030204"/>
              </a:rPr>
              <a:t>	</a:t>
            </a:r>
            <a:endParaRPr lang="el-GR" sz="3200" dirty="0">
              <a:solidFill>
                <a:srgbClr val="002060"/>
              </a:solidFill>
              <a:latin typeface="Calibri" panose="020F0502020204030204"/>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l-GR" sz="32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1807231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6001643"/>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Jobs:</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3200" dirty="0">
                <a:solidFill>
                  <a:srgbClr val="002060"/>
                </a:solidFill>
                <a:latin typeface="Calibri" panose="020F0502020204030204"/>
              </a:rPr>
              <a:t>Υποστηρικτικές εργασίες (</a:t>
            </a:r>
            <a:r>
              <a:rPr lang="pt-PT" sz="3200" dirty="0">
                <a:solidFill>
                  <a:srgbClr val="002060"/>
                </a:solidFill>
                <a:latin typeface="Calibri" panose="020F0502020204030204"/>
              </a:rPr>
              <a:t>Supporting jobs</a:t>
            </a:r>
            <a:r>
              <a:rPr lang="el-GR" sz="3200" dirty="0">
                <a:solidFill>
                  <a:srgbClr val="002060"/>
                </a:solidFill>
                <a:latin typeface="Calibri" panose="020F0502020204030204"/>
              </a:rPr>
              <a:t>):</a:t>
            </a:r>
            <a:endParaRPr lang="en-US" sz="3200" dirty="0">
              <a:solidFill>
                <a:srgbClr val="002060"/>
              </a:solidFill>
              <a:latin typeface="Calibri" panose="020F0502020204030204"/>
            </a:endParaRP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002060"/>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r>
              <a:rPr lang="en-US" sz="3200" b="1" dirty="0">
                <a:solidFill>
                  <a:srgbClr val="002060"/>
                </a:solidFill>
                <a:latin typeface="Calibri" panose="020F0502020204030204"/>
              </a:rPr>
              <a:t> </a:t>
            </a:r>
            <a:r>
              <a:rPr lang="en-US" sz="3200" dirty="0">
                <a:solidFill>
                  <a:srgbClr val="002060"/>
                </a:solidFill>
                <a:latin typeface="Calibri" panose="020F0502020204030204"/>
              </a:rPr>
              <a:t>2) </a:t>
            </a:r>
            <a:r>
              <a:rPr lang="el-GR" sz="3200" dirty="0">
                <a:solidFill>
                  <a:srgbClr val="002060"/>
                </a:solidFill>
                <a:latin typeface="Calibri" panose="020F0502020204030204"/>
              </a:rPr>
              <a:t>ΣΥΝΔΗΜΙΟΥΡΓΟΙ ΑΞΙΑΣ: Εργασίες που σχετίζονται με τη 	συνδημιουργία αξίας με την επιχείρησή μας, όπως η δημοσίευση 	κριτικών και σχολίων για προϊόντα ή ακόμη και η συμμετοχή στο 	σχεδιασμό ενός προϊόντος ή υπηρεσίας.</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71327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ABBE8A-4A04-E66D-8596-972454AE85AE}"/>
              </a:ext>
            </a:extLst>
          </p:cNvPr>
          <p:cNvSpPr txBox="1"/>
          <p:nvPr/>
        </p:nvSpPr>
        <p:spPr>
          <a:xfrm>
            <a:off x="121847" y="2905780"/>
            <a:ext cx="7700961"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a:ln>
                  <a:noFill/>
                </a:ln>
                <a:solidFill>
                  <a:prstClr val="white"/>
                </a:solidFill>
                <a:effectLst/>
                <a:uLnTx/>
                <a:uFillTx/>
                <a:latin typeface="Calibri" panose="020F0502020204030204"/>
                <a:ea typeface="+mn-ea"/>
                <a:cs typeface="+mn-cs"/>
              </a:rPr>
              <a:t>Ανάληψη ευθυνών και επίδειξη πρωτοβουλίας</a:t>
            </a:r>
          </a:p>
        </p:txBody>
      </p:sp>
      <p:sp>
        <p:nvSpPr>
          <p:cNvPr id="6" name="TextBox 5">
            <a:extLst>
              <a:ext uri="{FF2B5EF4-FFF2-40B4-BE49-F238E27FC236}">
                <a16:creationId xmlns:a16="http://schemas.microsoft.com/office/drawing/2014/main" id="{B7418FF0-20D8-A771-368F-2C43FE141D00}"/>
              </a:ext>
            </a:extLst>
          </p:cNvPr>
          <p:cNvSpPr txBox="1"/>
          <p:nvPr/>
        </p:nvSpPr>
        <p:spPr>
          <a:xfrm>
            <a:off x="539962" y="1346528"/>
            <a:ext cx="11099584" cy="353943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a:ln>
                  <a:noFill/>
                </a:ln>
                <a:solidFill>
                  <a:srgbClr val="002060"/>
                </a:solidFill>
                <a:effectLst/>
                <a:uLnTx/>
                <a:uFillTx/>
                <a:latin typeface="Verdana Pro"/>
              </a:rPr>
              <a:t>Εργαλεία – Δραστηριότητες που θα χρησιμοποιήσουμε:</a:t>
            </a:r>
            <a:endParaRPr lang="el-GR" sz="2800" b="0" i="0" u="none" strike="noStrike" kern="1200" cap="none" spc="0" normalizeH="0" baseline="0" noProof="0">
              <a:ln>
                <a:noFill/>
              </a:ln>
              <a:solidFill>
                <a:srgbClr val="002060"/>
              </a:solidFill>
              <a:effectLst/>
              <a:uLnTx/>
              <a:uFillTx/>
              <a:latin typeface="Verdana Pro"/>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2800" b="0" i="0" u="none" strike="noStrike" kern="1200" cap="none" spc="0" normalizeH="0" baseline="0" noProof="0">
              <a:ln>
                <a:noFill/>
              </a:ln>
              <a:solidFill>
                <a:srgbClr val="002060"/>
              </a:solidFill>
              <a:effectLst/>
              <a:uLnTx/>
              <a:uFillTx/>
              <a:latin typeface="Verdana Pro"/>
            </a:endParaRPr>
          </a:p>
          <a:p>
            <a:pPr marL="457200" indent="-457200">
              <a:buFont typeface="Wingdings" panose="05000000000000000000" pitchFamily="2" charset="2"/>
              <a:buChar char="v"/>
              <a:defRPr/>
            </a:pPr>
            <a:r>
              <a:rPr kumimoji="0" lang="el-GR" sz="2800" b="0" i="0" u="none" strike="noStrike" kern="1200" cap="none" spc="0" normalizeH="0" baseline="0" noProof="0">
                <a:ln>
                  <a:noFill/>
                </a:ln>
                <a:solidFill>
                  <a:srgbClr val="002060"/>
                </a:solidFill>
                <a:effectLst/>
                <a:uLnTx/>
                <a:uFillTx/>
                <a:latin typeface="Verdana Pro"/>
              </a:rPr>
              <a:t>Παρουσίαση σε ppt</a:t>
            </a:r>
            <a:r>
              <a:rPr lang="el-GR" sz="2800">
                <a:solidFill>
                  <a:srgbClr val="002060"/>
                </a:solidFill>
                <a:latin typeface="Verdana Pro"/>
              </a:rPr>
              <a:t> </a:t>
            </a:r>
            <a:endParaRPr lang="en-US" sz="2800" b="0" i="0" u="none" strike="noStrike" kern="1200" cap="none" spc="0" normalizeH="0" baseline="0" noProof="0">
              <a:ln>
                <a:noFill/>
              </a:ln>
              <a:solidFill>
                <a:srgbClr val="002060"/>
              </a:solidFill>
              <a:effectLst/>
              <a:uLnTx/>
              <a:uFillTx/>
              <a:latin typeface="Verdana Pro"/>
            </a:endParaRPr>
          </a:p>
          <a:p>
            <a:pPr marL="457200" marR="0" lvl="0" indent="-457200" algn="l" defTabSz="457200">
              <a:lnSpc>
                <a:spcPct val="100000"/>
              </a:lnSpc>
              <a:spcBef>
                <a:spcPts val="0"/>
              </a:spcBef>
              <a:spcAft>
                <a:spcPts val="0"/>
              </a:spcAft>
              <a:buClrTx/>
              <a:buSzTx/>
              <a:buFont typeface="Wingdings" panose="05000000000000000000" pitchFamily="2" charset="2"/>
              <a:buChar char="v"/>
              <a:tabLst/>
              <a:defRPr/>
            </a:pPr>
            <a:r>
              <a:rPr lang="el-GR" sz="2800" err="1">
                <a:solidFill>
                  <a:srgbClr val="002060"/>
                </a:solidFill>
                <a:latin typeface="Verdana Pro"/>
              </a:rPr>
              <a:t>Videos</a:t>
            </a:r>
            <a:endParaRPr lang="el-GR" sz="2800" b="0" i="0" u="none" strike="noStrike" kern="1200" cap="none" spc="0" normalizeH="0" baseline="0" noProof="0">
              <a:ln>
                <a:noFill/>
              </a:ln>
              <a:solidFill>
                <a:srgbClr val="002060"/>
              </a:solidFill>
              <a:effectLst/>
              <a:uLnTx/>
              <a:uFillTx/>
              <a:latin typeface="Verdana Pro"/>
            </a:endParaRPr>
          </a:p>
          <a:p>
            <a:pPr marL="457200" indent="-457200">
              <a:buFont typeface="Wingdings" panose="05000000000000000000" pitchFamily="2" charset="2"/>
              <a:buChar char="v"/>
              <a:defRPr/>
            </a:pPr>
            <a:r>
              <a:rPr lang="el-GR" sz="2800">
                <a:solidFill>
                  <a:srgbClr val="002060"/>
                </a:solidFill>
                <a:latin typeface="Verdana Pro"/>
              </a:rPr>
              <a:t>Ομαδικές - Ατομικές δραστηριότητες</a:t>
            </a:r>
          </a:p>
          <a:p>
            <a:pPr marL="457200" indent="-457200">
              <a:buFont typeface="Wingdings" panose="05000000000000000000" pitchFamily="2" charset="2"/>
              <a:buChar char="v"/>
              <a:defRPr/>
            </a:pPr>
            <a:r>
              <a:rPr lang="el-GR" sz="2800">
                <a:solidFill>
                  <a:srgbClr val="002060"/>
                </a:solidFill>
                <a:latin typeface="Verdana Pro"/>
              </a:rPr>
              <a:t>Σύνδεσμοι για συμπληρωματική μελέτη</a:t>
            </a:r>
          </a:p>
          <a:p>
            <a:pPr marL="457200" indent="-457200">
              <a:buFont typeface="Wingdings" panose="05000000000000000000" pitchFamily="2" charset="2"/>
              <a:buChar char="v"/>
              <a:defRPr/>
            </a:pPr>
            <a:endParaRPr lang="el-GR" sz="2800">
              <a:solidFill>
                <a:srgbClr val="002060"/>
              </a:solidFill>
              <a:latin typeface="Verdana Pro"/>
            </a:endParaRPr>
          </a:p>
          <a:p>
            <a:pPr>
              <a:defRPr/>
            </a:pPr>
            <a:endParaRPr lang="el-GR" sz="2800">
              <a:solidFill>
                <a:srgbClr val="002060"/>
              </a:solidFill>
              <a:latin typeface="Verdana Pro"/>
            </a:endParaRPr>
          </a:p>
        </p:txBody>
      </p:sp>
      <p:sp>
        <p:nvSpPr>
          <p:cNvPr id="10" name="Subtítulo 2">
            <a:extLst>
              <a:ext uri="{FF2B5EF4-FFF2-40B4-BE49-F238E27FC236}">
                <a16:creationId xmlns:a16="http://schemas.microsoft.com/office/drawing/2014/main" id="{2C6CBC9A-9BDF-3487-A84B-45509BE4A70E}"/>
              </a:ext>
            </a:extLst>
          </p:cNvPr>
          <p:cNvSpPr txBox="1">
            <a:spLocks/>
          </p:cNvSpPr>
          <p:nvPr/>
        </p:nvSpPr>
        <p:spPr>
          <a:xfrm>
            <a:off x="538170" y="317332"/>
            <a:ext cx="5557829" cy="860174"/>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800" b="1" i="0" u="none" strike="noStrike" kern="1200" cap="none" spc="0" normalizeH="0" baseline="0" noProof="0">
                <a:ln>
                  <a:noFill/>
                </a:ln>
                <a:solidFill>
                  <a:prstClr val="white"/>
                </a:solidFill>
                <a:effectLst/>
                <a:uLnTx/>
                <a:uFillTx/>
                <a:latin typeface="Calibri" panose="020F0502020204030204"/>
                <a:ea typeface="+mn-ea"/>
                <a:cs typeface="+mn-cs"/>
              </a:rPr>
              <a:t>Εργαλεία – Δραστηριότητες </a:t>
            </a:r>
            <a:endParaRPr kumimoji="0" lang="pt-PT" sz="2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068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550920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Jobs:</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3200" dirty="0">
                <a:solidFill>
                  <a:srgbClr val="002060"/>
                </a:solidFill>
                <a:latin typeface="Calibri" panose="020F0502020204030204"/>
              </a:rPr>
              <a:t>Υποστηρικτικές εργασίες (</a:t>
            </a:r>
            <a:r>
              <a:rPr lang="pt-PT" sz="3200" dirty="0">
                <a:solidFill>
                  <a:srgbClr val="002060"/>
                </a:solidFill>
                <a:latin typeface="Calibri" panose="020F0502020204030204"/>
              </a:rPr>
              <a:t>Supporting jobs</a:t>
            </a:r>
            <a:r>
              <a:rPr lang="el-GR" sz="3200" dirty="0">
                <a:solidFill>
                  <a:srgbClr val="002060"/>
                </a:solidFill>
                <a:latin typeface="Calibri" panose="020F0502020204030204"/>
              </a:rPr>
              <a:t>):</a:t>
            </a:r>
            <a:endParaRPr lang="en-US" sz="3200" dirty="0">
              <a:solidFill>
                <a:srgbClr val="002060"/>
              </a:solidFill>
              <a:latin typeface="Calibri" panose="020F0502020204030204"/>
            </a:endParaRPr>
          </a:p>
          <a:p>
            <a:pPr marR="0" lvl="0" algn="just" defTabSz="457200" rtl="0" eaLnBrk="1" fontAlgn="auto" latinLnBrk="0" hangingPunct="1">
              <a:lnSpc>
                <a:spcPct val="100000"/>
              </a:lnSpc>
              <a:spcBef>
                <a:spcPts val="0"/>
              </a:spcBef>
              <a:spcAft>
                <a:spcPts val="0"/>
              </a:spcAft>
              <a:buClrTx/>
              <a:buSzTx/>
              <a:tabLst/>
              <a:defRPr/>
            </a:pPr>
            <a:endParaRPr lang="en-US" sz="3200" dirty="0">
              <a:solidFill>
                <a:srgbClr val="002060"/>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r>
              <a:rPr lang="en-US" sz="3200" b="1" dirty="0">
                <a:solidFill>
                  <a:srgbClr val="002060"/>
                </a:solidFill>
                <a:latin typeface="Calibri" panose="020F0502020204030204"/>
              </a:rPr>
              <a:t> </a:t>
            </a:r>
            <a:r>
              <a:rPr lang="el-GR" sz="3200" dirty="0">
                <a:solidFill>
                  <a:srgbClr val="002060"/>
                </a:solidFill>
                <a:latin typeface="Calibri" panose="020F0502020204030204"/>
              </a:rPr>
              <a:t>3) ΜΕΤΑΒΙΒΑΣΤΕΣ ΑΞΙΑΣ: Εργασίες που σχετίζονται με το τέλος του 	κύκλου ζωής μιας πρότασης αξίας, όπως π.χ. ακύρωση μιας 	συνδρομής, απόρριψη προϊόντος, μεταβίβασή του σε άλλους ή 	μεταπώλησή του.</a:t>
            </a:r>
            <a:endPar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2854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501675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Pains</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Τα προβλήματα (pains) περιγράφουν οτιδήποτε ενοχλεί τους πελάτες σας πριν, κατά τη διάρκεια, και μετά την προσπάθεια να επιτύχουν έναν σκοπό τους, ή απλά τους εμποδίζει στην ολοκλήρωση του. Τα προβλήματα επίσης περιγράφουν κινδύνους, οι οποίοι δυνητικά φέρνουν άσχημα αποτελέσματα, και σχετίζονται με το να πάει ένας σκοπός άσχημα ή να μη γίνει καθόλου.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617787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501675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Pains</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3200" dirty="0">
                <a:solidFill>
                  <a:srgbClr val="002060"/>
                </a:solidFill>
                <a:latin typeface="Calibri" panose="020F0502020204030204"/>
              </a:rPr>
              <a:t>Πρέπει να εντοπίσουμε τρεις τύπους «προβλημάτων» πελατών και πόσο σοβαρούς τους βρίσκουν οι πελάτες: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l-GR" sz="3200" b="1" dirty="0">
                <a:solidFill>
                  <a:srgbClr val="002060"/>
                </a:solidFill>
                <a:latin typeface="Calibri" panose="020F0502020204030204"/>
              </a:rPr>
              <a:t>Ανεπιθύμητα αποτελέσματα, προβλήματα, και χαρακτηριστικά</a:t>
            </a:r>
            <a:r>
              <a:rPr lang="el-GR" sz="3200" dirty="0">
                <a:solidFill>
                  <a:srgbClr val="002060"/>
                </a:solidFill>
                <a:latin typeface="Calibri" panose="020F0502020204030204"/>
              </a:rPr>
              <a:t>:</a:t>
            </a:r>
          </a:p>
          <a:p>
            <a:pPr marR="0" lvl="0" algn="just" defTabSz="457200" rtl="0" eaLnBrk="1" fontAlgn="auto" latinLnBrk="0" hangingPunct="1">
              <a:lnSpc>
                <a:spcPct val="100000"/>
              </a:lnSpc>
              <a:spcBef>
                <a:spcPts val="0"/>
              </a:spcBef>
              <a:spcAft>
                <a:spcPts val="0"/>
              </a:spcAft>
              <a:buClrTx/>
              <a:buSzTx/>
              <a:tabLst/>
              <a:defRPr/>
            </a:pPr>
            <a:r>
              <a:rPr lang="el-GR" sz="3200" dirty="0">
                <a:solidFill>
                  <a:srgbClr val="002060"/>
                </a:solidFill>
                <a:latin typeface="Calibri" panose="020F0502020204030204"/>
              </a:rPr>
              <a:t> λειτουργικά (π.χ. μια λύση δεν λειτουργεί, δεν λειτουργεί καλά ή έχει αρνητικές παρενέργειες), κοινωνικά («Φαίνεται άσχημο αυτό που κάνω»), συναισθηματικά («αισθάνομαι άσχημα κάθε φορά που το κάνω αυτό»).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3125112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304698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Pains</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3200" dirty="0">
                <a:solidFill>
                  <a:srgbClr val="002060"/>
                </a:solidFill>
                <a:latin typeface="Calibri" panose="020F0502020204030204"/>
              </a:rPr>
              <a:t>Μία λύση μπορεί επίσης να εμπλέκει ανεπιθύμητα χαρακτηριστικά τα οποία δεν αρέσουν στους πελάτες (π.χ., «το τρέξιμο στο το γυμναστήριο είναι βαρετό», ή «Αυτό το σχέδιο είναι άσχημο»</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PT" sz="3200"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26582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452431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Pains</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Εμπόδια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Πρόκειται για αυτά που εμποδίζουν τους πελάτες από το να ξεκινήσουν μια εργασία ή που τους καθυστερούν (π.χ., «Μου λείπει ο χρόνος για να ολοκληρώσω αυτή τη δουλεία με ακρίβεια» ή π.χ. «Δεν μπορώ να αντέξω οικονομικά καμία από τις υπάρχουσες λύσεις»).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465654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452431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Pains</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Κίνδυνοι (ανεπιθύμητα πιθανά αποτελέσματα)</a:t>
            </a:r>
          </a:p>
          <a:p>
            <a:pPr marR="0" lvl="0" algn="l" defTabSz="457200" rtl="0" eaLnBrk="1" fontAlgn="auto" latinLnBrk="0" hangingPunct="1">
              <a:lnSpc>
                <a:spcPct val="100000"/>
              </a:lnSpc>
              <a:spcBef>
                <a:spcPts val="0"/>
              </a:spcBef>
              <a:spcAft>
                <a:spcPts val="0"/>
              </a:spcAft>
              <a:buClrTx/>
              <a:buSzTx/>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Κάτι που μπορεί να πάει στραβά και να έχει σημαντικά αρνητικά συνέπειες (π.χ., «Μπορεί να χάσω την αξιοπιστία μου χρησιμοποιώντας αυτόν τον τύπο λύσης» ή π.χ. "Η  μη τήρηση της ασφάλειας θα να είναι καταστροφική"). </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199378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550920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Pains</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Είναι σημαντικό, οι εργασίες (σκοποί), τα προβλήματα και τα κέρδη, των πελατών μας, να περιγράφονται όσο πιο συγκεκριμένα γίνεται. Για παράδειγμα, όταν ένας πελάτης λέει «το να περιμένω στην ουρά ήταν χάσιμο χρόνου», ρωτάμε μετά από πόσα λεπτά ακριβώς άρχισε να νιώθει ότι χάνει το </a:t>
            </a:r>
            <a:r>
              <a:rPr kumimoji="0" lang="el-GR" sz="3200" i="0" u="none" strike="noStrike" kern="1200" cap="none" spc="0" normalizeH="0" baseline="0" noProof="0">
                <a:ln>
                  <a:noFill/>
                </a:ln>
                <a:solidFill>
                  <a:srgbClr val="002060"/>
                </a:solidFill>
                <a:effectLst/>
                <a:uLnTx/>
                <a:uFillTx/>
                <a:latin typeface="Calibri" panose="020F0502020204030204"/>
                <a:ea typeface="+mn-ea"/>
                <a:cs typeface="+mn-cs"/>
              </a:rPr>
              <a:t>χρόνο του</a:t>
            </a: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l-GR" sz="3200" i="0" u="none" strike="noStrike" kern="1200" cap="none" spc="0" normalizeH="0" baseline="0" noProof="0">
                <a:ln>
                  <a:noFill/>
                </a:ln>
                <a:solidFill>
                  <a:srgbClr val="002060"/>
                </a:solidFill>
                <a:effectLst/>
                <a:uLnTx/>
                <a:uFillTx/>
                <a:latin typeface="Calibri" panose="020F0502020204030204"/>
                <a:ea typeface="+mn-ea"/>
                <a:cs typeface="+mn-cs"/>
              </a:rPr>
              <a:t> </a:t>
            </a: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Με αυτόν τον τρόπο μπορούμε να σημειώσουμε στον καμβά, «ήταν πρόβλημα σπαταλώντας περισσότερα από x λεπτά στην ουρά».</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3036690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501675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Pains</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r>
              <a:rPr kumimoji="0" lang="el-GR" sz="3200" i="0" u="sng" strike="noStrike" kern="1200" cap="none" spc="0" normalizeH="0" baseline="0" noProof="0" dirty="0">
                <a:ln>
                  <a:noFill/>
                </a:ln>
                <a:solidFill>
                  <a:srgbClr val="002060"/>
                </a:solidFill>
                <a:effectLst/>
                <a:uLnTx/>
                <a:uFillTx/>
                <a:latin typeface="Calibri" panose="020F0502020204030204"/>
                <a:ea typeface="+mn-ea"/>
                <a:cs typeface="+mn-cs"/>
              </a:rPr>
              <a:t>Βασικές Ερωτήσεις Διερεύνησης πιθανών Προβλημάτων Πελατών</a:t>
            </a:r>
          </a:p>
          <a:p>
            <a:pPr marR="0" lvl="0" algn="l" defTabSz="457200" rtl="0" eaLnBrk="1" fontAlgn="auto" latinLnBrk="0" hangingPunct="1">
              <a:lnSpc>
                <a:spcPct val="100000"/>
              </a:lnSpc>
              <a:spcBef>
                <a:spcPts val="0"/>
              </a:spcBef>
              <a:spcAft>
                <a:spcPts val="0"/>
              </a:spcAft>
              <a:buClrTx/>
              <a:buSzTx/>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	Πώς ορίζουν οι πελάτες Μας κάτι υπερβολικά δαπανηρό; </a:t>
            </a:r>
          </a:p>
          <a:p>
            <a:pPr marR="0" lvl="0" algn="l" defTabSz="457200" rtl="0" eaLnBrk="1" fontAlgn="auto" latinLnBrk="0" hangingPunct="1">
              <a:lnSpc>
                <a:spcPct val="100000"/>
              </a:lnSpc>
              <a:spcBef>
                <a:spcPts val="0"/>
              </a:spcBef>
              <a:spcAft>
                <a:spcPts val="0"/>
              </a:spcAft>
              <a:buClrTx/>
              <a:buSzTx/>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	Παίρνει πολύ χρόνο, κοστίζει πάρα πολλά χρήματα, ή απαιτεί 	ουσιαστικές προσπάθειες;</a:t>
            </a:r>
          </a:p>
          <a:p>
            <a:pPr marR="0" lvl="0" algn="l" defTabSz="457200" rtl="0" eaLnBrk="1" fontAlgn="auto" latinLnBrk="0" hangingPunct="1">
              <a:lnSpc>
                <a:spcPct val="100000"/>
              </a:lnSpc>
              <a:spcBef>
                <a:spcPts val="0"/>
              </a:spcBef>
              <a:spcAft>
                <a:spcPts val="0"/>
              </a:spcAft>
              <a:buClrTx/>
              <a:buSzTx/>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	Τι κάνει τους πελάτες Μας να αισθάνονται άσχημα;  Τι τους 	απογοητεύει, τι τους ενοχλεί ή ποια πράγματα τους προκαλούν 	πονοκέφαλο; </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12229133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4801314"/>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Pains</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endParaRPr lang="el-GR" sz="3200" dirty="0">
              <a:solidFill>
                <a:srgbClr val="002060"/>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r>
              <a:rPr kumimoji="0" lang="el-GR" sz="3200" i="0" u="sng" strike="noStrike" kern="1200" cap="none" spc="0" normalizeH="0" baseline="0" noProof="0" dirty="0">
                <a:ln>
                  <a:noFill/>
                </a:ln>
                <a:solidFill>
                  <a:srgbClr val="002060"/>
                </a:solidFill>
                <a:effectLst/>
                <a:uLnTx/>
                <a:uFillTx/>
                <a:latin typeface="Calibri" panose="020F0502020204030204"/>
                <a:ea typeface="+mn-ea"/>
                <a:cs typeface="+mn-cs"/>
              </a:rPr>
              <a:t>Βασικές Ερωτήσεις Διερεύνησης πιθανών Προβλημάτων Πελατών</a:t>
            </a:r>
          </a:p>
          <a:p>
            <a:pPr marR="0" lvl="0" algn="l" defTabSz="457200" rtl="0" eaLnBrk="1" fontAlgn="auto" latinLnBrk="0" hangingPunct="1">
              <a:lnSpc>
                <a:spcPct val="100000"/>
              </a:lnSpc>
              <a:spcBef>
                <a:spcPts val="0"/>
              </a:spcBef>
              <a:spcAft>
                <a:spcPts val="0"/>
              </a:spcAft>
              <a:buClrTx/>
              <a:buSzTx/>
              <a:tabLst/>
              <a:defRPr/>
            </a:pPr>
            <a:r>
              <a:rPr kumimoji="0" lang="el-GR" sz="320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l-GR" sz="3000" i="0" u="none" strike="noStrike" kern="1200" cap="none" spc="0" normalizeH="0" baseline="0" noProof="0" dirty="0">
                <a:ln>
                  <a:noFill/>
                </a:ln>
                <a:solidFill>
                  <a:srgbClr val="002060"/>
                </a:solidFill>
                <a:effectLst/>
                <a:uLnTx/>
                <a:uFillTx/>
                <a:latin typeface="Calibri" panose="020F0502020204030204"/>
                <a:ea typeface="+mn-ea"/>
                <a:cs typeface="+mn-cs"/>
              </a:rPr>
              <a:t>Πώς υπολειτουργούν οι τρέχουσες προτάσεις αξίας για τους πελάτες μας? Ποια είναι τα χαρακτηριστικά που λείπουν? Υπάρχουν προβλήματα στην εκτέλεση που τους ενοχλούν ή αναφέρουν δυσλειτουργίες? </a:t>
            </a:r>
          </a:p>
          <a:p>
            <a:pPr marR="0" lvl="0" algn="l" defTabSz="457200" rtl="0" eaLnBrk="1" fontAlgn="auto" latinLnBrk="0" hangingPunct="1">
              <a:lnSpc>
                <a:spcPct val="100000"/>
              </a:lnSpc>
              <a:spcBef>
                <a:spcPts val="0"/>
              </a:spcBef>
              <a:spcAft>
                <a:spcPts val="0"/>
              </a:spcAft>
              <a:buClrTx/>
              <a:buSzTx/>
              <a:tabLst/>
              <a:defRPr/>
            </a:pPr>
            <a:r>
              <a:rPr kumimoji="0" lang="el-GR" sz="3000" i="0" u="none" strike="noStrike" kern="1200" cap="none" spc="0" normalizeH="0" baseline="0" noProof="0" dirty="0">
                <a:ln>
                  <a:noFill/>
                </a:ln>
                <a:solidFill>
                  <a:srgbClr val="002060"/>
                </a:solidFill>
                <a:effectLst/>
                <a:uLnTx/>
                <a:uFillTx/>
                <a:latin typeface="Calibri" panose="020F0502020204030204"/>
                <a:ea typeface="+mn-ea"/>
                <a:cs typeface="+mn-cs"/>
              </a:rPr>
              <a:t>•	Ποιες είναι οι κύριες δυσκολίες και προκλήσεις που συναντούν οι πελάτες; </a:t>
            </a:r>
          </a:p>
          <a:p>
            <a:pPr marR="0" lvl="0" algn="l" defTabSz="457200" rtl="0" eaLnBrk="1" fontAlgn="auto" latinLnBrk="0" hangingPunct="1">
              <a:lnSpc>
                <a:spcPct val="100000"/>
              </a:lnSpc>
              <a:spcBef>
                <a:spcPts val="0"/>
              </a:spcBef>
              <a:spcAft>
                <a:spcPts val="0"/>
              </a:spcAft>
              <a:buClrTx/>
              <a:buSzTx/>
              <a:tabLst/>
              <a:defRPr/>
            </a:pPr>
            <a:r>
              <a:rPr kumimoji="0" lang="el-GR" sz="3000" i="0" u="none" strike="noStrike" kern="1200" cap="none" spc="0" normalizeH="0" baseline="0" noProof="0" dirty="0">
                <a:ln>
                  <a:noFill/>
                </a:ln>
                <a:solidFill>
                  <a:srgbClr val="002060"/>
                </a:solidFill>
                <a:effectLst/>
                <a:uLnTx/>
                <a:uFillTx/>
                <a:latin typeface="Calibri" panose="020F0502020204030204"/>
                <a:ea typeface="+mn-ea"/>
                <a:cs typeface="+mn-cs"/>
              </a:rPr>
              <a:t>•	Ποιους κινδύνους φοβούνται οι πελάτες σας; Είναι οικονομικοί, κοινωνικοί ή τεχνικοί κίνδυνοι  ή αναρωτιούνται τι μπορεί να πάει στραβά;</a:t>
            </a: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979532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5139869"/>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Pains</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lang="en-US" sz="3200" b="1" dirty="0">
                <a:solidFill>
                  <a:srgbClr val="002060"/>
                </a:solidFill>
                <a:latin typeface="Calibri" panose="020F0502020204030204"/>
              </a:rPr>
              <a:t>Activity</a:t>
            </a:r>
            <a:br>
              <a:rPr lang="el-GR" sz="3200" b="1" dirty="0">
                <a:solidFill>
                  <a:srgbClr val="002060"/>
                </a:solidFill>
                <a:latin typeface="Calibri" panose="020F0502020204030204"/>
              </a:rPr>
            </a:b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Calibri" panose="020F0502020204030204"/>
              </a:rPr>
              <a:t>Μπείτε στα παπούτσια των δικών σας πελατών</a:t>
            </a:r>
            <a:r>
              <a:rPr lang="en-US" sz="3200" b="1" dirty="0">
                <a:solidFill>
                  <a:srgbClr val="002060"/>
                </a:solidFill>
                <a:latin typeface="Calibri" panose="020F0502020204030204"/>
              </a:rPr>
              <a:t>.</a:t>
            </a:r>
            <a:r>
              <a:rPr lang="el-GR" sz="3200" b="1" dirty="0">
                <a:solidFill>
                  <a:srgbClr val="002060"/>
                </a:solidFill>
                <a:latin typeface="Calibri" panose="020F0502020204030204"/>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3200" dirty="0">
                <a:solidFill>
                  <a:srgbClr val="002060"/>
                </a:solidFill>
                <a:latin typeface="Calibri" panose="020F0502020204030204"/>
              </a:rPr>
              <a:t>1.	</a:t>
            </a:r>
            <a:r>
              <a:rPr lang="el-GR" sz="2800" dirty="0">
                <a:solidFill>
                  <a:srgbClr val="002060"/>
                </a:solidFill>
                <a:latin typeface="Calibri" panose="020F0502020204030204"/>
              </a:rPr>
              <a:t>Επιλέξτε ένα τμήμα πελατών του οποίου θέλετε να φτιάξετε  το προφίλ.</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Calibri" panose="020F0502020204030204"/>
              </a:rPr>
              <a:t>2.	Προσδιορίστε τις εργασίες των πελατών. Ρωτήστε ποιες είναι οι εργασίες τις οποίες οι πελάτες σας προσπαθούν να ολοκληρώσουν. Χαρτογραφήστε  όλες τις εργασίες τους γράφοντας την καθεμία σε ένα αυτοκόλλητο.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Calibri" panose="020F0502020204030204"/>
              </a:rPr>
              <a:t>3.	Προσδιορίστε τα προβλήματα των πελατών. Τι προβλήματα έχουν οι πελάτες σας; Καταγράψτε και όσα μπορείτε εσείς να εντοπίσετε, συμπεριλαμβανομένων των εμποδίων και των κινδύνων</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325252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1" y="895705"/>
            <a:ext cx="11572875" cy="255454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4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4000" b="1" i="0" u="none" strike="noStrike" kern="1200" cap="none" spc="0" normalizeH="0" baseline="0" noProof="0" dirty="0">
                <a:ln>
                  <a:noFill/>
                </a:ln>
                <a:solidFill>
                  <a:srgbClr val="002060"/>
                </a:solidFill>
                <a:effectLst/>
                <a:uLnTx/>
                <a:uFillTx/>
                <a:latin typeface="Calibri" panose="020F0502020204030204"/>
                <a:ea typeface="+mn-ea"/>
                <a:cs typeface="+mn-cs"/>
              </a:rPr>
              <a:t>To επιχειρηματικό μοντέλο περιγράφει  τον τρόπο με τον οποίο ένας οργανισμός </a:t>
            </a:r>
            <a:r>
              <a:rPr kumimoji="0" lang="el-GR" sz="4000" b="1" i="0" u="sng" strike="noStrike" kern="1200" cap="none" spc="0" normalizeH="0" baseline="0" noProof="0" dirty="0">
                <a:ln>
                  <a:noFill/>
                </a:ln>
                <a:solidFill>
                  <a:srgbClr val="002060"/>
                </a:solidFill>
                <a:effectLst/>
                <a:uLnTx/>
                <a:uFillTx/>
                <a:latin typeface="Calibri" panose="020F0502020204030204"/>
                <a:ea typeface="+mn-ea"/>
                <a:cs typeface="+mn-cs"/>
              </a:rPr>
              <a:t>δημιουργεί, προσφέρει και συλλέγει αξία.</a:t>
            </a:r>
          </a:p>
        </p:txBody>
      </p:sp>
      <p:sp>
        <p:nvSpPr>
          <p:cNvPr id="3" name="TextBox 2">
            <a:extLst>
              <a:ext uri="{FF2B5EF4-FFF2-40B4-BE49-F238E27FC236}">
                <a16:creationId xmlns:a16="http://schemas.microsoft.com/office/drawing/2014/main" id="{A740C2CE-5025-E11B-C0B0-CC67F700E645}"/>
              </a:ext>
            </a:extLst>
          </p:cNvPr>
          <p:cNvSpPr txBox="1"/>
          <p:nvPr/>
        </p:nvSpPr>
        <p:spPr>
          <a:xfrm>
            <a:off x="309561" y="292898"/>
            <a:ext cx="10099567"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700" b="1" i="0" u="none" strike="noStrike" kern="1200" cap="none" spc="0" normalizeH="0" baseline="0" noProof="0" dirty="0">
                <a:ln>
                  <a:noFill/>
                </a:ln>
                <a:solidFill>
                  <a:prstClr val="white"/>
                </a:solidFill>
                <a:effectLst/>
                <a:uLnTx/>
                <a:uFillTx/>
                <a:latin typeface="Calibri" panose="020F0502020204030204"/>
                <a:ea typeface="+mn-ea"/>
                <a:cs typeface="+mn-cs"/>
              </a:rPr>
              <a:t>Ένα βήμα πίσω: Το επιχειρηματικό μοντέλο (Business Model Canvas)</a:t>
            </a:r>
          </a:p>
        </p:txBody>
      </p:sp>
    </p:spTree>
    <p:extLst>
      <p:ext uri="{BB962C8B-B14F-4D97-AF65-F5344CB8AC3E}">
        <p14:creationId xmlns:p14="http://schemas.microsoft.com/office/powerpoint/2010/main" val="2132496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698652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Customers </a:t>
            </a:r>
            <a:r>
              <a:rPr lang="en-US" sz="3200" b="1" dirty="0">
                <a:solidFill>
                  <a:srgbClr val="002060"/>
                </a:solidFill>
                <a:latin typeface="Calibri" panose="020F0502020204030204"/>
              </a:rPr>
              <a:t>G</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ains</a:t>
            </a:r>
            <a:r>
              <a:rPr kumimoji="0" lang="pt-PT" sz="32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Calibri" panose="020F0502020204030204"/>
              </a:rPr>
              <a:t>Τα κέρδη (οφέλη) περιγράφουν τα αποτελέσματα και τα οφέλη που θέλουν οι πελάτες μας.</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3200" dirty="0">
                <a:solidFill>
                  <a:srgbClr val="002060"/>
                </a:solidFill>
                <a:latin typeface="Calibri" panose="020F0502020204030204"/>
              </a:rPr>
              <a:t>Κάποια οφέλη, είναι αναμενόμενα ή επιθυμητά από τους πελάτες και ορισμένα θα τους ξάφνιαζαν (θα ξεπερνούσαν τις προσδοκίες τους).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3200" dirty="0">
                <a:solidFill>
                  <a:srgbClr val="002060"/>
                </a:solidFill>
                <a:latin typeface="Calibri" panose="020F0502020204030204"/>
              </a:rPr>
              <a:t>Τα οφέλη περιλαμβάνουν λειτουργική χρησιμότητα, κοινωνικά κέρδη, θετικά συναισθήματα και οικονομία κόστους.</a:t>
            </a:r>
            <a:endParaRPr lang="pt-PT" sz="32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792158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594008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srgbClr val="002060"/>
                </a:solidFill>
                <a:effectLst/>
                <a:uLnTx/>
                <a:uFillTx/>
                <a:latin typeface="Verdana Pro" panose="020B0604030504040204" pitchFamily="34" charset="0"/>
              </a:rPr>
              <a:t>Customers </a:t>
            </a:r>
            <a:r>
              <a:rPr lang="en-US" sz="2800" b="1" dirty="0">
                <a:solidFill>
                  <a:srgbClr val="002060"/>
                </a:solidFill>
                <a:latin typeface="Verdana Pro" panose="020B0604030504040204" pitchFamily="34" charset="0"/>
              </a:rPr>
              <a:t>G</a:t>
            </a:r>
            <a:r>
              <a:rPr kumimoji="0" lang="en-US" sz="2800" b="1" i="0" u="none" strike="noStrike" kern="1200" cap="none" spc="0" normalizeH="0" baseline="0" noProof="0" dirty="0" err="1">
                <a:ln>
                  <a:noFill/>
                </a:ln>
                <a:solidFill>
                  <a:srgbClr val="002060"/>
                </a:solidFill>
                <a:effectLst/>
                <a:uLnTx/>
                <a:uFillTx/>
                <a:latin typeface="Verdana Pro" panose="020B0604030504040204" pitchFamily="34" charset="0"/>
              </a:rPr>
              <a:t>ains</a:t>
            </a:r>
            <a:r>
              <a:rPr kumimoji="0" lang="pt-PT" sz="2800" b="1" i="0" u="none" strike="noStrike" kern="1200" cap="none" spc="0" normalizeH="0" baseline="0" noProof="0" dirty="0">
                <a:ln>
                  <a:noFill/>
                </a:ln>
                <a:solidFill>
                  <a:srgbClr val="002060"/>
                </a:solidFill>
                <a:effectLst/>
                <a:uLnTx/>
                <a:uFillTx/>
                <a:latin typeface="Verdana Pro" panose="020B060403050404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Ερευνούμε 4 βασικές κατηγορίες οφέλους που αφορούν τους πελάτες μας:</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2400" dirty="0">
              <a:solidFill>
                <a:srgbClr val="002060"/>
              </a:solidFill>
              <a:latin typeface="Verdana Pro" panose="020B0604030504040204" pitchFamily="34" charset="0"/>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lang="el-GR" sz="2200" u="sng" dirty="0">
                <a:solidFill>
                  <a:srgbClr val="002060"/>
                </a:solidFill>
                <a:latin typeface="Verdana Pro" panose="020B0604030504040204" pitchFamily="34" charset="0"/>
              </a:rPr>
              <a:t>Ελάχιστα Απαιτούμενα οφέλη </a:t>
            </a:r>
            <a:r>
              <a:rPr lang="el-GR" sz="2200" dirty="0">
                <a:solidFill>
                  <a:srgbClr val="002060"/>
                </a:solidFill>
                <a:latin typeface="Verdana Pro" panose="020B0604030504040204" pitchFamily="34" charset="0"/>
              </a:rPr>
              <a:t>(για παράδειγμα, η πιο βασική προσδοκίαπου έχουμε από ένα smartphone είναι ότι μπορούμε να τηλεφωνούμε με αυτό)</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lang="el-GR" sz="2200" u="sng" dirty="0">
                <a:solidFill>
                  <a:srgbClr val="002060"/>
                </a:solidFill>
                <a:latin typeface="Verdana Pro" panose="020B0604030504040204" pitchFamily="34" charset="0"/>
              </a:rPr>
              <a:t>Αναμενόμενα οφέλη </a:t>
            </a:r>
            <a:r>
              <a:rPr lang="el-GR" sz="2200" dirty="0">
                <a:solidFill>
                  <a:srgbClr val="002060"/>
                </a:solidFill>
                <a:latin typeface="Verdana Pro" panose="020B0604030504040204" pitchFamily="34" charset="0"/>
              </a:rPr>
              <a:t>(για παράδειγμα, από τότε που η Apple κυκλοφόρησε το iPhone, περιμένουμε τα τηλέφωνα να είναι καλά σχεδιασμένα και να είναι κομψά)</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lang="el-GR" sz="2200" u="sng" dirty="0">
                <a:solidFill>
                  <a:srgbClr val="002060"/>
                </a:solidFill>
                <a:latin typeface="Verdana Pro" panose="020B0604030504040204" pitchFamily="34" charset="0"/>
              </a:rPr>
              <a:t>Επιθυμητά οφέλη, (για παράδειγμα τα smartphone να επικοινωνούν με τις άλλες συσκευές μας.</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lang="el-GR" sz="2200" u="sng" dirty="0">
                <a:solidFill>
                  <a:srgbClr val="002060"/>
                </a:solidFill>
                <a:latin typeface="Verdana Pro" panose="020B0604030504040204" pitchFamily="34" charset="0"/>
              </a:rPr>
              <a:t>Απροσδόκητα οφέλη, (οθόνες αφής/τηλέφωνο)</a:t>
            </a:r>
            <a:endParaRPr lang="pt-PT" sz="2200"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3065377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594008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srgbClr val="002060"/>
                </a:solidFill>
                <a:effectLst/>
                <a:uLnTx/>
                <a:uFillTx/>
                <a:latin typeface="Verdana Pro" panose="020B0604030504040204" pitchFamily="34" charset="0"/>
              </a:rPr>
              <a:t>Customers </a:t>
            </a:r>
            <a:r>
              <a:rPr lang="en-US" sz="2800" b="1" dirty="0">
                <a:solidFill>
                  <a:srgbClr val="002060"/>
                </a:solidFill>
                <a:latin typeface="Verdana Pro" panose="020B0604030504040204" pitchFamily="34" charset="0"/>
              </a:rPr>
              <a:t>G</a:t>
            </a:r>
            <a:r>
              <a:rPr kumimoji="0" lang="en-US" sz="2800" b="1" i="0" u="none" strike="noStrike" kern="1200" cap="none" spc="0" normalizeH="0" baseline="0" noProof="0" dirty="0" err="1">
                <a:ln>
                  <a:noFill/>
                </a:ln>
                <a:solidFill>
                  <a:srgbClr val="002060"/>
                </a:solidFill>
                <a:effectLst/>
                <a:uLnTx/>
                <a:uFillTx/>
                <a:latin typeface="Verdana Pro" panose="020B0604030504040204" pitchFamily="34" charset="0"/>
              </a:rPr>
              <a:t>ains</a:t>
            </a:r>
            <a:r>
              <a:rPr kumimoji="0" lang="pt-PT" sz="2800" b="1" i="0" u="none" strike="noStrike" kern="1200" cap="none" spc="0" normalizeH="0" baseline="0" noProof="0" dirty="0">
                <a:ln>
                  <a:noFill/>
                </a:ln>
                <a:solidFill>
                  <a:srgbClr val="002060"/>
                </a:solidFill>
                <a:effectLst/>
                <a:uLnTx/>
                <a:uFillTx/>
                <a:latin typeface="Verdana Pro" panose="020B060403050404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2400"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Verdana Pro" panose="020B0604030504040204" pitchFamily="34" charset="0"/>
              </a:rPr>
              <a:t>Βασικές Ερωτήσεις Διερεύνησης πιθανού οφέλους Πελατών</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800" dirty="0">
                <a:solidFill>
                  <a:srgbClr val="002060"/>
                </a:solidFill>
                <a:latin typeface="Verdana Pro" panose="020B0604030504040204" pitchFamily="34" charset="0"/>
              </a:rPr>
              <a:t>Ποιες οικονομίες θα έκαναν τους πελάτες μας ευτυχισμένους? </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800" dirty="0">
                <a:solidFill>
                  <a:srgbClr val="002060"/>
                </a:solidFill>
                <a:latin typeface="Verdana Pro" panose="020B0604030504040204" pitchFamily="34" charset="0"/>
              </a:rPr>
              <a:t>Ποια εξοικονόμηση από άποψη χρόνου, χρημάτων και προσπάθειας θα εκτιμούσαν;</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800" dirty="0">
                <a:solidFill>
                  <a:srgbClr val="002060"/>
                </a:solidFill>
                <a:latin typeface="Verdana Pro" panose="020B0604030504040204" pitchFamily="34" charset="0"/>
              </a:rPr>
              <a:t> Ποια επίπεδα ποιότητας περιμένουν και τι θα ήθελαν περισσότερο ή λιγότερο;</a:t>
            </a: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3029266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550920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srgbClr val="002060"/>
                </a:solidFill>
                <a:effectLst/>
                <a:uLnTx/>
                <a:uFillTx/>
                <a:latin typeface="Verdana Pro" panose="020B0604030504040204" pitchFamily="34" charset="0"/>
              </a:rPr>
              <a:t>Customers </a:t>
            </a:r>
            <a:r>
              <a:rPr lang="en-US" sz="2800" b="1" dirty="0">
                <a:solidFill>
                  <a:srgbClr val="002060"/>
                </a:solidFill>
                <a:latin typeface="Verdana Pro" panose="020B0604030504040204" pitchFamily="34" charset="0"/>
              </a:rPr>
              <a:t>G</a:t>
            </a:r>
            <a:r>
              <a:rPr kumimoji="0" lang="en-US" sz="2800" b="1" i="0" u="none" strike="noStrike" kern="1200" cap="none" spc="0" normalizeH="0" baseline="0" noProof="0" dirty="0" err="1">
                <a:ln>
                  <a:noFill/>
                </a:ln>
                <a:solidFill>
                  <a:srgbClr val="002060"/>
                </a:solidFill>
                <a:effectLst/>
                <a:uLnTx/>
                <a:uFillTx/>
                <a:latin typeface="Verdana Pro" panose="020B0604030504040204" pitchFamily="34" charset="0"/>
              </a:rPr>
              <a:t>ains</a:t>
            </a:r>
            <a:r>
              <a:rPr kumimoji="0" lang="pt-PT" sz="2800" b="1" i="0" u="none" strike="noStrike" kern="1200" cap="none" spc="0" normalizeH="0" baseline="0" noProof="0" dirty="0">
                <a:ln>
                  <a:noFill/>
                </a:ln>
                <a:solidFill>
                  <a:srgbClr val="002060"/>
                </a:solidFill>
                <a:effectLst/>
                <a:uLnTx/>
                <a:uFillTx/>
                <a:latin typeface="Verdana Pro" panose="020B060403050404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2000"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2000" b="1" dirty="0">
                <a:solidFill>
                  <a:srgbClr val="002060"/>
                </a:solidFill>
                <a:latin typeface="Verdana Pro" panose="020B0604030504040204" pitchFamily="34" charset="0"/>
              </a:rPr>
              <a:t>Βασικές Ερωτήσεις Διερεύνησης πιθανού οφέλους Πελατών</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2000" b="1" dirty="0">
              <a:solidFill>
                <a:srgbClr val="002060"/>
              </a:solidFill>
              <a:latin typeface="Verdana Pro" panose="020B0604030504040204" pitchFamily="34" charset="0"/>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500" dirty="0">
                <a:solidFill>
                  <a:srgbClr val="002060"/>
                </a:solidFill>
                <a:latin typeface="Verdana Pro" panose="020B0604030504040204" pitchFamily="34" charset="0"/>
              </a:rPr>
              <a:t>Πώς ικανοποιούν οι τρέχουσες προτάσεις αξίας τους πελάτες μας? </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500" dirty="0">
                <a:solidFill>
                  <a:srgbClr val="002060"/>
                </a:solidFill>
                <a:latin typeface="Verdana Pro" panose="020B0604030504040204" pitchFamily="34" charset="0"/>
              </a:rPr>
              <a:t>Ποια συγκεκριμένα χαρακτηριστικά διαθέτουν?</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500" dirty="0">
                <a:solidFill>
                  <a:srgbClr val="002060"/>
                </a:solidFill>
                <a:latin typeface="Verdana Pro" panose="020B0604030504040204" pitchFamily="34" charset="0"/>
              </a:rPr>
              <a:t>Τι θα έκανε τις δουλειές ή τη ζωή των πελατών μας ευκολότερη?</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500" dirty="0">
                <a:solidFill>
                  <a:srgbClr val="002060"/>
                </a:solidFill>
                <a:latin typeface="Verdana Pro" panose="020B0604030504040204" pitchFamily="34" charset="0"/>
              </a:rPr>
              <a:t>Τι ονειρεύονται οι πελάτες; Τι θα ήταν μεγάλη ανακούφιση για αυτούς;</a:t>
            </a: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500" dirty="0">
                <a:solidFill>
                  <a:srgbClr val="002060"/>
                </a:solidFill>
                <a:latin typeface="Verdana Pro" panose="020B0604030504040204" pitchFamily="34" charset="0"/>
              </a:rPr>
              <a:t>Τι θα αυξήσει τις πιθανότητες των πελατών στην υιοθέτηση μιας πρότασης αξίας; Επιθυμούν χαμηλότερο κόστος, χαμηλότερο ρίσκο ή καλύτερη ποιότητα?</a:t>
            </a:r>
            <a:endParaRPr lang="pt-PT" sz="2500"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4219473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6001643"/>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PT" sz="2800" b="1" i="0" u="none" strike="noStrike" kern="1200" cap="none" spc="0" normalizeH="0" baseline="0" noProof="0" dirty="0">
                <a:ln>
                  <a:noFill/>
                </a:ln>
                <a:solidFill>
                  <a:srgbClr val="002060"/>
                </a:solidFill>
                <a:effectLst/>
                <a:uLnTx/>
                <a:uFillTx/>
                <a:latin typeface="Verdana Pro" panose="020B0604030504040204" pitchFamily="34" charset="0"/>
              </a:rPr>
              <a:t>Customers </a:t>
            </a:r>
            <a:r>
              <a:rPr lang="en-US" sz="2800" b="1" dirty="0">
                <a:solidFill>
                  <a:srgbClr val="002060"/>
                </a:solidFill>
                <a:latin typeface="Verdana Pro" panose="020B0604030504040204" pitchFamily="34" charset="0"/>
              </a:rPr>
              <a:t>G</a:t>
            </a:r>
            <a:r>
              <a:rPr kumimoji="0" lang="en-US" sz="2800" b="1" i="0" u="none" strike="noStrike" kern="1200" cap="none" spc="0" normalizeH="0" baseline="0" noProof="0" dirty="0" err="1">
                <a:ln>
                  <a:noFill/>
                </a:ln>
                <a:solidFill>
                  <a:srgbClr val="002060"/>
                </a:solidFill>
                <a:effectLst/>
                <a:uLnTx/>
                <a:uFillTx/>
                <a:latin typeface="Verdana Pro" panose="020B0604030504040204" pitchFamily="34" charset="0"/>
              </a:rPr>
              <a:t>ains</a:t>
            </a:r>
            <a:r>
              <a:rPr kumimoji="0" lang="pt-PT" sz="2800" b="1" i="0" u="none" strike="noStrike" kern="1200" cap="none" spc="0" normalizeH="0" baseline="0" noProof="0" dirty="0">
                <a:ln>
                  <a:noFill/>
                </a:ln>
                <a:solidFill>
                  <a:srgbClr val="002060"/>
                </a:solidFill>
                <a:effectLst/>
                <a:uLnTx/>
                <a:uFillTx/>
                <a:latin typeface="Verdana Pro" panose="020B0604030504040204" pitchFamily="34" charset="0"/>
              </a:rPr>
              <a:t>:</a:t>
            </a:r>
            <a:r>
              <a:rPr kumimoji="0" lang="el-GR" sz="2800" b="1" i="0" u="none" strike="noStrike" kern="1200" cap="none" spc="0" normalizeH="0" baseline="0" noProof="0" dirty="0">
                <a:ln>
                  <a:noFill/>
                </a:ln>
                <a:solidFill>
                  <a:srgbClr val="002060"/>
                </a:solidFill>
                <a:effectLst/>
                <a:uLnTx/>
                <a:uFillTx/>
                <a:latin typeface="Verdana Pro" panose="020B0604030504040204" pitchFamily="34" charset="0"/>
              </a:rPr>
              <a:t> </a:t>
            </a:r>
            <a:r>
              <a:rPr lang="el-GR" sz="3200" b="1" dirty="0">
                <a:solidFill>
                  <a:srgbClr val="002060"/>
                </a:solidFill>
                <a:latin typeface="Calibri" panose="020F0502020204030204"/>
              </a:rPr>
              <a:t>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Calibri" panose="020F0502020204030204"/>
              </a:rPr>
              <a:t>Μπείτε στα παπούτσια των δικών σας πελατών.</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Calibri" panose="020F0502020204030204"/>
              </a:rPr>
              <a:t>Χαρτογραφήστε το προφίλ ενός από τα υφιστάμενα τμήματα πελατών σας για να εξασκηθείτε στη χρήση του προφίλ πελάτη. Εάν εργάζεστε σε μια νέα ιδέα, σκιαγραφήστε το τμήμα πελατών για το οποίο σκοπεύετε να δημιουργήσετε αξία.</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Calibri" panose="020F0502020204030204"/>
              </a:rPr>
              <a:t>1. Επιλέξτε το τμήμα πελατών σας. 2. Καταγράψτε τους σκοπούς (εργασίες) του τμήματος αυτού 3. Καταγράψτε με σειρά προτεραιότητας τα προβλήματά του 4. Καταγράψτε με σειρά προτεραιότητας αυτά που θεωρεί οφέλη.</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pt-PT"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1226919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232521"/>
            <a:ext cx="11572875" cy="7140416"/>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Verdana Pro" panose="020B0604030504040204" pitchFamily="34" charset="0"/>
              </a:rPr>
              <a:t>Value Proposition Canvas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1" i="0" u="none" strike="noStrike" kern="1200" cap="none" spc="0" normalizeH="0" baseline="0" noProof="0" dirty="0">
              <a:ln>
                <a:noFill/>
              </a:ln>
              <a:solidFill>
                <a:srgbClr val="002060"/>
              </a:solidFill>
              <a:effectLst/>
              <a:uLnTx/>
              <a:uFillTx/>
              <a:latin typeface="Verdana Pro" panose="020B0604030504040204" pitchFamily="34" charset="0"/>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Calibri" panose="020F0502020204030204"/>
                <a:cs typeface="Calibri" panose="020F0502020204030204"/>
              </a:rPr>
              <a:t>vvCCCV</a:t>
            </a:r>
            <a:endParaRPr kumimoji="0" lang="el-GR"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pic>
        <p:nvPicPr>
          <p:cNvPr id="5" name="Εικόνα 2" descr="Εικόνα που περιέχει διάγραμμα&#10;&#10;Περιγραφή που δημιουργήθηκε αυτόματα">
            <a:extLst>
              <a:ext uri="{FF2B5EF4-FFF2-40B4-BE49-F238E27FC236}">
                <a16:creationId xmlns:a16="http://schemas.microsoft.com/office/drawing/2014/main" id="{4B5F809C-9035-FAE7-CE5A-41CD27E5C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888" y="1742738"/>
            <a:ext cx="9434456" cy="3991087"/>
          </a:xfrm>
          <a:prstGeom prst="rect">
            <a:avLst/>
          </a:prstGeom>
        </p:spPr>
      </p:pic>
    </p:spTree>
    <p:extLst>
      <p:ext uri="{BB962C8B-B14F-4D97-AF65-F5344CB8AC3E}">
        <p14:creationId xmlns:p14="http://schemas.microsoft.com/office/powerpoint/2010/main" val="3944825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67976"/>
            <a:ext cx="11572875" cy="4154984"/>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400" b="1" dirty="0">
                <a:solidFill>
                  <a:srgbClr val="002060"/>
                </a:solidFill>
                <a:latin typeface="Verdana Pro" panose="020B0604030504040204" pitchFamily="34" charset="0"/>
              </a:rPr>
              <a:t>Καμβάς Αξίας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400" b="1" dirty="0">
                <a:solidFill>
                  <a:srgbClr val="002060"/>
                </a:solidFill>
                <a:latin typeface="Verdana Pro" panose="020B0604030504040204" pitchFamily="34" charset="0"/>
              </a:rPr>
              <a:t>Προϊόντα και Υπηρεσίες</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400" dirty="0">
                <a:solidFill>
                  <a:srgbClr val="002060"/>
                </a:solidFill>
                <a:latin typeface="Verdana Pro" panose="020B0604030504040204" pitchFamily="34" charset="0"/>
              </a:rPr>
              <a:t>Κάντε μια «λίστα» με αυτά που προσφέρετε. Σκεφτείτε όλα τα είδη τα οποία οι πελάτες σας μπορούν να δουν στη «βιτρίνα» σας – μεταφορικά μιλώντας.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400"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400" dirty="0">
                <a:solidFill>
                  <a:srgbClr val="002060"/>
                </a:solidFill>
                <a:latin typeface="Verdana Pro" panose="020B0604030504040204" pitchFamily="34" charset="0"/>
              </a:rPr>
              <a:t>Είναι μία απαρίθμηση όλων των προϊόντων και των υπηρεσιών πάνω στα οποία έχει χτιστεί η πρόταση αξίας σας. Αυτή η δέσμη προϊόντων και υπηρεσιών βοηθάει τους πελάτες σας είτε να ολοκληρώσουν λειτουργικές, κοινωνικές ή συναισθηματικές εργασίες είτε βοηθάει να ικανοποιήσουν σημαντικές ανάγκες τους. </a:t>
            </a:r>
            <a:endParaRPr lang="el-GR" sz="2800" b="1"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3543672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67976"/>
            <a:ext cx="11572875" cy="4832092"/>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Calibri" panose="020F0502020204030204"/>
              </a:rPr>
              <a:t>Καμβάς Αξίας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Calibri" panose="020F0502020204030204"/>
              </a:rPr>
              <a:t>Προϊόντα και Υπηρεσίες</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Calibri" panose="020F0502020204030204"/>
              </a:rPr>
              <a:t> Η πρόταση αξίας σας είναι πιθανό να αποτελείται από διαφορετικούς τύπους προϊόντων και υπηρεσιών: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sz="2800" dirty="0">
                <a:solidFill>
                  <a:srgbClr val="002060"/>
                </a:solidFill>
                <a:latin typeface="Calibri" panose="020F0502020204030204"/>
              </a:rPr>
              <a:t>Φυσικά / Απτά: αγαθά όπως βιομηχανοποιημένα προϊόντα.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sz="2800" dirty="0">
                <a:solidFill>
                  <a:srgbClr val="002060"/>
                </a:solidFill>
                <a:latin typeface="Calibri" panose="020F0502020204030204"/>
              </a:rPr>
              <a:t>Άυλα: προϊόντα όπως τα πνευματικά δικαιώματα ή υπηρεσίες υποστηρικτικές μετά την πώληση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sz="2800" dirty="0">
                <a:solidFill>
                  <a:srgbClr val="002060"/>
                </a:solidFill>
                <a:latin typeface="Calibri" panose="020F0502020204030204"/>
              </a:rPr>
              <a:t>Ψηφιακά: προϊόντα όπως λήψεις μουσικής ή υπηρεσίες όπως διαδικτυακές συστάσεις.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l-GR" sz="2800" dirty="0">
                <a:solidFill>
                  <a:srgbClr val="002060"/>
                </a:solidFill>
                <a:latin typeface="Calibri" panose="020F0502020204030204"/>
              </a:rPr>
              <a:t>Χρηματοοικονομικά: Προϊόντα όπως επενδυτικά κεφάλαια και ασφάλειες ή υπηρεσίες όπως η χρηματοδότηση μιας αγοράς </a:t>
            </a: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2493824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2" y="1228397"/>
            <a:ext cx="11572875" cy="6555641"/>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Καμβάς Αξίας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Αναλγητικά (</a:t>
            </a:r>
            <a:r>
              <a:rPr lang="en-US" sz="2800" b="1" dirty="0">
                <a:solidFill>
                  <a:srgbClr val="002060"/>
                </a:solidFill>
                <a:latin typeface="Verdana Pro" panose="020B0604030504040204" pitchFamily="34" charset="0"/>
              </a:rPr>
              <a:t>Pain Relievers): </a:t>
            </a:r>
            <a:endParaRPr lang="el-GR" sz="2800" b="1"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Τα αναλγητικά περιγράφουν πώς ακριβώς τα προϊόντα και οι υπηρεσίες μας ανακουφίζουν συγκεκριμένα προβλήματα πελατών. Περιγράψτε </a:t>
            </a:r>
            <a:r>
              <a:rPr lang="el-GR" sz="2800" u="sng" dirty="0">
                <a:solidFill>
                  <a:srgbClr val="002060"/>
                </a:solidFill>
                <a:latin typeface="Verdana Pro" panose="020B0604030504040204" pitchFamily="34" charset="0"/>
              </a:rPr>
              <a:t>ρητά </a:t>
            </a:r>
            <a:r>
              <a:rPr lang="el-GR" sz="2800" dirty="0">
                <a:solidFill>
                  <a:srgbClr val="002060"/>
                </a:solidFill>
                <a:latin typeface="Verdana Pro" panose="020B0604030504040204" pitchFamily="34" charset="0"/>
              </a:rPr>
              <a:t>πώς σκοπεύετε να εξαλείψετε ή να μειώστε μερικά από τα πράγματα που ενοχλούν τους πελάτες σας πριν, κατά τη διάρκεια ή μετά την ολοκλήρωση μιας εργασίας ή που τους εμποδίζουν να την κάνουν.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611099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2" y="1228397"/>
            <a:ext cx="11572875" cy="6124754"/>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Καμβάς Αξίας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Αναλγητικά (</a:t>
            </a:r>
            <a:r>
              <a:rPr lang="en-US" sz="2800" b="1" dirty="0">
                <a:solidFill>
                  <a:srgbClr val="002060"/>
                </a:solidFill>
                <a:latin typeface="Verdana Pro" panose="020B0604030504040204" pitchFamily="34" charset="0"/>
              </a:rPr>
              <a:t>Pain Relievers): </a:t>
            </a:r>
            <a:endParaRPr lang="el-GR" sz="2800" b="1"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Δεν χρειάζεται να βρείτε ένα «παυσίπονο» - λύση για κάθε πρόβλημα που έχετε προσδιορίσει στο προφίλ του πελάτη σας </a:t>
            </a:r>
            <a:r>
              <a:rPr lang="el-GR" sz="2800" b="1" dirty="0">
                <a:solidFill>
                  <a:srgbClr val="002060"/>
                </a:solidFill>
                <a:latin typeface="Verdana Pro" panose="020B0604030504040204" pitchFamily="34" charset="0"/>
              </a:rPr>
              <a:t>– καμία πρόταση αξίας δεν το κάνει αυτό.</a:t>
            </a:r>
            <a:r>
              <a:rPr lang="el-GR" sz="2800" dirty="0">
                <a:solidFill>
                  <a:srgbClr val="002060"/>
                </a:solidFill>
                <a:latin typeface="Verdana Pro" panose="020B060403050404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Οι εξαιρετικές προτάσεις αξίας, συνήθως, </a:t>
            </a:r>
            <a:r>
              <a:rPr lang="el-GR" sz="2800" u="sng" dirty="0">
                <a:solidFill>
                  <a:srgbClr val="002060"/>
                </a:solidFill>
                <a:latin typeface="Verdana Pro" panose="020B0604030504040204" pitchFamily="34" charset="0"/>
              </a:rPr>
              <a:t>επικεντρώνονται σε λίγα προβλήματα τα οποία όμως ανακουφίζουν αρκετά.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69638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800675"/>
            <a:ext cx="11485624" cy="6361681"/>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l-GR" sz="3600" b="1" i="0" u="none" strike="noStrike" kern="1200" cap="none" spc="0" normalizeH="0" baseline="0" noProof="0" dirty="0">
              <a:ln>
                <a:noFill/>
              </a:ln>
              <a:solidFill>
                <a:srgbClr val="002060"/>
              </a:solidFill>
              <a:effectLst/>
              <a:uLnTx/>
              <a:uFillTx/>
              <a:latin typeface="Verdana Pro"/>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700" b="1" i="0" u="none" strike="noStrike" kern="1200" cap="none" spc="0" normalizeH="0" baseline="0" noProof="0" dirty="0">
                <a:ln>
                  <a:noFill/>
                </a:ln>
                <a:solidFill>
                  <a:prstClr val="white"/>
                </a:solidFill>
                <a:effectLst/>
                <a:uLnTx/>
                <a:uFillTx/>
                <a:latin typeface="Calibri" panose="020F0502020204030204"/>
                <a:ea typeface="+mn-ea"/>
                <a:cs typeface="+mn-cs"/>
              </a:rPr>
              <a:t>Ένα βήμα πίσω: Το επιχειρηματικό μοντέλο (Business Model Canvas)</a:t>
            </a:r>
          </a:p>
        </p:txBody>
      </p:sp>
      <p:pic>
        <p:nvPicPr>
          <p:cNvPr id="4" name="Εικόνα 3">
            <a:extLst>
              <a:ext uri="{FF2B5EF4-FFF2-40B4-BE49-F238E27FC236}">
                <a16:creationId xmlns:a16="http://schemas.microsoft.com/office/drawing/2014/main" id="{5902ED32-5818-668F-CC1D-B0F94867B719}"/>
              </a:ext>
            </a:extLst>
          </p:cNvPr>
          <p:cNvPicPr>
            <a:picLocks noChangeAspect="1"/>
          </p:cNvPicPr>
          <p:nvPr/>
        </p:nvPicPr>
        <p:blipFill>
          <a:blip r:embed="rId2"/>
          <a:stretch>
            <a:fillRect/>
          </a:stretch>
        </p:blipFill>
        <p:spPr>
          <a:xfrm>
            <a:off x="722531" y="1079272"/>
            <a:ext cx="10121177" cy="4278100"/>
          </a:xfrm>
          <a:prstGeom prst="rect">
            <a:avLst/>
          </a:prstGeom>
        </p:spPr>
      </p:pic>
      <p:sp>
        <p:nvSpPr>
          <p:cNvPr id="6" name="TextBox 5">
            <a:extLst>
              <a:ext uri="{FF2B5EF4-FFF2-40B4-BE49-F238E27FC236}">
                <a16:creationId xmlns:a16="http://schemas.microsoft.com/office/drawing/2014/main" id="{16ACBED7-5A97-3535-F067-FC7E61ADF405}"/>
              </a:ext>
            </a:extLst>
          </p:cNvPr>
          <p:cNvSpPr txBox="1"/>
          <p:nvPr/>
        </p:nvSpPr>
        <p:spPr>
          <a:xfrm rot="10800000" flipV="1">
            <a:off x="2280618" y="1618985"/>
            <a:ext cx="3119720" cy="4247317"/>
          </a:xfrm>
          <a:prstGeom prst="rect">
            <a:avLst/>
          </a:prstGeom>
          <a:noFill/>
        </p:spPr>
        <p:txBody>
          <a:bodyPr wrap="square">
            <a:spAutoFit/>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r>
              <a:rPr lang="pt-PT" sz="1600" dirty="0">
                <a:solidFill>
                  <a:srgbClr val="002060"/>
                </a:solidFill>
              </a:rPr>
              <a:t>https://www.strategyzer.com/ </a:t>
            </a:r>
          </a:p>
        </p:txBody>
      </p:sp>
    </p:spTree>
    <p:extLst>
      <p:ext uri="{BB962C8B-B14F-4D97-AF65-F5344CB8AC3E}">
        <p14:creationId xmlns:p14="http://schemas.microsoft.com/office/powerpoint/2010/main" val="40643161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2" y="1228397"/>
            <a:ext cx="11572875" cy="6124754"/>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Καμβάς Αξίας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Αναλγητικά (</a:t>
            </a:r>
            <a:r>
              <a:rPr lang="en-US" sz="2800" b="1" dirty="0">
                <a:solidFill>
                  <a:srgbClr val="002060"/>
                </a:solidFill>
                <a:latin typeface="Verdana Pro" panose="020B0604030504040204" pitchFamily="34" charset="0"/>
              </a:rPr>
              <a:t>Pain Relievers): </a:t>
            </a:r>
            <a:endParaRPr lang="el-GR" sz="2800" b="1"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Calibri" panose="020F0502020204030204"/>
              </a:rPr>
              <a:t>Σκεφτείτε πώς τα προϊόντα, ή οι υπηρεσίες σας, μπορούν να ανακουφίσουν τα προβλήματα, ή να δημιουργήσουν οφέλη στους πελάτες σας:</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Παράγουν οικονομία; Από άποψη χρόνου, χρήματος ή προσπάθειών;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κάνουν τους πελάτες σας να αισθανθούν καλύτερα; Εξαλείφοντας απογοητεύσεις, ενοχλήσεις και άλλα πράγματα που τους δημιουργούν πονοκέφαλο;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Επιδιορθώνουν λύσεις με χαμηλή απόδοση; Με την εισαγωγή νέων χαρακτηριστικών, καλύτερης απόδοσης ή ενισχύοντας την ποιότητα;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3145153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2" y="1228397"/>
            <a:ext cx="11572875" cy="5262979"/>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Καμβάς Αξίας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Αναλγητικά (</a:t>
            </a:r>
            <a:r>
              <a:rPr lang="en-US" sz="2800" b="1" dirty="0">
                <a:solidFill>
                  <a:srgbClr val="002060"/>
                </a:solidFill>
                <a:latin typeface="Verdana Pro" panose="020B0604030504040204" pitchFamily="34" charset="0"/>
              </a:rPr>
              <a:t>Pain Relievers): </a:t>
            </a:r>
            <a:endParaRPr lang="el-GR" sz="2800" b="1"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Calibri" panose="020F0502020204030204"/>
              </a:rPr>
              <a:t>Σκεφτείτε πώς τα προϊόντα, ή οι υπηρεσίες σας, μπορούν να ανακουφίσουν τα προβλήματα, ή να δημιουργήσουν οφέλη στους πελάτες σας:</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βάζουν τέλος στις δυσκολίες και τις προκλήσεις που αντιμετωπίσουν οι πελάτες; Κάνοντας τα πράγματα πιο εύκολα και περιορίζοντας τα εμπόδια?</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 εξαλείφουν αρνητικές κοινωνικές συνέπειες τις οποίες οι πελάτες αντιμετωπίζουν ή φοβούνται; Όσον αφορά την απώλεια δύναμης, εμπιστοσύνης ή θέσης;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68574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2" y="1228397"/>
            <a:ext cx="11572875" cy="4832092"/>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Καμβάς Αξίας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Αναλγητικά (</a:t>
            </a:r>
            <a:r>
              <a:rPr lang="en-US" sz="2800" b="1" dirty="0">
                <a:solidFill>
                  <a:srgbClr val="002060"/>
                </a:solidFill>
                <a:latin typeface="Verdana Pro" panose="020B0604030504040204" pitchFamily="34" charset="0"/>
              </a:rPr>
              <a:t>Pain Relievers): </a:t>
            </a:r>
            <a:endParaRPr lang="el-GR" sz="2800" b="1"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Calibri" panose="020F0502020204030204"/>
              </a:rPr>
              <a:t>Σκεφτείτε πώς τα προϊόντα, ή οι υπηρεσίες σας, μπορούν να ανακουφίσουν τα προβλήματα, ή να δημιουργήσουν οφέλη στους πελάτες σας:</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εξαλείφουν κινδύνους τους οποίους φοβούνται οι πελάτες σας; Όσον αφορά οικονομικούς, κοινωνικούς ή τεχνικούς κινδύνους ή πράγματα τα οποία μπορεί να πάνε στραβά?</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περιορίζουν εξαλείφουν τα συχνά λάθη που κάνουν οι πελάτες; Βοηθώντας τους να χρησιμοποιήσουν τη σωστή λύση με τον σωστό τρόπο? </a:t>
            </a: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945823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2" y="1260670"/>
            <a:ext cx="11572875" cy="5078313"/>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Καμβάς Αξίας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Δημιουργοί Οφέλους (</a:t>
            </a:r>
            <a:r>
              <a:rPr lang="en-US" sz="2800" b="1" dirty="0">
                <a:solidFill>
                  <a:srgbClr val="002060"/>
                </a:solidFill>
                <a:latin typeface="Verdana Pro" panose="020B0604030504040204" pitchFamily="34" charset="0"/>
              </a:rPr>
              <a:t>Gain Creators):</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Verdana Pro" panose="020B0604030504040204" pitchFamily="34" charset="0"/>
              </a:rPr>
              <a:t> </a:t>
            </a:r>
            <a:r>
              <a:rPr lang="el-GR" sz="2400" dirty="0">
                <a:solidFill>
                  <a:srgbClr val="002060"/>
                </a:solidFill>
                <a:latin typeface="Verdana Pro" panose="020B0604030504040204" pitchFamily="34" charset="0"/>
              </a:rPr>
              <a:t>Οι δημιουργοί  οφέλους περιγράφουν πώς τα προϊόντα και οι υπηρεσίες σας δημιουργούν κέρδος για τους πελάτες. </a:t>
            </a:r>
            <a:endParaRPr lang="en-US" sz="2400"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400" dirty="0">
                <a:solidFill>
                  <a:srgbClr val="002060"/>
                </a:solidFill>
                <a:latin typeface="Verdana Pro" panose="020B0604030504040204" pitchFamily="34" charset="0"/>
              </a:rPr>
              <a:t>Περιγράψτε </a:t>
            </a:r>
            <a:r>
              <a:rPr lang="el-GR" sz="2400" u="sng" dirty="0">
                <a:solidFill>
                  <a:srgbClr val="002060"/>
                </a:solidFill>
                <a:latin typeface="Verdana Pro" panose="020B0604030504040204" pitchFamily="34" charset="0"/>
              </a:rPr>
              <a:t>ρητά</a:t>
            </a:r>
            <a:r>
              <a:rPr lang="el-GR" sz="2400" dirty="0">
                <a:solidFill>
                  <a:srgbClr val="002060"/>
                </a:solidFill>
                <a:latin typeface="Verdana Pro" panose="020B0604030504040204" pitchFamily="34" charset="0"/>
              </a:rPr>
              <a:t> πώς σκοπεύετε να παράγετε αποτελέσματα και τα οφέλη που περιμένει, επιθυμεί ή από τα οποία θα εκπλαγεί  ο πελάτης σας, συμπεριλαμβανομένης της λειτουργικής χρησιμότητας, των κοινωνικών κερδών, των θετικών συναισθημάτων και της εξοικονόμησης κόστους.</a:t>
            </a:r>
            <a:endParaRPr lang="en-US" sz="2400"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400" dirty="0">
                <a:solidFill>
                  <a:srgbClr val="002060"/>
                </a:solidFill>
                <a:latin typeface="Verdana Pro" panose="020B060403050404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400" dirty="0">
                <a:solidFill>
                  <a:srgbClr val="002060"/>
                </a:solidFill>
                <a:latin typeface="Verdana Pro" panose="020B0604030504040204" pitchFamily="34" charset="0"/>
              </a:rPr>
              <a:t>Όπως και με τα αναλγητικά, έτσι και με τους δημιουργούς κέρδους δεν χρειάζεται να αντιμετωπίσετε κάθε κέρδος που προσδιορίζεται στο προφίλ του πελάτη.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400" dirty="0">
                <a:solidFill>
                  <a:srgbClr val="002060"/>
                </a:solidFill>
                <a:latin typeface="Verdana Pro" panose="020B0604030504040204" pitchFamily="34" charset="0"/>
              </a:rPr>
              <a:t> </a:t>
            </a:r>
            <a:endParaRPr lang="el-GR" sz="24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4096181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2" y="1260670"/>
            <a:ext cx="11572875" cy="5693866"/>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Καμβάς Αξίας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Δημιουργοί Οφέλους (</a:t>
            </a:r>
            <a:r>
              <a:rPr lang="en-US" sz="2800" b="1" dirty="0">
                <a:solidFill>
                  <a:srgbClr val="002060"/>
                </a:solidFill>
                <a:latin typeface="Verdana Pro" panose="020B0604030504040204" pitchFamily="34" charset="0"/>
              </a:rPr>
              <a:t>Gain Creators): </a:t>
            </a:r>
            <a:endParaRPr lang="el-GR" sz="2800" b="1"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Calibri" panose="020F0502020204030204"/>
              </a:rPr>
              <a:t>Αναρωτηθείτε: Θα μπορούσαν τα προϊόντα και οι υπηρεσίες σας: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Να παράγουν οικονομία; Από άποψη χρόνου, χρήματος ή προσπάθειών;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Να παράγουν αποτελέσματα τα οποία περιμένουν οι πελάτες σας ή που ξεπερνούν τις προσδοκίες τους; Προσφέροντας διαφορετικά επίπεδα ποιότητας, με περισσότερο ή λιγότερο από κάτι?</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Ξεπερνούν τις τρέχουσες προτάσεις αξίας και ευχαριστούν τους πελάτες;</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Διευκολύνουν τη δουλειά ή τη ζωή των πελατών σας; Μεσώ καλύτερης χρηστικότητας, προσβασιμότητας ή υπηρεσιών με χαμηλότερο κόστος?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l-GR" sz="2800"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800" dirty="0">
              <a:solidFill>
                <a:srgbClr val="002060"/>
              </a:solidFill>
              <a:latin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1163930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2" y="1260670"/>
            <a:ext cx="11572875" cy="440120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Καμβάς Αξίας </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800" b="1" dirty="0">
                <a:solidFill>
                  <a:srgbClr val="002060"/>
                </a:solidFill>
                <a:latin typeface="Verdana Pro" panose="020B0604030504040204" pitchFamily="34" charset="0"/>
              </a:rPr>
              <a:t>Δημιουργοί Οφέλους (</a:t>
            </a:r>
            <a:r>
              <a:rPr lang="en-US" sz="2800" b="1" dirty="0">
                <a:solidFill>
                  <a:srgbClr val="002060"/>
                </a:solidFill>
                <a:latin typeface="Verdana Pro" panose="020B0604030504040204" pitchFamily="34" charset="0"/>
              </a:rPr>
              <a:t>Gain Creators): </a:t>
            </a:r>
            <a:endParaRPr lang="el-GR" sz="2800" b="1" dirty="0">
              <a:solidFill>
                <a:srgbClr val="002060"/>
              </a:solidFill>
              <a:latin typeface="Verdana Pro"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Δημιουργούν θετικές κοινωνικές συνέπειες; Κάνοντάς τους πελάτες να φαίνονται καλά ή αυξάνοντας τη δύναμη και τη θέση τους;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Κάνουν κάτι συγκεκριμένο το οποίο αναζητούν οι πελάτες; Από άποψη καλής σχεδίασης, εγγυήσεων, ή προηγμένων χαρακτηριστικών? </a:t>
            </a:r>
          </a:p>
          <a:p>
            <a:pPr marL="457200" marR="0" lvl="0" indent="-457200" algn="just"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l-GR" sz="2800" dirty="0">
                <a:solidFill>
                  <a:srgbClr val="002060"/>
                </a:solidFill>
                <a:latin typeface="Calibri" panose="020F0502020204030204"/>
              </a:rPr>
              <a:t>Εκπληρώνουν κάποια επιθυμία την οποία ονειρεύονται οι πελάτες; Βοηθώντας τους να πετύχουν τις φιλοδοξίες τους ή να απαλλαγούν από μία ταλαιπωρία?</a:t>
            </a: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1380048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24945"/>
            <a:ext cx="11572875" cy="3046988"/>
          </a:xfrm>
          <a:prstGeom prst="rect">
            <a:avLst/>
          </a:prstGeom>
          <a:noFill/>
        </p:spPr>
        <p:txBody>
          <a:bodyPr wrap="square" lIns="91440" tIns="45720" rIns="91440" bIns="4572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Tο ταίριασμα (Fit) επιτυγχάνεται όταν  η προτεινόμενη αξία  προσφέρει λύση/εις στα προβλήματα των δυνητικών πελατών σας, και ικανοποιεί, ή ακόμη καλύτερα ξεπερνά τις προσδοκίες τους.</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3200" b="1" dirty="0">
              <a:solidFill>
                <a:srgbClr val="002060"/>
              </a:solidFill>
              <a:latin typeface="Calibri" panose="020F0502020204030204"/>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pic>
        <p:nvPicPr>
          <p:cNvPr id="4" name="Εικόνα 3">
            <a:extLst>
              <a:ext uri="{FF2B5EF4-FFF2-40B4-BE49-F238E27FC236}">
                <a16:creationId xmlns:a16="http://schemas.microsoft.com/office/drawing/2014/main" id="{B13747F3-6ED6-F585-6B25-5BFB9B76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985" y="2752461"/>
            <a:ext cx="8788996" cy="3185759"/>
          </a:xfrm>
          <a:prstGeom prst="rect">
            <a:avLst/>
          </a:prstGeom>
        </p:spPr>
      </p:pic>
    </p:spTree>
    <p:extLst>
      <p:ext uri="{BB962C8B-B14F-4D97-AF65-F5344CB8AC3E}">
        <p14:creationId xmlns:p14="http://schemas.microsoft.com/office/powerpoint/2010/main" val="21070870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2" y="1260670"/>
            <a:ext cx="11572875" cy="8894743"/>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Verdana Pro" panose="020B0604030504040204" pitchFamily="34" charset="0"/>
              </a:rPr>
              <a:t>Ταίριασμα (</a:t>
            </a:r>
            <a:r>
              <a:rPr lang="en-US" sz="3200" b="1" dirty="0">
                <a:solidFill>
                  <a:srgbClr val="002060"/>
                </a:solidFill>
                <a:latin typeface="Verdana Pro" panose="020B0604030504040204" pitchFamily="34" charset="0"/>
              </a:rPr>
              <a:t>Fit)</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Το ταίριασμα επιτυγχάνεται όταν οι πελάτες έχουν ενθουσιαστεί με την πρόταση αξίας σας</a:t>
            </a:r>
            <a:r>
              <a:rPr lang="en-US" sz="2800" dirty="0">
                <a:solidFill>
                  <a:srgbClr val="002060"/>
                </a:solidFill>
                <a:latin typeface="Verdana Pro" panose="020B0604030504040204" pitchFamily="34"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 Αυτό συμβαίνει όταν απευθυνόμαστε σε σημαντικές εργασίες, όταν προσφέρουμε ανακούφιση ακραίων «πόνων» και βοηθάμε στη δημιουργία σημαντικού οφέλους για το οποίο ενδιαφέρονται οι πελάτες μας. </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800" dirty="0">
                <a:solidFill>
                  <a:srgbClr val="002060"/>
                </a:solidFill>
                <a:latin typeface="Verdana Pro" panose="020B0604030504040204" pitchFamily="34" charset="0"/>
              </a:rPr>
              <a:t>Το ταίριασμα είναι δύσκολο να επιτευχθεί και να διατηρηθεί. Το να προσπαθεί κανείς να το πετύχει είναι η ουσία της σχεδίασης μιας πρότασης αξίας.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dirty="0">
              <a:solidFill>
                <a:srgbClr val="002060"/>
              </a:solidFill>
              <a:latin typeface="Verdana Pro"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Verdana Pro" panose="020B0604030504040204" pitchFamily="34" charset="0"/>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1680569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309562" y="2669691"/>
            <a:ext cx="11572875" cy="707886"/>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4000" b="1" i="0" u="none" strike="noStrike" kern="1200" cap="none" spc="0" normalizeH="0" baseline="0" noProof="0" dirty="0">
                <a:ln>
                  <a:noFill/>
                </a:ln>
                <a:solidFill>
                  <a:srgbClr val="002060"/>
                </a:solidFill>
                <a:effectLst/>
                <a:uLnTx/>
                <a:uFillTx/>
                <a:latin typeface="Calibri" panose="020F0502020204030204"/>
                <a:ea typeface="+mn-ea"/>
                <a:cs typeface="Calibri"/>
              </a:rPr>
              <a:t>Ώρα για </a:t>
            </a:r>
            <a:r>
              <a:rPr lang="el-GR" sz="4000" b="1" dirty="0">
                <a:solidFill>
                  <a:srgbClr val="002060"/>
                </a:solidFill>
                <a:latin typeface="Calibri" panose="020F0502020204030204"/>
                <a:cs typeface="Calibri"/>
              </a:rPr>
              <a:t>σκέψη και συζήτηση</a:t>
            </a:r>
            <a:endParaRPr kumimoji="0" lang="el-GR" sz="4000" b="1" i="0" u="none" strike="noStrike" kern="1200" cap="none" spc="0" normalizeH="0" baseline="0" noProof="0" dirty="0">
              <a:ln>
                <a:noFill/>
              </a:ln>
              <a:solidFill>
                <a:srgbClr val="002060"/>
              </a:solidFill>
              <a:effectLst/>
              <a:uLnTx/>
              <a:uFillTx/>
              <a:latin typeface="Calibri" panose="020F0502020204030204"/>
              <a:ea typeface="+mn-ea"/>
              <a:cs typeface="Calibri"/>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14191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A9F1CA36-B6F0-8DF9-1F76-790B94B3A087}"/>
              </a:ext>
            </a:extLst>
          </p:cNvPr>
          <p:cNvSpPr txBox="1">
            <a:spLocks/>
          </p:cNvSpPr>
          <p:nvPr/>
        </p:nvSpPr>
        <p:spPr>
          <a:xfrm>
            <a:off x="339816" y="411413"/>
            <a:ext cx="4232184" cy="415389"/>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2800" b="1" err="1">
                <a:solidFill>
                  <a:schemeClr val="bg1"/>
                </a:solidFill>
              </a:rPr>
              <a:t>Partnership</a:t>
            </a:r>
            <a:endParaRPr lang="pt-PT" sz="2800" b="1">
              <a:solidFill>
                <a:schemeClr val="bg1"/>
              </a:solidFill>
            </a:endParaRPr>
          </a:p>
        </p:txBody>
      </p:sp>
      <p:pic>
        <p:nvPicPr>
          <p:cNvPr id="15" name="Imagem 14" descr="Uma imagem com texto, vidro&#10;&#10;Descrição gerada automaticamente">
            <a:extLst>
              <a:ext uri="{FF2B5EF4-FFF2-40B4-BE49-F238E27FC236}">
                <a16:creationId xmlns:a16="http://schemas.microsoft.com/office/drawing/2014/main" id="{75136C9D-A05E-08C5-AC89-1C33FDA06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390" y="2386060"/>
            <a:ext cx="1803748" cy="1534357"/>
          </a:xfrm>
          <a:prstGeom prst="rect">
            <a:avLst/>
          </a:prstGeom>
        </p:spPr>
      </p:pic>
      <p:pic>
        <p:nvPicPr>
          <p:cNvPr id="16" name="Imagem 15">
            <a:extLst>
              <a:ext uri="{FF2B5EF4-FFF2-40B4-BE49-F238E27FC236}">
                <a16:creationId xmlns:a16="http://schemas.microsoft.com/office/drawing/2014/main" id="{2FF795C0-5DFA-06FB-B84A-667BF4632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7761" y="2430048"/>
            <a:ext cx="2595255" cy="1427967"/>
          </a:xfrm>
          <a:prstGeom prst="rect">
            <a:avLst/>
          </a:prstGeom>
        </p:spPr>
      </p:pic>
      <p:pic>
        <p:nvPicPr>
          <p:cNvPr id="17" name="Imagem 16" descr="Uma imagem com texto&#10;&#10;Descrição gerada automaticamente">
            <a:extLst>
              <a:ext uri="{FF2B5EF4-FFF2-40B4-BE49-F238E27FC236}">
                <a16:creationId xmlns:a16="http://schemas.microsoft.com/office/drawing/2014/main" id="{C571CA02-72EC-BDAE-2D2D-7DBFB6B43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7947" y="2993720"/>
            <a:ext cx="3762854" cy="701457"/>
          </a:xfrm>
          <a:prstGeom prst="rect">
            <a:avLst/>
          </a:prstGeom>
        </p:spPr>
      </p:pic>
    </p:spTree>
    <p:extLst>
      <p:ext uri="{BB962C8B-B14F-4D97-AF65-F5344CB8AC3E}">
        <p14:creationId xmlns:p14="http://schemas.microsoft.com/office/powerpoint/2010/main" val="289842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79021" y="351234"/>
            <a:ext cx="11131614" cy="5262979"/>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600"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600" dirty="0">
                <a:solidFill>
                  <a:srgbClr val="002060"/>
                </a:solidFill>
                <a:latin typeface="Calibri" panose="020F0502020204030204"/>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pt-PT" sz="1600" b="0" i="0" u="none" strike="noStrike" kern="1200" cap="none" spc="0" normalizeH="0" baseline="0" noProof="0" dirty="0">
                <a:ln>
                  <a:noFill/>
                </a:ln>
                <a:solidFill>
                  <a:srgbClr val="002060"/>
                </a:solidFill>
                <a:effectLst/>
                <a:uLnTx/>
                <a:uFillTx/>
                <a:latin typeface="Calibri" panose="020F0502020204030204"/>
                <a:ea typeface="+mn-ea"/>
                <a:cs typeface="+mn-cs"/>
              </a:rPr>
              <a:t>https://www.strategyzer.com/</a:t>
            </a:r>
            <a:r>
              <a:rPr kumimoji="0" lang="el-GR" sz="1600" b="0"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pt-PT" sz="16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700" b="1" i="0" u="none" strike="noStrike" kern="1200" cap="none" spc="0" normalizeH="0" baseline="0" noProof="0" dirty="0">
                <a:ln>
                  <a:noFill/>
                </a:ln>
                <a:solidFill>
                  <a:prstClr val="white"/>
                </a:solidFill>
                <a:effectLst/>
                <a:uLnTx/>
                <a:uFillTx/>
                <a:latin typeface="Calibri" panose="020F0502020204030204"/>
                <a:ea typeface="+mn-ea"/>
                <a:cs typeface="+mn-cs"/>
              </a:rPr>
              <a:t>Ένα βήμα πίσω: Το επιχειρηματικό μοντέλο (Business Model Canvas)</a:t>
            </a:r>
          </a:p>
        </p:txBody>
      </p:sp>
      <p:pic>
        <p:nvPicPr>
          <p:cNvPr id="4" name="Εικόνα 4">
            <a:extLst>
              <a:ext uri="{FF2B5EF4-FFF2-40B4-BE49-F238E27FC236}">
                <a16:creationId xmlns:a16="http://schemas.microsoft.com/office/drawing/2014/main" id="{FFDCCB86-41DD-503E-C836-43548492C4A1}"/>
              </a:ext>
            </a:extLst>
          </p:cNvPr>
          <p:cNvPicPr>
            <a:picLocks noChangeAspect="1"/>
          </p:cNvPicPr>
          <p:nvPr/>
        </p:nvPicPr>
        <p:blipFill>
          <a:blip r:embed="rId2"/>
          <a:stretch>
            <a:fillRect/>
          </a:stretch>
        </p:blipFill>
        <p:spPr>
          <a:xfrm>
            <a:off x="1139407" y="1285886"/>
            <a:ext cx="8535171" cy="3711589"/>
          </a:xfrm>
          <a:prstGeom prst="rect">
            <a:avLst/>
          </a:prstGeom>
        </p:spPr>
      </p:pic>
    </p:spTree>
    <p:extLst>
      <p:ext uri="{BB962C8B-B14F-4D97-AF65-F5344CB8AC3E}">
        <p14:creationId xmlns:p14="http://schemas.microsoft.com/office/powerpoint/2010/main" val="36263511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87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189491"/>
            <a:ext cx="11572875" cy="991040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400" i="0" u="sng" strike="noStrike" kern="1200" cap="none" spc="0" normalizeH="0" baseline="0" noProof="0" dirty="0">
                <a:ln>
                  <a:noFill/>
                </a:ln>
                <a:solidFill>
                  <a:srgbClr val="002060"/>
                </a:solidFill>
                <a:effectLst/>
                <a:uLnTx/>
                <a:uFillTx/>
                <a:latin typeface="Verdana Pro"/>
                <a:ea typeface="Calibri"/>
                <a:cs typeface="Calibri"/>
              </a:rPr>
              <a:t>Πολλές φορές οι επιχειρηματίες ανησυχούν για θέματα όπως:</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2400" dirty="0">
              <a:solidFill>
                <a:srgbClr val="002060"/>
              </a:solidFill>
              <a:latin typeface="Verdana Pro"/>
              <a:ea typeface="Calibri"/>
              <a:cs typeface="Calibri"/>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i="0" u="none" strike="noStrike" kern="1200" cap="none" spc="0" normalizeH="0" baseline="0" noProof="0" dirty="0">
                <a:ln>
                  <a:noFill/>
                </a:ln>
                <a:solidFill>
                  <a:srgbClr val="002060"/>
                </a:solidFill>
                <a:effectLst/>
                <a:uLnTx/>
                <a:uFillTx/>
                <a:latin typeface="Verdana Pro"/>
                <a:ea typeface="Calibri"/>
                <a:cs typeface="Calibri"/>
              </a:rPr>
              <a:t>Μήπως εστιάζουμε πάρα πολύ στα προϊόντα και στα χαρακτηριστικά τους, αντί για τη δημιουργία αξίας για τους πελάτες μας?</a:t>
            </a:r>
          </a:p>
          <a:p>
            <a:pPr marR="0" lvl="0" algn="l" defTabSz="457200" rtl="0" eaLnBrk="1" fontAlgn="auto" latinLnBrk="0" hangingPunct="1">
              <a:lnSpc>
                <a:spcPct val="100000"/>
              </a:lnSpc>
              <a:spcBef>
                <a:spcPts val="0"/>
              </a:spcBef>
              <a:spcAft>
                <a:spcPts val="0"/>
              </a:spcAft>
              <a:buClrTx/>
              <a:buSzTx/>
              <a:tabLst/>
              <a:defRPr/>
            </a:pPr>
            <a:endParaRPr kumimoji="0" lang="el-GR" sz="2400" i="0" u="none" strike="noStrike" kern="1200" cap="none" spc="0" normalizeH="0" baseline="0" noProof="0" dirty="0">
              <a:ln>
                <a:noFill/>
              </a:ln>
              <a:solidFill>
                <a:srgbClr val="002060"/>
              </a:solidFill>
              <a:effectLst/>
              <a:uLnTx/>
              <a:uFillTx/>
              <a:latin typeface="Verdana Pro"/>
              <a:ea typeface="Calibri"/>
              <a:cs typeface="Calibri"/>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GR" sz="2400" i="0" u="none" strike="noStrike" kern="1200" cap="none" spc="0" normalizeH="0" baseline="0" noProof="0" dirty="0">
                <a:ln>
                  <a:noFill/>
                </a:ln>
                <a:solidFill>
                  <a:srgbClr val="002060"/>
                </a:solidFill>
                <a:effectLst/>
                <a:uLnTx/>
                <a:uFillTx/>
                <a:latin typeface="Verdana Pro"/>
                <a:ea typeface="Calibri"/>
                <a:cs typeface="Calibri"/>
              </a:rPr>
              <a:t>Πόσο συχνά παράγουμε  πράγματα που κανείς δεν θέλει, παρά τις καλές μας ιδέες και τις καλές μας προθέσεις?</a:t>
            </a:r>
          </a:p>
          <a:p>
            <a:pPr marR="0" lvl="0" algn="l" defTabSz="457200" rtl="0" eaLnBrk="1" fontAlgn="auto" latinLnBrk="0" hangingPunct="1">
              <a:lnSpc>
                <a:spcPct val="100000"/>
              </a:lnSpc>
              <a:spcBef>
                <a:spcPts val="0"/>
              </a:spcBef>
              <a:spcAft>
                <a:spcPts val="0"/>
              </a:spcAft>
              <a:buClrTx/>
              <a:buSzTx/>
              <a:tabLst/>
              <a:defRPr/>
            </a:pPr>
            <a:endParaRPr kumimoji="0" lang="el-GR" sz="2400" i="0" u="none" strike="noStrike" kern="1200" cap="none" spc="0" normalizeH="0" baseline="0" noProof="0" dirty="0">
              <a:ln>
                <a:noFill/>
              </a:ln>
              <a:solidFill>
                <a:srgbClr val="002060"/>
              </a:solidFill>
              <a:effectLst/>
              <a:uLnTx/>
              <a:uFillTx/>
              <a:latin typeface="Verdana Pro"/>
              <a:ea typeface="Calibri"/>
              <a:cs typeface="Calibri"/>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400" dirty="0">
                <a:solidFill>
                  <a:srgbClr val="002060"/>
                </a:solidFill>
                <a:latin typeface="Verdana Pro"/>
                <a:ea typeface="Calibri"/>
                <a:cs typeface="Calibri"/>
              </a:rPr>
              <a:t>Πώς να χ</a:t>
            </a:r>
            <a:r>
              <a:rPr kumimoji="0" lang="el-GR" sz="2400" i="0" u="none" strike="noStrike" kern="1200" cap="none" spc="0" normalizeH="0" baseline="0" noProof="0" dirty="0">
                <a:ln>
                  <a:noFill/>
                </a:ln>
                <a:solidFill>
                  <a:srgbClr val="002060"/>
                </a:solidFill>
                <a:effectLst/>
                <a:uLnTx/>
                <a:uFillTx/>
                <a:latin typeface="Verdana Pro"/>
                <a:ea typeface="Calibri"/>
                <a:cs typeface="Calibri"/>
              </a:rPr>
              <a:t>ρησιμοποιήσουμε μία πιο πελατοκεντρική μεθοδολογία ανάπτυξης προϊόντων/υπηρεσιών?</a:t>
            </a:r>
          </a:p>
          <a:p>
            <a:pPr marR="0" lvl="0" algn="l" defTabSz="457200" rtl="0" eaLnBrk="1" fontAlgn="auto" latinLnBrk="0" hangingPunct="1">
              <a:lnSpc>
                <a:spcPct val="100000"/>
              </a:lnSpc>
              <a:spcBef>
                <a:spcPts val="0"/>
              </a:spcBef>
              <a:spcAft>
                <a:spcPts val="0"/>
              </a:spcAft>
              <a:buClrTx/>
              <a:buSzTx/>
              <a:tabLst/>
              <a:defRPr/>
            </a:pPr>
            <a:endParaRPr kumimoji="0" lang="el-GR" sz="2400" i="0" u="none" strike="noStrike" kern="1200" cap="none" spc="0" normalizeH="0" baseline="0" noProof="0" dirty="0">
              <a:ln>
                <a:noFill/>
              </a:ln>
              <a:solidFill>
                <a:srgbClr val="002060"/>
              </a:solidFill>
              <a:effectLst/>
              <a:uLnTx/>
              <a:uFillTx/>
              <a:latin typeface="Verdana Pro"/>
              <a:ea typeface="Calibri"/>
              <a:cs typeface="Calibri"/>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sz="2400" dirty="0">
                <a:solidFill>
                  <a:srgbClr val="002060"/>
                </a:solidFill>
                <a:latin typeface="Verdana Pro"/>
                <a:ea typeface="Calibri"/>
                <a:cs typeface="Calibri"/>
              </a:rPr>
              <a:t>Μήπως στην ομάδας μας, δεν υπάρχει κοινή κατανόηση του ποιά είναι η πρόταση αξίας μας (για τους πελάτες μας)?</a:t>
            </a:r>
            <a:endParaRPr kumimoji="0" lang="el-GR" sz="2400" i="0" u="none" strike="noStrike" kern="1200" cap="none" spc="0" normalizeH="0" baseline="0" noProof="0" dirty="0">
              <a:ln>
                <a:noFill/>
              </a:ln>
              <a:solidFill>
                <a:srgbClr val="002060"/>
              </a:solidFill>
              <a:effectLst/>
              <a:uLnTx/>
              <a:uFillTx/>
              <a:latin typeface="Verdana Pro"/>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6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457200" marR="0" lvl="0" indent="-4572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l-GR" sz="3200" b="0" i="0" u="none" strike="noStrike" kern="1200" cap="none" spc="0" normalizeH="0" baseline="0" noProof="0" dirty="0">
              <a:ln>
                <a:noFill/>
              </a:ln>
              <a:solidFill>
                <a:srgbClr val="002060"/>
              </a:solidFill>
              <a:effectLst/>
              <a:uLnTx/>
              <a:uFillTx/>
              <a:latin typeface="Calibri" panose="020F0502020204030204"/>
              <a:ea typeface="Calibri" panose="020F0502020204030204"/>
              <a:cs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Tree>
    <p:extLst>
      <p:ext uri="{BB962C8B-B14F-4D97-AF65-F5344CB8AC3E}">
        <p14:creationId xmlns:p14="http://schemas.microsoft.com/office/powerpoint/2010/main" val="21796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86614-E6F4-D752-3CDC-A0298F8AD5D3}"/>
              </a:ext>
            </a:extLst>
          </p:cNvPr>
          <p:cNvSpPr txBox="1"/>
          <p:nvPr/>
        </p:nvSpPr>
        <p:spPr>
          <a:xfrm>
            <a:off x="182215" y="1211006"/>
            <a:ext cx="11572875" cy="1846659"/>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3200" b="1" dirty="0">
                <a:solidFill>
                  <a:srgbClr val="002060"/>
                </a:solidFill>
                <a:latin typeface="Calibri" panose="020F0502020204030204"/>
              </a:rPr>
              <a:t>Γ</a:t>
            </a:r>
            <a:r>
              <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rPr>
              <a:t>ιατί είναι σημαντικό το Value Proposition (Η πρόταση αξίας μας?)</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3200" b="1" dirty="0">
              <a:solidFill>
                <a:srgbClr val="00206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32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sp>
        <p:nvSpPr>
          <p:cNvPr id="3" name="TextBox 2">
            <a:extLst>
              <a:ext uri="{FF2B5EF4-FFF2-40B4-BE49-F238E27FC236}">
                <a16:creationId xmlns:a16="http://schemas.microsoft.com/office/drawing/2014/main" id="{A740C2CE-5025-E11B-C0B0-CC67F700E645}"/>
              </a:ext>
            </a:extLst>
          </p:cNvPr>
          <p:cNvSpPr txBox="1"/>
          <p:nvPr/>
        </p:nvSpPr>
        <p:spPr>
          <a:xfrm>
            <a:off x="182215" y="292897"/>
            <a:ext cx="10226914"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prstClr val="white"/>
                </a:solidFill>
                <a:effectLst/>
                <a:uLnTx/>
                <a:uFillTx/>
                <a:latin typeface="Calibri" panose="020F0502020204030204"/>
                <a:ea typeface="+mn-ea"/>
                <a:cs typeface="+mn-cs"/>
              </a:rPr>
              <a:t>Πρόταση αξίας, Κατανόηση πελατών και τμήματα πελατών</a:t>
            </a:r>
          </a:p>
        </p:txBody>
      </p:sp>
      <p:sp>
        <p:nvSpPr>
          <p:cNvPr id="5" name="TextBox 4">
            <a:extLst>
              <a:ext uri="{FF2B5EF4-FFF2-40B4-BE49-F238E27FC236}">
                <a16:creationId xmlns:a16="http://schemas.microsoft.com/office/drawing/2014/main" id="{6055939D-F759-7A42-2EE6-4193B9BEC247}"/>
              </a:ext>
            </a:extLst>
          </p:cNvPr>
          <p:cNvSpPr txBox="1"/>
          <p:nvPr/>
        </p:nvSpPr>
        <p:spPr>
          <a:xfrm>
            <a:off x="731520" y="1957892"/>
            <a:ext cx="11023570" cy="4154984"/>
          </a:xfrm>
          <a:prstGeom prst="rect">
            <a:avLst/>
          </a:prstGeom>
          <a:noFill/>
        </p:spPr>
        <p:txBody>
          <a:bodyPr wrap="square">
            <a:spAutoFit/>
          </a:bodyPr>
          <a:lstStyle/>
          <a:p>
            <a:pPr algn="just"/>
            <a:r>
              <a:rPr lang="el-GR" sz="2400" dirty="0">
                <a:solidFill>
                  <a:srgbClr val="002060"/>
                </a:solidFill>
                <a:latin typeface="Verdana Pro" panose="020B0604030504040204" pitchFamily="34" charset="0"/>
              </a:rPr>
              <a:t>Οι περισσότεροι όταν θέλουν να παρουσιάσουν την επιχειρηματική τους ιδέα ή την επιχείρηση τους, συνήθως ξεκινούν να παρουσιάζουν τι είναι αυτό το οποίο κάνουν. </a:t>
            </a:r>
          </a:p>
          <a:p>
            <a:pPr algn="just"/>
            <a:endParaRPr lang="el-GR" sz="2400" dirty="0">
              <a:solidFill>
                <a:srgbClr val="002060"/>
              </a:solidFill>
              <a:latin typeface="Verdana Pro" panose="020B0604030504040204" pitchFamily="34" charset="0"/>
            </a:endParaRPr>
          </a:p>
          <a:p>
            <a:pPr algn="just"/>
            <a:r>
              <a:rPr lang="el-GR" sz="2400" dirty="0">
                <a:solidFill>
                  <a:srgbClr val="002060"/>
                </a:solidFill>
                <a:latin typeface="Verdana Pro" panose="020B0604030504040204" pitchFamily="34" charset="0"/>
              </a:rPr>
              <a:t>Αρκετοί παρουσιάζουν ποιο είναι το κύριο προϊόν ή η υπηρεσία τους. Κάνουν δηλαδή μια περιγραφή του προϊόντος, αναφέρονται στις δυνατότητες του και περιγράφουν τον τρόπο με τον οποίο λειτουργεί.</a:t>
            </a:r>
          </a:p>
          <a:p>
            <a:pPr algn="just"/>
            <a:endParaRPr lang="el-GR" sz="2400" dirty="0">
              <a:latin typeface="Verdana Pro" panose="020B0604030504040204" pitchFamily="34" charset="0"/>
            </a:endParaRPr>
          </a:p>
          <a:p>
            <a:pPr algn="just"/>
            <a:r>
              <a:rPr lang="el-GR" sz="2400" b="1" u="sng" dirty="0">
                <a:solidFill>
                  <a:srgbClr val="002060"/>
                </a:solidFill>
                <a:latin typeface="Verdana Pro" panose="020B0604030504040204" pitchFamily="34" charset="0"/>
              </a:rPr>
              <a:t>Σε τί δεν αναφέρονται?</a:t>
            </a:r>
          </a:p>
          <a:p>
            <a:pPr algn="just"/>
            <a:endParaRPr lang="el-GR" sz="2400" dirty="0">
              <a:solidFill>
                <a:srgbClr val="002060"/>
              </a:solidFill>
              <a:latin typeface="Verdana Pro" panose="020B0604030504040204" pitchFamily="34" charset="0"/>
            </a:endParaRPr>
          </a:p>
          <a:p>
            <a:pPr algn="just"/>
            <a:endParaRPr lang="el-GR" sz="2400" dirty="0">
              <a:latin typeface="Verdana Pro" panose="020B0604030504040204" pitchFamily="34" charset="0"/>
            </a:endParaRPr>
          </a:p>
        </p:txBody>
      </p:sp>
    </p:spTree>
    <p:extLst>
      <p:ext uri="{BB962C8B-B14F-4D97-AF65-F5344CB8AC3E}">
        <p14:creationId xmlns:p14="http://schemas.microsoft.com/office/powerpoint/2010/main" val="3168303912"/>
      </p:ext>
    </p:extLst>
  </p:cSld>
  <p:clrMapOvr>
    <a:masterClrMapping/>
  </p:clrMapOvr>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0d6392-6280-406e-8abb-192204cae835">
      <Terms xmlns="http://schemas.microsoft.com/office/infopath/2007/PartnerControls"/>
    </lcf76f155ced4ddcb4097134ff3c332f>
    <TaxCatchAll xmlns="6147d5a9-d9fc-485c-b7f5-f60db4affe63" xsi:nil="true"/>
    <SharedWithUsers xmlns="6147d5a9-d9fc-485c-b7f5-f60db4affe63">
      <UserInfo>
        <DisplayName/>
        <AccountId xsi:nil="true"/>
        <AccountType/>
      </UserInfo>
    </SharedWithUsers>
    <MediaLengthInSeconds xmlns="a00d6392-6280-406e-8abb-192204cae8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C547182C2D0F47A2252171A0F06222" ma:contentTypeVersion="18" ma:contentTypeDescription="Create a new document." ma:contentTypeScope="" ma:versionID="1597d22577e9575f99e24309ee0e44af">
  <xsd:schema xmlns:xsd="http://www.w3.org/2001/XMLSchema" xmlns:xs="http://www.w3.org/2001/XMLSchema" xmlns:p="http://schemas.microsoft.com/office/2006/metadata/properties" xmlns:ns2="a00d6392-6280-406e-8abb-192204cae835" xmlns:ns3="6147d5a9-d9fc-485c-b7f5-f60db4affe63" targetNamespace="http://schemas.microsoft.com/office/2006/metadata/properties" ma:root="true" ma:fieldsID="75a0ca19de23e4869b471ccc54acd734" ns2:_="" ns3:_="">
    <xsd:import namespace="a00d6392-6280-406e-8abb-192204cae835"/>
    <xsd:import namespace="6147d5a9-d9fc-485c-b7f5-f60db4affe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0d6392-6280-406e-8abb-192204cae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e544a5-5024-496a-80fa-bd27f993d8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47d5a9-d9fc-485c-b7f5-f60db4affe6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1682c2e-d20d-4ecc-af68-6d047d9c560b}" ma:internalName="TaxCatchAll" ma:showField="CatchAllData" ma:web="6147d5a9-d9fc-485c-b7f5-f60db4affe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CE70CA-881E-484F-ADD9-B0EA1B3799A9}">
  <ds:schemaRefs>
    <ds:schemaRef ds:uri="http://schemas.microsoft.com/sharepoint/v3/contenttype/forms"/>
  </ds:schemaRefs>
</ds:datastoreItem>
</file>

<file path=customXml/itemProps2.xml><?xml version="1.0" encoding="utf-8"?>
<ds:datastoreItem xmlns:ds="http://schemas.openxmlformats.org/officeDocument/2006/customXml" ds:itemID="{6922D9D8-2EA3-43B9-BBBF-EA691D38FFFE}">
  <ds:schemaRefs>
    <ds:schemaRef ds:uri="6147d5a9-d9fc-485c-b7f5-f60db4affe63"/>
    <ds:schemaRef ds:uri="a00d6392-6280-406e-8abb-192204cae8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BBDE81-E045-4626-B7DE-25FF1D74B587}"/>
</file>

<file path=docProps/app.xml><?xml version="1.0" encoding="utf-8"?>
<Properties xmlns="http://schemas.openxmlformats.org/officeDocument/2006/extended-properties" xmlns:vt="http://schemas.openxmlformats.org/officeDocument/2006/docPropsVTypes">
  <Template>Office Theme</Template>
  <TotalTime>414</TotalTime>
  <Words>4335</Words>
  <Application>Microsoft Office PowerPoint</Application>
  <PresentationFormat>Ευρεία οθόνη</PresentationFormat>
  <Paragraphs>563</Paragraphs>
  <Slides>70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70</vt:i4>
      </vt:variant>
    </vt:vector>
  </HeadingPairs>
  <TitlesOfParts>
    <vt:vector size="78" baseType="lpstr">
      <vt:lpstr>-apple-system</vt:lpstr>
      <vt:lpstr>Arial</vt:lpstr>
      <vt:lpstr>Calibri</vt:lpstr>
      <vt:lpstr>Calibri Light</vt:lpstr>
      <vt:lpstr>Cento</vt:lpstr>
      <vt:lpstr>Verdana Pro</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Rural Elders to  Boost Creativity in Agriculture</dc:title>
  <dc:creator>Claudia Alves</dc:creator>
  <cp:lastModifiedBy>Elpis Tsolaki</cp:lastModifiedBy>
  <cp:revision>4</cp:revision>
  <dcterms:created xsi:type="dcterms:W3CDTF">2021-04-16T10:13:33Z</dcterms:created>
  <dcterms:modified xsi:type="dcterms:W3CDTF">2023-03-30T09:07:14Z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0x010100A0C547182C2D0F47A2252171A0F06222</vt:lpwstr>
  </property>
  <property fmtid="{D5CDD505-2E9C-101B-9397-08002B2CF9AE}" pid="3" name="MediaServiceImageTags">
    <vt:lpwstr/>
  </property>
  <property fmtid="{D5CDD505-2E9C-101B-9397-08002B2CF9AE}" pid="4" name="Order">
    <vt:r8>369800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