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43"/>
  </p:notesMasterIdLst>
  <p:handoutMasterIdLst>
    <p:handoutMasterId r:id="rId44"/>
  </p:handoutMasterIdLst>
  <p:sldIdLst>
    <p:sldId id="363" r:id="rId5"/>
    <p:sldId id="375" r:id="rId6"/>
    <p:sldId id="419" r:id="rId7"/>
    <p:sldId id="420" r:id="rId8"/>
    <p:sldId id="421" r:id="rId9"/>
    <p:sldId id="380" r:id="rId10"/>
    <p:sldId id="394" r:id="rId11"/>
    <p:sldId id="399" r:id="rId12"/>
    <p:sldId id="384" r:id="rId13"/>
    <p:sldId id="398" r:id="rId14"/>
    <p:sldId id="389" r:id="rId15"/>
    <p:sldId id="403" r:id="rId16"/>
    <p:sldId id="393" r:id="rId17"/>
    <p:sldId id="386" r:id="rId18"/>
    <p:sldId id="392" r:id="rId19"/>
    <p:sldId id="388" r:id="rId20"/>
    <p:sldId id="390" r:id="rId21"/>
    <p:sldId id="408" r:id="rId22"/>
    <p:sldId id="395" r:id="rId23"/>
    <p:sldId id="396" r:id="rId24"/>
    <p:sldId id="400" r:id="rId25"/>
    <p:sldId id="402" r:id="rId26"/>
    <p:sldId id="391" r:id="rId27"/>
    <p:sldId id="405" r:id="rId28"/>
    <p:sldId id="406" r:id="rId29"/>
    <p:sldId id="404" r:id="rId30"/>
    <p:sldId id="407" r:id="rId31"/>
    <p:sldId id="409" r:id="rId32"/>
    <p:sldId id="410" r:id="rId33"/>
    <p:sldId id="411" r:id="rId34"/>
    <p:sldId id="416" r:id="rId35"/>
    <p:sldId id="412" r:id="rId36"/>
    <p:sldId id="415" r:id="rId37"/>
    <p:sldId id="417" r:id="rId38"/>
    <p:sldId id="413" r:id="rId39"/>
    <p:sldId id="414" r:id="rId40"/>
    <p:sldId id="372" r:id="rId41"/>
    <p:sldId id="36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8"/>
    <a:srgbClr val="7F8AF6"/>
    <a:srgbClr val="8E96F8"/>
    <a:srgbClr val="979DF7"/>
    <a:srgbClr val="949AF8"/>
    <a:srgbClr val="939CF9"/>
    <a:srgbClr val="838EF7"/>
    <a:srgbClr val="4E4D4D"/>
    <a:srgbClr val="69B42E"/>
    <a:srgbClr val="903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1161" autoAdjust="0"/>
  </p:normalViewPr>
  <p:slideViewPr>
    <p:cSldViewPr snapToGrid="0">
      <p:cViewPr varScale="1">
        <p:scale>
          <a:sx n="56" d="100"/>
          <a:sy n="56" d="100"/>
        </p:scale>
        <p:origin x="1314" y="-102"/>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Gavatha" userId="6eb1ddac-16ba-4f95-b06e-155ef84bcf63" providerId="ADAL" clId="{E9B8FE83-4E7E-4FC3-8429-A7377BDFFCB7}"/>
    <pc:docChg chg="undo custSel modSld">
      <pc:chgData name="Maria Gavatha" userId="6eb1ddac-16ba-4f95-b06e-155ef84bcf63" providerId="ADAL" clId="{E9B8FE83-4E7E-4FC3-8429-A7377BDFFCB7}" dt="2022-12-14T14:20:56.477" v="55" actId="14100"/>
      <pc:docMkLst>
        <pc:docMk/>
      </pc:docMkLst>
      <pc:sldChg chg="modSp mod">
        <pc:chgData name="Maria Gavatha" userId="6eb1ddac-16ba-4f95-b06e-155ef84bcf63" providerId="ADAL" clId="{E9B8FE83-4E7E-4FC3-8429-A7377BDFFCB7}" dt="2022-12-14T14:20:56.477" v="55" actId="14100"/>
        <pc:sldMkLst>
          <pc:docMk/>
          <pc:sldMk cId="2120362624" sldId="417"/>
        </pc:sldMkLst>
        <pc:spChg chg="mod">
          <ac:chgData name="Maria Gavatha" userId="6eb1ddac-16ba-4f95-b06e-155ef84bcf63" providerId="ADAL" clId="{E9B8FE83-4E7E-4FC3-8429-A7377BDFFCB7}" dt="2022-12-14T14:20:56.477" v="55" actId="14100"/>
          <ac:spMkLst>
            <pc:docMk/>
            <pc:sldMk cId="2120362624" sldId="417"/>
            <ac:spMk id="5" creationId="{37C4B72C-06C4-F3B9-C8C3-5D5232B8768D}"/>
          </ac:spMkLst>
        </pc:spChg>
        <pc:spChg chg="mod">
          <ac:chgData name="Maria Gavatha" userId="6eb1ddac-16ba-4f95-b06e-155ef84bcf63" providerId="ADAL" clId="{E9B8FE83-4E7E-4FC3-8429-A7377BDFFCB7}" dt="2022-12-14T14:20:45.809" v="53" actId="20577"/>
          <ac:spMkLst>
            <pc:docMk/>
            <pc:sldMk cId="2120362624" sldId="417"/>
            <ac:spMk id="7" creationId="{AAABBE8A-4A04-E66D-8596-972454AE85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060EEFE7-2C8E-4AA1-B8FB-C267DDB289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7AB02AD0-39D8-48A9-9BFE-5DA018750A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2908C7-CA69-4BB4-A21B-88ADD1DA7875}" type="datetimeFigureOut">
              <a:rPr lang="pt-PT" smtClean="0"/>
              <a:t>14/12/2022</a:t>
            </a:fld>
            <a:endParaRPr lang="pt-PT"/>
          </a:p>
        </p:txBody>
      </p:sp>
      <p:sp>
        <p:nvSpPr>
          <p:cNvPr id="4" name="Marcador de Posição do Rodapé 3">
            <a:extLst>
              <a:ext uri="{FF2B5EF4-FFF2-40B4-BE49-F238E27FC236}">
                <a16:creationId xmlns:a16="http://schemas.microsoft.com/office/drawing/2014/main" id="{7D30373E-3A03-49FA-88C6-3E4481DBE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792A7C72-2FDC-49E3-A415-272E632A50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43DC52-ED90-40A7-B381-3F436E035CC3}" type="slidenum">
              <a:rPr lang="pt-PT" smtClean="0"/>
              <a:t>‹#›</a:t>
            </a:fld>
            <a:endParaRPr lang="pt-PT"/>
          </a:p>
        </p:txBody>
      </p:sp>
    </p:spTree>
    <p:extLst>
      <p:ext uri="{BB962C8B-B14F-4D97-AF65-F5344CB8AC3E}">
        <p14:creationId xmlns:p14="http://schemas.microsoft.com/office/powerpoint/2010/main" val="312499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8EF06-2AF0-4619-BC3B-04B9BB5FCA6B}" type="datetimeFigureOut">
              <a:rPr lang="pt-PT" smtClean="0"/>
              <a:t>14/12/2022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5F490-A199-41CB-8A2E-FA2DE56CBB35}" type="slidenum">
              <a:rPr lang="pt-PT" smtClean="0"/>
              <a:t>‹#›</a:t>
            </a:fld>
            <a:endParaRPr lang="pt-PT"/>
          </a:p>
        </p:txBody>
      </p:sp>
    </p:spTree>
    <p:extLst>
      <p:ext uri="{BB962C8B-B14F-4D97-AF65-F5344CB8AC3E}">
        <p14:creationId xmlns:p14="http://schemas.microsoft.com/office/powerpoint/2010/main" val="231043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3195F490-A199-41CB-8A2E-FA2DE56CBB35}" type="slidenum">
              <a:rPr lang="pt-PT" smtClean="0"/>
              <a:t>10</a:t>
            </a:fld>
            <a:endParaRPr lang="pt-PT"/>
          </a:p>
        </p:txBody>
      </p:sp>
    </p:spTree>
    <p:extLst>
      <p:ext uri="{BB962C8B-B14F-4D97-AF65-F5344CB8AC3E}">
        <p14:creationId xmlns:p14="http://schemas.microsoft.com/office/powerpoint/2010/main" val="361200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3195F490-A199-41CB-8A2E-FA2DE56CBB35}" type="slidenum">
              <a:rPr lang="pt-PT" smtClean="0"/>
              <a:t>11</a:t>
            </a:fld>
            <a:endParaRPr lang="pt-PT"/>
          </a:p>
        </p:txBody>
      </p:sp>
    </p:spTree>
    <p:extLst>
      <p:ext uri="{BB962C8B-B14F-4D97-AF65-F5344CB8AC3E}">
        <p14:creationId xmlns:p14="http://schemas.microsoft.com/office/powerpoint/2010/main" val="2910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3195F490-A199-41CB-8A2E-FA2DE56CBB35}" type="slidenum">
              <a:rPr lang="pt-PT" smtClean="0"/>
              <a:t>12</a:t>
            </a:fld>
            <a:endParaRPr lang="pt-PT"/>
          </a:p>
        </p:txBody>
      </p:sp>
    </p:spTree>
    <p:extLst>
      <p:ext uri="{BB962C8B-B14F-4D97-AF65-F5344CB8AC3E}">
        <p14:creationId xmlns:p14="http://schemas.microsoft.com/office/powerpoint/2010/main" val="398637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3195F490-A199-41CB-8A2E-FA2DE56CBB35}" type="slidenum">
              <a:rPr lang="pt-PT" smtClean="0"/>
              <a:t>15</a:t>
            </a:fld>
            <a:endParaRPr lang="pt-PT"/>
          </a:p>
        </p:txBody>
      </p:sp>
    </p:spTree>
    <p:extLst>
      <p:ext uri="{BB962C8B-B14F-4D97-AF65-F5344CB8AC3E}">
        <p14:creationId xmlns:p14="http://schemas.microsoft.com/office/powerpoint/2010/main" val="4079053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pic>
        <p:nvPicPr>
          <p:cNvPr id="22" name="Imagem 21" descr="Uma imagem com pessoa&#10;&#10;Descrição gerada automaticamente">
            <a:extLst>
              <a:ext uri="{FF2B5EF4-FFF2-40B4-BE49-F238E27FC236}">
                <a16:creationId xmlns:a16="http://schemas.microsoft.com/office/drawing/2014/main" id="{5D06550B-ADEB-2143-DE24-6B00B08699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442"/>
          <a:stretch/>
        </p:blipFill>
        <p:spPr>
          <a:xfrm>
            <a:off x="6022109" y="411218"/>
            <a:ext cx="6169891" cy="5335971"/>
          </a:xfrm>
          <a:prstGeom prst="rect">
            <a:avLst/>
          </a:prstGeom>
        </p:spPr>
      </p:pic>
      <p:sp>
        <p:nvSpPr>
          <p:cNvPr id="8" name="Retângulo 7">
            <a:extLst>
              <a:ext uri="{FF2B5EF4-FFF2-40B4-BE49-F238E27FC236}">
                <a16:creationId xmlns:a16="http://schemas.microsoft.com/office/drawing/2014/main" id="{D278C851-64B5-D211-CC18-21AE23C85839}"/>
              </a:ext>
            </a:extLst>
          </p:cNvPr>
          <p:cNvSpPr/>
          <p:nvPr userDrawn="1"/>
        </p:nvSpPr>
        <p:spPr>
          <a:xfrm>
            <a:off x="0" y="1"/>
            <a:ext cx="12192000" cy="1454838"/>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Uma imagem com texto&#10;&#10;Descrição gerada automaticamente">
            <a:extLst>
              <a:ext uri="{FF2B5EF4-FFF2-40B4-BE49-F238E27FC236}">
                <a16:creationId xmlns:a16="http://schemas.microsoft.com/office/drawing/2014/main" id="{7AE795AF-3CD2-5869-1BBD-61203FC91C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1486" y="120"/>
            <a:ext cx="4280514" cy="1454718"/>
          </a:xfrm>
          <a:prstGeom prst="rect">
            <a:avLst/>
          </a:prstGeom>
        </p:spPr>
      </p:pic>
      <p:sp>
        <p:nvSpPr>
          <p:cNvPr id="25" name="Retângulo 24">
            <a:extLst>
              <a:ext uri="{FF2B5EF4-FFF2-40B4-BE49-F238E27FC236}">
                <a16:creationId xmlns:a16="http://schemas.microsoft.com/office/drawing/2014/main" id="{E219097D-088C-A9F7-1AED-04DE078E8154}"/>
              </a:ext>
            </a:extLst>
          </p:cNvPr>
          <p:cNvSpPr/>
          <p:nvPr userDrawn="1"/>
        </p:nvSpPr>
        <p:spPr>
          <a:xfrm>
            <a:off x="0" y="4292352"/>
            <a:ext cx="6022109" cy="1454837"/>
          </a:xfrm>
          <a:prstGeom prst="rect">
            <a:avLst/>
          </a:prstGeom>
          <a:solidFill>
            <a:srgbClr val="8E9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67772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o de Títu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FBF982-76E0-29D0-CE1D-57D202105C08}"/>
              </a:ext>
            </a:extLst>
          </p:cNvPr>
          <p:cNvSpPr/>
          <p:nvPr userDrawn="1"/>
        </p:nvSpPr>
        <p:spPr>
          <a:xfrm>
            <a:off x="0" y="310263"/>
            <a:ext cx="10003858" cy="74295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id="{BC740E26-6977-1EC8-113B-EADF61EC6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3858" y="309581"/>
            <a:ext cx="2188142" cy="743632"/>
          </a:xfrm>
          <a:prstGeom prst="rect">
            <a:avLst/>
          </a:prstGeom>
        </p:spPr>
      </p:pic>
    </p:spTree>
    <p:extLst>
      <p:ext uri="{BB962C8B-B14F-4D97-AF65-F5344CB8AC3E}">
        <p14:creationId xmlns:p14="http://schemas.microsoft.com/office/powerpoint/2010/main" val="329976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7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35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da Sec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62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22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63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32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údo Dup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4C62D91-E8EB-E1C1-A152-23A95CD5C78A}"/>
              </a:ext>
            </a:extLst>
          </p:cNvPr>
          <p:cNvSpPr/>
          <p:nvPr userDrawn="1"/>
        </p:nvSpPr>
        <p:spPr>
          <a:xfrm>
            <a:off x="0" y="0"/>
            <a:ext cx="12192000"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id="{174E180C-AE7A-F6D6-4C5B-8DBAEF368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586" y="529253"/>
            <a:ext cx="4029580" cy="1369440"/>
          </a:xfrm>
          <a:prstGeom prst="rect">
            <a:avLst/>
          </a:prstGeom>
        </p:spPr>
      </p:pic>
      <p:cxnSp>
        <p:nvCxnSpPr>
          <p:cNvPr id="9" name="Conexão reta 8">
            <a:extLst>
              <a:ext uri="{FF2B5EF4-FFF2-40B4-BE49-F238E27FC236}">
                <a16:creationId xmlns:a16="http://schemas.microsoft.com/office/drawing/2014/main" id="{4EEED736-F29A-47C4-A05E-5A30ECCDC848}"/>
              </a:ext>
            </a:extLst>
          </p:cNvPr>
          <p:cNvCxnSpPr>
            <a:cxnSpLocks/>
          </p:cNvCxnSpPr>
          <p:nvPr userDrawn="1"/>
        </p:nvCxnSpPr>
        <p:spPr>
          <a:xfrm>
            <a:off x="5881376" y="4698619"/>
            <a:ext cx="0" cy="16085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m 10" descr="Uma imagem com texto&#10;&#10;Descrição gerada automaticamente">
            <a:extLst>
              <a:ext uri="{FF2B5EF4-FFF2-40B4-BE49-F238E27FC236}">
                <a16:creationId xmlns:a16="http://schemas.microsoft.com/office/drawing/2014/main" id="{1B90E7C6-155A-4DE5-095E-50009BC96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7369" y="5166825"/>
            <a:ext cx="3203817" cy="672146"/>
          </a:xfrm>
          <a:prstGeom prst="rect">
            <a:avLst/>
          </a:prstGeom>
        </p:spPr>
      </p:pic>
      <p:sp>
        <p:nvSpPr>
          <p:cNvPr id="17" name="CaixaDeTexto 16">
            <a:extLst>
              <a:ext uri="{FF2B5EF4-FFF2-40B4-BE49-F238E27FC236}">
                <a16:creationId xmlns:a16="http://schemas.microsoft.com/office/drawing/2014/main" id="{12991457-FB59-E5AB-ED6B-7762034A2E18}"/>
              </a:ext>
            </a:extLst>
          </p:cNvPr>
          <p:cNvSpPr txBox="1"/>
          <p:nvPr userDrawn="1"/>
        </p:nvSpPr>
        <p:spPr>
          <a:xfrm>
            <a:off x="6195079" y="4980296"/>
            <a:ext cx="3964922" cy="1015663"/>
          </a:xfrm>
          <a:prstGeom prst="rect">
            <a:avLst/>
          </a:prstGeom>
          <a:noFill/>
        </p:spPr>
        <p:txBody>
          <a:bodyPr wrap="square" anchor="ctr">
            <a:spAutoFit/>
          </a:bodyPr>
          <a:lstStyle/>
          <a:p>
            <a:r>
              <a:rPr lang="en-US" sz="1200" b="0" i="0" dirty="0">
                <a:solidFill>
                  <a:schemeClr val="bg1"/>
                </a:solidFill>
                <a:effectLst/>
                <a:latin typeface="-apple-system"/>
              </a:rPr>
              <a:t>Funded by the European Union. Views and opinions expressed are however those of the author(s) only and do not necessarily reflect those of the European Union or the European Commission. Neither the European Union nor the European Commission can be held responsible for them.</a:t>
            </a:r>
            <a:endParaRPr lang="pt-PT" sz="1200" dirty="0">
              <a:solidFill>
                <a:schemeClr val="bg1"/>
              </a:solidFill>
            </a:endParaRPr>
          </a:p>
        </p:txBody>
      </p:sp>
      <p:sp>
        <p:nvSpPr>
          <p:cNvPr id="19" name="CaixaDeTexto 18">
            <a:extLst>
              <a:ext uri="{FF2B5EF4-FFF2-40B4-BE49-F238E27FC236}">
                <a16:creationId xmlns:a16="http://schemas.microsoft.com/office/drawing/2014/main" id="{65F7DB30-ACA2-5591-7140-7BDF633052DC}"/>
              </a:ext>
            </a:extLst>
          </p:cNvPr>
          <p:cNvSpPr txBox="1"/>
          <p:nvPr userDrawn="1"/>
        </p:nvSpPr>
        <p:spPr>
          <a:xfrm>
            <a:off x="3866586" y="2003844"/>
            <a:ext cx="4029578"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dirty="0">
                <a:solidFill>
                  <a:schemeClr val="bg1"/>
                </a:solidFill>
                <a:effectLst/>
                <a:latin typeface="+mj-lt"/>
              </a:rPr>
              <a:t>Business Development Training and Support for Non - Native Small Business Owners</a:t>
            </a:r>
          </a:p>
          <a:p>
            <a:endParaRPr lang="pt-PT" dirty="0"/>
          </a:p>
        </p:txBody>
      </p:sp>
    </p:spTree>
    <p:extLst>
      <p:ext uri="{BB962C8B-B14F-4D97-AF65-F5344CB8AC3E}">
        <p14:creationId xmlns:p14="http://schemas.microsoft.com/office/powerpoint/2010/main" val="88186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descr="Uma imagem com texto&#10;&#10;Descrição gerada automaticamente">
            <a:extLst>
              <a:ext uri="{FF2B5EF4-FFF2-40B4-BE49-F238E27FC236}">
                <a16:creationId xmlns:a16="http://schemas.microsoft.com/office/drawing/2014/main" id="{BB5528FB-9009-4795-EDAA-08D85F69317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57602" y="6026118"/>
            <a:ext cx="2493505" cy="523125"/>
          </a:xfrm>
          <a:prstGeom prst="rect">
            <a:avLst/>
          </a:prstGeom>
        </p:spPr>
      </p:pic>
      <p:cxnSp>
        <p:nvCxnSpPr>
          <p:cNvPr id="6" name="Conexão reta 5">
            <a:extLst>
              <a:ext uri="{FF2B5EF4-FFF2-40B4-BE49-F238E27FC236}">
                <a16:creationId xmlns:a16="http://schemas.microsoft.com/office/drawing/2014/main" id="{E2EEC072-6B37-FFE0-DB47-13EA318796F3}"/>
              </a:ext>
            </a:extLst>
          </p:cNvPr>
          <p:cNvCxnSpPr>
            <a:cxnSpLocks/>
          </p:cNvCxnSpPr>
          <p:nvPr userDrawn="1"/>
        </p:nvCxnSpPr>
        <p:spPr>
          <a:xfrm>
            <a:off x="3079518" y="5966935"/>
            <a:ext cx="0" cy="606267"/>
          </a:xfrm>
          <a:prstGeom prst="line">
            <a:avLst/>
          </a:prstGeom>
          <a:ln w="12700">
            <a:solidFill>
              <a:srgbClr val="7F8AF6"/>
            </a:solidFill>
          </a:ln>
        </p:spPr>
        <p:style>
          <a:lnRef idx="1">
            <a:schemeClr val="dk1"/>
          </a:lnRef>
          <a:fillRef idx="0">
            <a:schemeClr val="dk1"/>
          </a:fillRef>
          <a:effectRef idx="0">
            <a:schemeClr val="dk1"/>
          </a:effectRef>
          <a:fontRef idx="minor">
            <a:schemeClr val="tx1"/>
          </a:fontRef>
        </p:style>
      </p:cxnSp>
      <p:sp>
        <p:nvSpPr>
          <p:cNvPr id="8" name="CaixaDeTexto 7">
            <a:extLst>
              <a:ext uri="{FF2B5EF4-FFF2-40B4-BE49-F238E27FC236}">
                <a16:creationId xmlns:a16="http://schemas.microsoft.com/office/drawing/2014/main" id="{DF373C53-A3FA-EA56-BAEE-8B2B4F59B6EB}"/>
              </a:ext>
            </a:extLst>
          </p:cNvPr>
          <p:cNvSpPr txBox="1"/>
          <p:nvPr userDrawn="1"/>
        </p:nvSpPr>
        <p:spPr>
          <a:xfrm>
            <a:off x="3993824" y="6323397"/>
            <a:ext cx="3315855" cy="261610"/>
          </a:xfrm>
          <a:prstGeom prst="rect">
            <a:avLst/>
          </a:prstGeom>
          <a:noFill/>
        </p:spPr>
        <p:txBody>
          <a:bodyPr wrap="square" rtlCol="0">
            <a:spAutoFit/>
          </a:bodyPr>
          <a:lstStyle/>
          <a:p>
            <a:r>
              <a:rPr lang="pt-PT" sz="1100" b="0" i="0" dirty="0">
                <a:solidFill>
                  <a:schemeClr val="bg1">
                    <a:lumMod val="50000"/>
                  </a:schemeClr>
                </a:solidFill>
                <a:effectLst/>
                <a:latin typeface="Cento"/>
              </a:rPr>
              <a:t>2021-1-EL01-KA210-VET-000030217</a:t>
            </a:r>
            <a:endParaRPr lang="pt-PT" sz="1100" dirty="0">
              <a:solidFill>
                <a:schemeClr val="bg1">
                  <a:lumMod val="50000"/>
                </a:schemeClr>
              </a:solidFill>
            </a:endParaRPr>
          </a:p>
        </p:txBody>
      </p:sp>
      <p:pic>
        <p:nvPicPr>
          <p:cNvPr id="11" name="Imagem 10" descr="Uma imagem com texto&#10;&#10;Descrição gerada automaticamente">
            <a:extLst>
              <a:ext uri="{FF2B5EF4-FFF2-40B4-BE49-F238E27FC236}">
                <a16:creationId xmlns:a16="http://schemas.microsoft.com/office/drawing/2014/main" id="{6BEC2645-87E7-D492-956C-825C1C7FFE1B}"/>
              </a:ext>
            </a:extLst>
          </p:cNvPr>
          <p:cNvPicPr>
            <a:picLocks noChangeAspect="1"/>
          </p:cNvPicPr>
          <p:nvPr userDrawn="1"/>
        </p:nvPicPr>
        <p:blipFill>
          <a:blip r:embed="rId12"/>
          <a:stretch>
            <a:fillRect/>
          </a:stretch>
        </p:blipFill>
        <p:spPr>
          <a:xfrm>
            <a:off x="7335078" y="5914186"/>
            <a:ext cx="789195" cy="736293"/>
          </a:xfrm>
          <a:prstGeom prst="rect">
            <a:avLst/>
          </a:prstGeom>
        </p:spPr>
      </p:pic>
      <p:pic>
        <p:nvPicPr>
          <p:cNvPr id="12" name="Imagem 11" descr="Uma imagem com texto&#10;&#10;Descrição gerada automaticamente">
            <a:extLst>
              <a:ext uri="{FF2B5EF4-FFF2-40B4-BE49-F238E27FC236}">
                <a16:creationId xmlns:a16="http://schemas.microsoft.com/office/drawing/2014/main" id="{9F645BFE-746A-5429-E143-E9CFD3F72131}"/>
              </a:ext>
            </a:extLst>
          </p:cNvPr>
          <p:cNvPicPr>
            <a:picLocks noChangeAspect="1"/>
          </p:cNvPicPr>
          <p:nvPr userDrawn="1"/>
        </p:nvPicPr>
        <p:blipFill>
          <a:blip r:embed="rId13"/>
          <a:stretch>
            <a:fillRect/>
          </a:stretch>
        </p:blipFill>
        <p:spPr>
          <a:xfrm>
            <a:off x="9542578" y="5903844"/>
            <a:ext cx="1886456" cy="762166"/>
          </a:xfrm>
          <a:prstGeom prst="rect">
            <a:avLst/>
          </a:prstGeom>
        </p:spPr>
      </p:pic>
    </p:spTree>
    <p:extLst>
      <p:ext uri="{BB962C8B-B14F-4D97-AF65-F5344CB8AC3E}">
        <p14:creationId xmlns:p14="http://schemas.microsoft.com/office/powerpoint/2010/main" val="1929023207"/>
      </p:ext>
    </p:extLst>
  </p:cSld>
  <p:clrMap bg1="lt1" tx1="dk1" bg2="lt2" tx2="dk2" accent1="accent1" accent2="accent2" accent3="accent3" accent4="accent4" accent5="accent5" accent6="accent6" hlink="hlink" folHlink="folHlink"/>
  <p:sldLayoutIdLst>
    <p:sldLayoutId id="2147483738" r:id="rId1"/>
    <p:sldLayoutId id="2147483752" r:id="rId2"/>
    <p:sldLayoutId id="2147483751" r:id="rId3"/>
    <p:sldLayoutId id="2147483739" r:id="rId4"/>
    <p:sldLayoutId id="2147483740" r:id="rId5"/>
    <p:sldLayoutId id="2147483741" r:id="rId6"/>
    <p:sldLayoutId id="2147483742" r:id="rId7"/>
    <p:sldLayoutId id="2147483743" r:id="rId8"/>
    <p:sldLayoutId id="214748374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LBvHI1awWa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hyperlink" Target="https://www.soulsprout.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arykay.com/en-us/about-mary-kay/our-found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RHs3BriNBA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id="{72DF0B0B-3DBC-8996-3522-298E9429EC3A}"/>
              </a:ext>
            </a:extLst>
          </p:cNvPr>
          <p:cNvSpPr txBox="1">
            <a:spLocks/>
          </p:cNvSpPr>
          <p:nvPr/>
        </p:nvSpPr>
        <p:spPr>
          <a:xfrm>
            <a:off x="132347" y="1600200"/>
            <a:ext cx="5963653" cy="978440"/>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rgbClr val="7F8AF6"/>
                </a:solidFill>
              </a:rPr>
              <a:t>Business Development Training and Support for Non - Native Small Business Owners</a:t>
            </a:r>
            <a:endParaRPr lang="pt-PT" sz="3200" b="1" dirty="0">
              <a:solidFill>
                <a:srgbClr val="7F8AF6"/>
              </a:solidFill>
            </a:endParaRPr>
          </a:p>
        </p:txBody>
      </p:sp>
      <p:sp>
        <p:nvSpPr>
          <p:cNvPr id="11" name="Subtítulo 2">
            <a:extLst>
              <a:ext uri="{FF2B5EF4-FFF2-40B4-BE49-F238E27FC236}">
                <a16:creationId xmlns:a16="http://schemas.microsoft.com/office/drawing/2014/main" id="{C2E8DE72-E5D8-7B8C-4971-9C8BC1609777}"/>
              </a:ext>
            </a:extLst>
          </p:cNvPr>
          <p:cNvSpPr txBox="1">
            <a:spLocks/>
          </p:cNvSpPr>
          <p:nvPr/>
        </p:nvSpPr>
        <p:spPr>
          <a:xfrm>
            <a:off x="286328" y="3242156"/>
            <a:ext cx="5440703" cy="63767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000" i="1" dirty="0">
                <a:solidFill>
                  <a:srgbClr val="7F8AF6"/>
                </a:solidFill>
              </a:rPr>
              <a:t>2021-1-EL01-KA210-VET-000030217</a:t>
            </a:r>
          </a:p>
        </p:txBody>
      </p:sp>
    </p:spTree>
    <p:extLst>
      <p:ext uri="{BB962C8B-B14F-4D97-AF65-F5344CB8AC3E}">
        <p14:creationId xmlns:p14="http://schemas.microsoft.com/office/powerpoint/2010/main" val="427936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
        <p:nvSpPr>
          <p:cNvPr id="3" name="TextBox 2">
            <a:extLst>
              <a:ext uri="{FF2B5EF4-FFF2-40B4-BE49-F238E27FC236}">
                <a16:creationId xmlns:a16="http://schemas.microsoft.com/office/drawing/2014/main" id="{7506C69C-7283-3E01-80B2-7A5359BCA9CF}"/>
              </a:ext>
            </a:extLst>
          </p:cNvPr>
          <p:cNvSpPr txBox="1"/>
          <p:nvPr/>
        </p:nvSpPr>
        <p:spPr>
          <a:xfrm>
            <a:off x="473529" y="1232808"/>
            <a:ext cx="11348357" cy="3108543"/>
          </a:xfrm>
          <a:prstGeom prst="rect">
            <a:avLst/>
          </a:prstGeom>
          <a:noFill/>
        </p:spPr>
        <p:txBody>
          <a:bodyPr wrap="square">
            <a:spAutoFit/>
          </a:bodyPr>
          <a:lstStyle/>
          <a:p>
            <a:pPr algn="just"/>
            <a:r>
              <a:rPr lang="el-GR" sz="2800" dirty="0">
                <a:solidFill>
                  <a:srgbClr val="002060"/>
                </a:solidFill>
              </a:rPr>
              <a:t>Πρωτοβουλία είναι η ικανότητα να είσαι επινοητικός και να εργάζεσαι χωρίς πάντα να σου υπαγορεύουν τι να κάνεις. </a:t>
            </a:r>
          </a:p>
          <a:p>
            <a:pPr algn="just"/>
            <a:endParaRPr lang="el-GR" sz="2800" dirty="0">
              <a:solidFill>
                <a:srgbClr val="002060"/>
              </a:solidFill>
            </a:endParaRPr>
          </a:p>
          <a:p>
            <a:pPr algn="just"/>
            <a:r>
              <a:rPr lang="el-GR" sz="2800" dirty="0">
                <a:solidFill>
                  <a:srgbClr val="002060"/>
                </a:solidFill>
              </a:rPr>
              <a:t>Απαιτεί ανθεκτικότητα και αποφασιστικότητα. </a:t>
            </a:r>
          </a:p>
          <a:p>
            <a:pPr algn="just"/>
            <a:endParaRPr lang="el-GR" sz="2800" dirty="0">
              <a:solidFill>
                <a:srgbClr val="002060"/>
              </a:solidFill>
            </a:endParaRPr>
          </a:p>
          <a:p>
            <a:pPr algn="just"/>
            <a:r>
              <a:rPr lang="el-GR" sz="2800" dirty="0">
                <a:solidFill>
                  <a:srgbClr val="002060"/>
                </a:solidFill>
              </a:rPr>
              <a:t>Σημαίνει να χρησιμοποιείς </a:t>
            </a:r>
            <a:r>
              <a:rPr lang="el-GR" sz="2800">
                <a:solidFill>
                  <a:srgbClr val="002060"/>
                </a:solidFill>
              </a:rPr>
              <a:t>το μυαλό σου, τη φαντασία σου </a:t>
            </a:r>
            <a:r>
              <a:rPr lang="el-GR" sz="2800" dirty="0">
                <a:solidFill>
                  <a:srgbClr val="002060"/>
                </a:solidFill>
              </a:rPr>
              <a:t>και να έχεις </a:t>
            </a:r>
            <a:r>
              <a:rPr lang="el-GR" sz="2800">
                <a:solidFill>
                  <a:srgbClr val="002060"/>
                </a:solidFill>
              </a:rPr>
              <a:t>τη δύναμη να υλοποιείς και να επιτυγχάνεις.</a:t>
            </a:r>
            <a:endParaRPr lang="el-GR" sz="2800" dirty="0">
              <a:solidFill>
                <a:srgbClr val="002060"/>
              </a:solidFill>
            </a:endParaRPr>
          </a:p>
        </p:txBody>
      </p:sp>
    </p:spTree>
    <p:extLst>
      <p:ext uri="{BB962C8B-B14F-4D97-AF65-F5344CB8AC3E}">
        <p14:creationId xmlns:p14="http://schemas.microsoft.com/office/powerpoint/2010/main" val="232521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
        <p:nvSpPr>
          <p:cNvPr id="3" name="TextBox 2">
            <a:extLst>
              <a:ext uri="{FF2B5EF4-FFF2-40B4-BE49-F238E27FC236}">
                <a16:creationId xmlns:a16="http://schemas.microsoft.com/office/drawing/2014/main" id="{7506C69C-7283-3E01-80B2-7A5359BCA9CF}"/>
              </a:ext>
            </a:extLst>
          </p:cNvPr>
          <p:cNvSpPr txBox="1"/>
          <p:nvPr/>
        </p:nvSpPr>
        <p:spPr>
          <a:xfrm>
            <a:off x="473529" y="1232808"/>
            <a:ext cx="11348357" cy="2677656"/>
          </a:xfrm>
          <a:prstGeom prst="rect">
            <a:avLst/>
          </a:prstGeom>
          <a:noFill/>
        </p:spPr>
        <p:txBody>
          <a:bodyPr wrap="square">
            <a:spAutoFit/>
          </a:bodyPr>
          <a:lstStyle/>
          <a:p>
            <a:pPr algn="just"/>
            <a:r>
              <a:rPr lang="el-GR" sz="2800" dirty="0">
                <a:solidFill>
                  <a:srgbClr val="002060"/>
                </a:solidFill>
              </a:rPr>
              <a:t>Η ανάληψη πρωτοβουλίας απαιτεί προορατικότητα και </a:t>
            </a:r>
            <a:r>
              <a:rPr lang="el-GR" sz="2800" u="sng" dirty="0">
                <a:solidFill>
                  <a:srgbClr val="002060"/>
                </a:solidFill>
              </a:rPr>
              <a:t>ικανότητα να διδάσκεις στον εαυτό σου νέες δεξιότητες.</a:t>
            </a:r>
          </a:p>
          <a:p>
            <a:pPr algn="just"/>
            <a:endParaRPr lang="el-GR" sz="2800" dirty="0">
              <a:solidFill>
                <a:srgbClr val="002060"/>
              </a:solidFill>
            </a:endParaRPr>
          </a:p>
          <a:p>
            <a:pPr algn="just"/>
            <a:r>
              <a:rPr lang="el-GR" sz="2800" dirty="0">
                <a:solidFill>
                  <a:srgbClr val="002060"/>
                </a:solidFill>
              </a:rPr>
              <a:t>Μακροπρόθεσμα, είναι ένας τρόπος να βελτιώσεις την επαγγελματική  ζωή και να επιτύχεις τους προσωπικούς σου στόχους.</a:t>
            </a:r>
          </a:p>
          <a:p>
            <a:pPr algn="just"/>
            <a:endParaRPr lang="el-GR" sz="2800" dirty="0">
              <a:solidFill>
                <a:srgbClr val="002060"/>
              </a:solidFill>
            </a:endParaRPr>
          </a:p>
        </p:txBody>
      </p:sp>
    </p:spTree>
    <p:extLst>
      <p:ext uri="{BB962C8B-B14F-4D97-AF65-F5344CB8AC3E}">
        <p14:creationId xmlns:p14="http://schemas.microsoft.com/office/powerpoint/2010/main" val="125789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
        <p:nvSpPr>
          <p:cNvPr id="3" name="TextBox 2">
            <a:extLst>
              <a:ext uri="{FF2B5EF4-FFF2-40B4-BE49-F238E27FC236}">
                <a16:creationId xmlns:a16="http://schemas.microsoft.com/office/drawing/2014/main" id="{7506C69C-7283-3E01-80B2-7A5359BCA9CF}"/>
              </a:ext>
            </a:extLst>
          </p:cNvPr>
          <p:cNvSpPr txBox="1"/>
          <p:nvPr/>
        </p:nvSpPr>
        <p:spPr>
          <a:xfrm>
            <a:off x="421821" y="1485472"/>
            <a:ext cx="11348357" cy="3970318"/>
          </a:xfrm>
          <a:prstGeom prst="rect">
            <a:avLst/>
          </a:prstGeom>
          <a:noFill/>
        </p:spPr>
        <p:txBody>
          <a:bodyPr wrap="square">
            <a:spAutoFit/>
          </a:bodyPr>
          <a:lstStyle/>
          <a:p>
            <a:pPr algn="just"/>
            <a:r>
              <a:rPr lang="el-GR" sz="2800" b="1" dirty="0">
                <a:solidFill>
                  <a:srgbClr val="002060"/>
                </a:solidFill>
              </a:rPr>
              <a:t>Προδραστική συμπεριφορά στοχεύει: </a:t>
            </a:r>
          </a:p>
          <a:p>
            <a:pPr marL="457200" indent="-457200" algn="just">
              <a:buFont typeface="Wingdings" panose="05000000000000000000" pitchFamily="2" charset="2"/>
              <a:buChar char="v"/>
            </a:pPr>
            <a:r>
              <a:rPr lang="el-GR" sz="2800" dirty="0">
                <a:solidFill>
                  <a:srgbClr val="002060"/>
                </a:solidFill>
              </a:rPr>
              <a:t>στον εντοπισμό και την αξιοποίηση των ευκαιριών</a:t>
            </a:r>
          </a:p>
          <a:p>
            <a:pPr algn="just"/>
            <a:endParaRPr lang="el-GR" sz="2800" dirty="0">
              <a:solidFill>
                <a:srgbClr val="002060"/>
              </a:solidFill>
            </a:endParaRPr>
          </a:p>
          <a:p>
            <a:pPr marL="457200" indent="-457200" algn="just">
              <a:buFont typeface="Wingdings" panose="05000000000000000000" pitchFamily="2" charset="2"/>
              <a:buChar char="v"/>
            </a:pPr>
            <a:r>
              <a:rPr lang="el-GR" sz="2800" dirty="0">
                <a:solidFill>
                  <a:srgbClr val="002060"/>
                </a:solidFill>
              </a:rPr>
              <a:t>στη λήψη προληπτικών ενεργειών ενάντια σε πιθανά προβλήματα και απειλές, </a:t>
            </a:r>
          </a:p>
          <a:p>
            <a:pPr algn="just"/>
            <a:endParaRPr lang="el-GR" sz="2800" b="1" dirty="0">
              <a:solidFill>
                <a:srgbClr val="002060"/>
              </a:solidFill>
            </a:endParaRPr>
          </a:p>
          <a:p>
            <a:pPr algn="just"/>
            <a:r>
              <a:rPr lang="el-GR" sz="2800" b="1" dirty="0">
                <a:solidFill>
                  <a:srgbClr val="002060"/>
                </a:solidFill>
              </a:rPr>
              <a:t>σε αντίθεση με την αντιδραστική συμπεριφορά:</a:t>
            </a:r>
          </a:p>
          <a:p>
            <a:pPr algn="just"/>
            <a:endParaRPr lang="el-GR" sz="2800" b="1" dirty="0">
              <a:solidFill>
                <a:srgbClr val="002060"/>
              </a:solidFill>
            </a:endParaRPr>
          </a:p>
          <a:p>
            <a:pPr marL="457200" indent="-457200" algn="just">
              <a:buFont typeface="Wingdings" panose="05000000000000000000" pitchFamily="2" charset="2"/>
              <a:buChar char="§"/>
            </a:pPr>
            <a:r>
              <a:rPr lang="el-GR" sz="2800" dirty="0">
                <a:solidFill>
                  <a:srgbClr val="002060"/>
                </a:solidFill>
              </a:rPr>
              <a:t> επικεντρώνεται στην επίλυση ενός προβλήματος μετά την εμφάνιση του.</a:t>
            </a:r>
          </a:p>
        </p:txBody>
      </p:sp>
    </p:spTree>
    <p:extLst>
      <p:ext uri="{BB962C8B-B14F-4D97-AF65-F5344CB8AC3E}">
        <p14:creationId xmlns:p14="http://schemas.microsoft.com/office/powerpoint/2010/main" val="126673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2062103"/>
          </a:xfrm>
          <a:prstGeom prst="rect">
            <a:avLst/>
          </a:prstGeom>
          <a:noFill/>
        </p:spPr>
        <p:txBody>
          <a:bodyPr wrap="square">
            <a:spAutoFit/>
          </a:bodyPr>
          <a:lstStyle/>
          <a:p>
            <a:pPr algn="just"/>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a:p>
            <a:pPr algn="just"/>
            <a:r>
              <a:rPr lang="el-GR" sz="3200"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
        <p:nvSpPr>
          <p:cNvPr id="2" name="AutoShape 2">
            <a:extLst>
              <a:ext uri="{FF2B5EF4-FFF2-40B4-BE49-F238E27FC236}">
                <a16:creationId xmlns:a16="http://schemas.microsoft.com/office/drawing/2014/main" id="{B5B0B84A-70DD-012A-E26C-D2866E4E10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Picture 2">
            <a:extLst>
              <a:ext uri="{FF2B5EF4-FFF2-40B4-BE49-F238E27FC236}">
                <a16:creationId xmlns:a16="http://schemas.microsoft.com/office/drawing/2014/main" id="{49E85CC4-E656-1D53-72A8-041D8A413E85}"/>
              </a:ext>
            </a:extLst>
          </p:cNvPr>
          <p:cNvPicPr>
            <a:picLocks noChangeAspect="1"/>
          </p:cNvPicPr>
          <p:nvPr/>
        </p:nvPicPr>
        <p:blipFill>
          <a:blip r:embed="rId2"/>
          <a:stretch>
            <a:fillRect/>
          </a:stretch>
        </p:blipFill>
        <p:spPr>
          <a:xfrm>
            <a:off x="-30492" y="138023"/>
            <a:ext cx="12252984" cy="5690185"/>
          </a:xfrm>
          <a:prstGeom prst="rect">
            <a:avLst/>
          </a:prstGeom>
        </p:spPr>
      </p:pic>
    </p:spTree>
    <p:extLst>
      <p:ext uri="{BB962C8B-B14F-4D97-AF65-F5344CB8AC3E}">
        <p14:creationId xmlns:p14="http://schemas.microsoft.com/office/powerpoint/2010/main" val="149470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ABBE8A-4A04-E66D-8596-972454AE85AE}"/>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300" b="1" kern="1200">
                <a:solidFill>
                  <a:srgbClr val="FFFFFF"/>
                </a:solidFill>
                <a:latin typeface="+mj-lt"/>
                <a:ea typeface="+mj-ea"/>
                <a:cs typeface="+mj-cs"/>
              </a:rPr>
              <a:t>Ανάληψη ευθυνών και επίδειξη πρωτοβουλίας</a:t>
            </a:r>
          </a:p>
        </p:txBody>
      </p:sp>
      <p:pic>
        <p:nvPicPr>
          <p:cNvPr id="2" name="Picture 1" descr="Text&#10;&#10;Description automatically generated">
            <a:extLst>
              <a:ext uri="{FF2B5EF4-FFF2-40B4-BE49-F238E27FC236}">
                <a16:creationId xmlns:a16="http://schemas.microsoft.com/office/drawing/2014/main" id="{7F69A877-7EE2-1680-7A0F-1C6D728B63D7}"/>
              </a:ext>
            </a:extLst>
          </p:cNvPr>
          <p:cNvPicPr>
            <a:picLocks noChangeAspect="1"/>
          </p:cNvPicPr>
          <p:nvPr/>
        </p:nvPicPr>
        <p:blipFill>
          <a:blip r:embed="rId2"/>
          <a:stretch>
            <a:fillRect/>
          </a:stretch>
        </p:blipFill>
        <p:spPr>
          <a:xfrm>
            <a:off x="4546472" y="1394790"/>
            <a:ext cx="6858003" cy="4068419"/>
          </a:xfrm>
          <a:prstGeom prst="rect">
            <a:avLst/>
          </a:prstGeom>
        </p:spPr>
      </p:pic>
      <p:sp>
        <p:nvSpPr>
          <p:cNvPr id="5" name="TextBox 4">
            <a:extLst>
              <a:ext uri="{FF2B5EF4-FFF2-40B4-BE49-F238E27FC236}">
                <a16:creationId xmlns:a16="http://schemas.microsoft.com/office/drawing/2014/main" id="{37C4B72C-06C4-F3B9-C8C3-5D5232B8768D}"/>
              </a:ext>
            </a:extLst>
          </p:cNvPr>
          <p:cNvSpPr txBox="1"/>
          <p:nvPr/>
        </p:nvSpPr>
        <p:spPr>
          <a:xfrm>
            <a:off x="1428749" y="2644199"/>
            <a:ext cx="8511778" cy="1154162"/>
          </a:xfrm>
          <a:prstGeom prst="rect">
            <a:avLst/>
          </a:prstGeom>
          <a:noFill/>
        </p:spPr>
        <p:txBody>
          <a:bodyPr wrap="square">
            <a:spAutoFit/>
          </a:bodyPr>
          <a:lstStyle/>
          <a:p>
            <a:pPr>
              <a:spcAft>
                <a:spcPts val="600"/>
              </a:spcAft>
            </a:pPr>
            <a:endParaRPr lang="en-US" sz="3200">
              <a:solidFill>
                <a:srgbClr val="002060"/>
              </a:solidFill>
            </a:endParaRPr>
          </a:p>
          <a:p>
            <a:pPr>
              <a:spcAft>
                <a:spcPts val="600"/>
              </a:spcAft>
            </a:pPr>
            <a:endParaRPr lang="el-GR" sz="3200">
              <a:solidFill>
                <a:srgbClr val="002060"/>
              </a:solidFill>
            </a:endParaRPr>
          </a:p>
        </p:txBody>
      </p:sp>
      <p:sp>
        <p:nvSpPr>
          <p:cNvPr id="8" name="TextBox 7">
            <a:extLst>
              <a:ext uri="{FF2B5EF4-FFF2-40B4-BE49-F238E27FC236}">
                <a16:creationId xmlns:a16="http://schemas.microsoft.com/office/drawing/2014/main" id="{C20ABA37-A4B5-1BEC-0FE7-69B7C0B3BBBB}"/>
              </a:ext>
            </a:extLst>
          </p:cNvPr>
          <p:cNvSpPr txBox="1"/>
          <p:nvPr/>
        </p:nvSpPr>
        <p:spPr>
          <a:xfrm>
            <a:off x="128589" y="510750"/>
            <a:ext cx="901184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Ανάληψη ευθυνών και επίδειξη πρωτοβουλίας</a:t>
            </a:r>
          </a:p>
        </p:txBody>
      </p:sp>
    </p:spTree>
    <p:extLst>
      <p:ext uri="{BB962C8B-B14F-4D97-AF65-F5344CB8AC3E}">
        <p14:creationId xmlns:p14="http://schemas.microsoft.com/office/powerpoint/2010/main" val="257281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
        <p:nvSpPr>
          <p:cNvPr id="3" name="TextBox 2">
            <a:extLst>
              <a:ext uri="{FF2B5EF4-FFF2-40B4-BE49-F238E27FC236}">
                <a16:creationId xmlns:a16="http://schemas.microsoft.com/office/drawing/2014/main" id="{7506C69C-7283-3E01-80B2-7A5359BCA9CF}"/>
              </a:ext>
            </a:extLst>
          </p:cNvPr>
          <p:cNvSpPr txBox="1"/>
          <p:nvPr/>
        </p:nvSpPr>
        <p:spPr>
          <a:xfrm>
            <a:off x="473529" y="1232808"/>
            <a:ext cx="11348357" cy="3970318"/>
          </a:xfrm>
          <a:prstGeom prst="rect">
            <a:avLst/>
          </a:prstGeom>
          <a:noFill/>
        </p:spPr>
        <p:txBody>
          <a:bodyPr wrap="square">
            <a:spAutoFit/>
          </a:bodyPr>
          <a:lstStyle/>
          <a:p>
            <a:pPr algn="just"/>
            <a:endParaRPr lang="el-GR" sz="2800" dirty="0">
              <a:solidFill>
                <a:srgbClr val="002060"/>
              </a:solidFill>
            </a:endParaRPr>
          </a:p>
          <a:p>
            <a:pPr algn="just"/>
            <a:r>
              <a:rPr lang="el-GR" sz="2800" u="sng" dirty="0">
                <a:solidFill>
                  <a:schemeClr val="accent4">
                    <a:lumMod val="60000"/>
                    <a:lumOff val="40000"/>
                  </a:schemeClr>
                </a:solidFill>
              </a:rPr>
              <a:t>Ανάληψη Πρωτοβουλίας</a:t>
            </a:r>
            <a:r>
              <a:rPr lang="el-GR" sz="2800" dirty="0">
                <a:solidFill>
                  <a:srgbClr val="002060"/>
                </a:solidFill>
              </a:rPr>
              <a:t>                   </a:t>
            </a:r>
            <a:r>
              <a:rPr lang="el-GR" sz="2800" u="sng" dirty="0">
                <a:solidFill>
                  <a:srgbClr val="002060"/>
                </a:solidFill>
              </a:rPr>
              <a:t>Κάνω το επιπλέον μίλι </a:t>
            </a:r>
            <a:r>
              <a:rPr lang="el-GR" sz="2800" dirty="0">
                <a:solidFill>
                  <a:srgbClr val="002060"/>
                </a:solidFill>
              </a:rPr>
              <a:t>(κάνω την εργασία πριν μου ζητηθεί) </a:t>
            </a:r>
          </a:p>
          <a:p>
            <a:pPr algn="just"/>
            <a:endParaRPr lang="el-GR" sz="2800" dirty="0">
              <a:solidFill>
                <a:srgbClr val="002060"/>
              </a:solidFill>
            </a:endParaRPr>
          </a:p>
          <a:p>
            <a:pPr algn="just"/>
            <a:endParaRPr lang="el-GR" sz="2800" dirty="0">
              <a:solidFill>
                <a:srgbClr val="002060"/>
              </a:solidFill>
            </a:endParaRPr>
          </a:p>
          <a:p>
            <a:pPr algn="just"/>
            <a:r>
              <a:rPr lang="el-GR" sz="2800" dirty="0">
                <a:solidFill>
                  <a:srgbClr val="002060"/>
                </a:solidFill>
              </a:rPr>
              <a:t> </a:t>
            </a:r>
            <a:r>
              <a:rPr lang="el-GR" sz="2800" u="sng" dirty="0">
                <a:solidFill>
                  <a:schemeClr val="accent4">
                    <a:lumMod val="60000"/>
                    <a:lumOff val="40000"/>
                  </a:schemeClr>
                </a:solidFill>
              </a:rPr>
              <a:t>Ανάληψη Πρωτοβουλίας</a:t>
            </a:r>
            <a:r>
              <a:rPr lang="el-GR" sz="2800" dirty="0">
                <a:solidFill>
                  <a:srgbClr val="002060"/>
                </a:solidFill>
              </a:rPr>
              <a:t>                          Αναλαμβάνω δράση για την επίλυση μιας δυσκολίας / τη βελτίωση μιας κατάστασης  </a:t>
            </a:r>
            <a:r>
              <a:rPr lang="el-GR" sz="2800" dirty="0">
                <a:solidFill>
                  <a:schemeClr val="accent4">
                    <a:lumMod val="60000"/>
                    <a:lumOff val="40000"/>
                  </a:schemeClr>
                </a:solidFill>
              </a:rPr>
              <a:t>(«Φρέσκια ματιά»)</a:t>
            </a:r>
          </a:p>
          <a:p>
            <a:pPr algn="just"/>
            <a:endParaRPr lang="el-GR" sz="2800" dirty="0">
              <a:solidFill>
                <a:srgbClr val="002060"/>
              </a:solidFill>
            </a:endParaRPr>
          </a:p>
          <a:p>
            <a:pPr algn="just"/>
            <a:endParaRPr lang="el-GR" sz="2800" dirty="0">
              <a:solidFill>
                <a:srgbClr val="002060"/>
              </a:solidFill>
            </a:endParaRPr>
          </a:p>
        </p:txBody>
      </p:sp>
      <p:cxnSp>
        <p:nvCxnSpPr>
          <p:cNvPr id="8" name="Straight Arrow Connector 7">
            <a:extLst>
              <a:ext uri="{FF2B5EF4-FFF2-40B4-BE49-F238E27FC236}">
                <a16:creationId xmlns:a16="http://schemas.microsoft.com/office/drawing/2014/main" id="{0B4165B6-994D-831F-79D5-26B8947E9969}"/>
              </a:ext>
            </a:extLst>
          </p:cNvPr>
          <p:cNvCxnSpPr>
            <a:cxnSpLocks/>
          </p:cNvCxnSpPr>
          <p:nvPr/>
        </p:nvCxnSpPr>
        <p:spPr>
          <a:xfrm>
            <a:off x="4803320" y="2139042"/>
            <a:ext cx="1420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7EB21B7-4528-B848-3956-F2554A30E036}"/>
              </a:ext>
            </a:extLst>
          </p:cNvPr>
          <p:cNvCxnSpPr>
            <a:cxnSpLocks/>
          </p:cNvCxnSpPr>
          <p:nvPr/>
        </p:nvCxnSpPr>
        <p:spPr>
          <a:xfrm>
            <a:off x="4740728" y="3649435"/>
            <a:ext cx="1483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93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644979" y="1812472"/>
            <a:ext cx="10846762" cy="3539430"/>
          </a:xfrm>
          <a:prstGeom prst="rect">
            <a:avLst/>
          </a:prstGeom>
          <a:noFill/>
        </p:spPr>
        <p:txBody>
          <a:bodyPr wrap="square">
            <a:spAutoFit/>
          </a:bodyPr>
          <a:lstStyle/>
          <a:p>
            <a:r>
              <a:rPr lang="el-GR" sz="3200" dirty="0">
                <a:solidFill>
                  <a:srgbClr val="002060"/>
                </a:solidFill>
              </a:rPr>
              <a:t>Τί : Αναλαμβάνω την ευθύνη (αποφάσεων / πράξεων) για την επιτυχία μου</a:t>
            </a:r>
          </a:p>
          <a:p>
            <a:endParaRPr lang="el-GR" sz="3200" dirty="0">
              <a:solidFill>
                <a:srgbClr val="002060"/>
              </a:solidFill>
            </a:endParaRPr>
          </a:p>
          <a:p>
            <a:r>
              <a:rPr lang="el-GR" sz="3200" dirty="0">
                <a:solidFill>
                  <a:srgbClr val="002060"/>
                </a:solidFill>
              </a:rPr>
              <a:t>Πώς: Αντιμετωπίζω τις προκλήσεις που προκύπτουν</a:t>
            </a:r>
          </a:p>
          <a:p>
            <a:endParaRPr lang="el-GR" sz="3200" dirty="0">
              <a:solidFill>
                <a:srgbClr val="002060"/>
              </a:solidFill>
            </a:endParaRPr>
          </a:p>
          <a:p>
            <a:r>
              <a:rPr lang="el-GR" sz="3200" dirty="0">
                <a:solidFill>
                  <a:srgbClr val="002060"/>
                </a:solidFill>
              </a:rPr>
              <a:t>Γιατί: Αποκτώ ικανότητα να υλοποιώ/ νοοτροπία </a:t>
            </a:r>
            <a:r>
              <a:rPr lang="el-GR" sz="3200" b="1" dirty="0">
                <a:solidFill>
                  <a:schemeClr val="accent4">
                    <a:lumMod val="60000"/>
                    <a:lumOff val="40000"/>
                  </a:schemeClr>
                </a:solidFill>
              </a:rPr>
              <a:t>«Κάντο να συμβεί»</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40538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5016758"/>
          </a:xfrm>
          <a:prstGeom prst="rect">
            <a:avLst/>
          </a:prstGeom>
          <a:noFill/>
        </p:spPr>
        <p:txBody>
          <a:bodyPr wrap="square">
            <a:spAutoFit/>
          </a:bodyPr>
          <a:lstStyle/>
          <a:p>
            <a:pPr algn="just"/>
            <a:r>
              <a:rPr lang="el-GR" sz="3200" u="sng" dirty="0">
                <a:solidFill>
                  <a:srgbClr val="002060"/>
                </a:solidFill>
              </a:rPr>
              <a:t>Αποτέλεσμα:</a:t>
            </a:r>
          </a:p>
          <a:p>
            <a:pPr algn="just"/>
            <a:endParaRPr lang="el-GR" sz="3200" dirty="0">
              <a:solidFill>
                <a:srgbClr val="002060"/>
              </a:solidFill>
            </a:endParaRPr>
          </a:p>
          <a:p>
            <a:pPr marL="457200" indent="-457200" algn="just">
              <a:buFont typeface="Wingdings" panose="05000000000000000000" pitchFamily="2" charset="2"/>
              <a:buChar char="Ø"/>
            </a:pPr>
            <a:r>
              <a:rPr lang="el-GR" sz="3200" dirty="0">
                <a:solidFill>
                  <a:srgbClr val="002060"/>
                </a:solidFill>
              </a:rPr>
              <a:t>Αποκτώ αυτονομία / αυτενέργεια</a:t>
            </a:r>
          </a:p>
          <a:p>
            <a:pPr algn="just"/>
            <a:endParaRPr lang="el-GR" sz="3200" dirty="0">
              <a:solidFill>
                <a:srgbClr val="002060"/>
              </a:solidFill>
            </a:endParaRPr>
          </a:p>
          <a:p>
            <a:pPr marL="457200" indent="-457200" algn="just">
              <a:buFont typeface="Wingdings" panose="05000000000000000000" pitchFamily="2" charset="2"/>
              <a:buChar char="Ø"/>
            </a:pPr>
            <a:r>
              <a:rPr lang="el-GR" sz="3200" dirty="0">
                <a:solidFill>
                  <a:srgbClr val="002060"/>
                </a:solidFill>
              </a:rPr>
              <a:t>Κάνω τις ευκαιρίες, δράση</a:t>
            </a:r>
          </a:p>
          <a:p>
            <a:pPr algn="just"/>
            <a:endParaRPr lang="el-GR" sz="3200" dirty="0">
              <a:solidFill>
                <a:srgbClr val="002060"/>
              </a:solidFill>
            </a:endParaRPr>
          </a:p>
          <a:p>
            <a:pPr marL="457200" indent="-457200" algn="just">
              <a:buFont typeface="Wingdings" panose="05000000000000000000" pitchFamily="2" charset="2"/>
              <a:buChar char="Ø"/>
            </a:pPr>
            <a:r>
              <a:rPr lang="el-GR" sz="3200" dirty="0">
                <a:solidFill>
                  <a:srgbClr val="002060"/>
                </a:solidFill>
              </a:rPr>
              <a:t>Δημιουργώ Αξία</a:t>
            </a:r>
            <a:r>
              <a:rPr lang="en-US" sz="3200" dirty="0">
                <a:solidFill>
                  <a:srgbClr val="002060"/>
                </a:solidFill>
              </a:rPr>
              <a:t> </a:t>
            </a:r>
            <a:r>
              <a:rPr lang="el-GR" sz="3200" dirty="0">
                <a:solidFill>
                  <a:srgbClr val="002060"/>
                </a:solidFill>
              </a:rPr>
              <a:t>για μένα / κοινωνία</a:t>
            </a:r>
          </a:p>
          <a:p>
            <a:pPr algn="just"/>
            <a:endParaRPr lang="el-GR" sz="3200" dirty="0">
              <a:solidFill>
                <a:srgbClr val="002060"/>
              </a:solidFill>
            </a:endParaRPr>
          </a:p>
          <a:p>
            <a:pPr marL="457200" indent="-457200" algn="just">
              <a:buFont typeface="Wingdings" panose="05000000000000000000" pitchFamily="2" charset="2"/>
              <a:buChar char="Ø"/>
            </a:pPr>
            <a:endParaRPr lang="el-GR" sz="3200" dirty="0">
              <a:solidFill>
                <a:srgbClr val="002060"/>
              </a:solidFill>
            </a:endParaRPr>
          </a:p>
          <a:p>
            <a:pPr algn="just"/>
            <a:endParaRPr lang="el-GR" sz="3200"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406616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4031873"/>
          </a:xfrm>
          <a:prstGeom prst="rect">
            <a:avLst/>
          </a:prstGeom>
          <a:noFill/>
        </p:spPr>
        <p:txBody>
          <a:bodyPr wrap="square">
            <a:spAutoFit/>
          </a:bodyPr>
          <a:lstStyle/>
          <a:p>
            <a:pPr algn="just"/>
            <a:r>
              <a:rPr lang="el-GR" sz="3200" dirty="0">
                <a:solidFill>
                  <a:srgbClr val="002060"/>
                </a:solidFill>
              </a:rPr>
              <a:t>Δεξιότητες και χαρακτηριστικά που συμβαδίζουν με την ανάληψη πρωτοβουλίας περιλαμβάνουν:</a:t>
            </a:r>
          </a:p>
          <a:p>
            <a:pPr algn="just"/>
            <a:endParaRPr lang="el-GR" sz="3200" dirty="0">
              <a:solidFill>
                <a:srgbClr val="002060"/>
              </a:solidFill>
            </a:endParaRPr>
          </a:p>
          <a:p>
            <a:pPr marL="457200" indent="-457200" algn="just">
              <a:buFont typeface="Wingdings" panose="05000000000000000000" pitchFamily="2" charset="2"/>
              <a:buChar char="Ø"/>
            </a:pPr>
            <a:r>
              <a:rPr lang="el-GR" sz="3200" dirty="0">
                <a:solidFill>
                  <a:srgbClr val="002060"/>
                </a:solidFill>
              </a:rPr>
              <a:t>Καινοτόμο σκέψη </a:t>
            </a:r>
          </a:p>
          <a:p>
            <a:pPr algn="just"/>
            <a:endParaRPr lang="el-GR" sz="3200" dirty="0">
              <a:solidFill>
                <a:srgbClr val="002060"/>
              </a:solidFill>
            </a:endParaRPr>
          </a:p>
          <a:p>
            <a:pPr marL="457200" indent="-457200" algn="just">
              <a:buFont typeface="Wingdings" panose="05000000000000000000" pitchFamily="2" charset="2"/>
              <a:buChar char="Ø"/>
            </a:pPr>
            <a:r>
              <a:rPr lang="el-GR" sz="3200" dirty="0">
                <a:solidFill>
                  <a:srgbClr val="002060"/>
                </a:solidFill>
              </a:rPr>
              <a:t>Επίλυση προβλημάτων </a:t>
            </a:r>
          </a:p>
          <a:p>
            <a:pPr algn="just"/>
            <a:endParaRPr lang="el-GR" sz="3200" dirty="0">
              <a:solidFill>
                <a:srgbClr val="002060"/>
              </a:solidFill>
            </a:endParaRPr>
          </a:p>
          <a:p>
            <a:pPr marL="457200" indent="-457200" algn="just">
              <a:buFont typeface="Wingdings" panose="05000000000000000000" pitchFamily="2" charset="2"/>
              <a:buChar char="Ø"/>
            </a:pPr>
            <a:r>
              <a:rPr lang="el-GR" sz="3200" dirty="0">
                <a:solidFill>
                  <a:srgbClr val="002060"/>
                </a:solidFill>
              </a:rPr>
              <a:t>Δημιουργικότητα</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70218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7848302"/>
          </a:xfrm>
          <a:prstGeom prst="rect">
            <a:avLst/>
          </a:prstGeom>
          <a:noFill/>
        </p:spPr>
        <p:txBody>
          <a:bodyPr wrap="square">
            <a:spAutoFit/>
          </a:bodyPr>
          <a:lstStyle/>
          <a:p>
            <a:pPr algn="just"/>
            <a:r>
              <a:rPr lang="el-GR" sz="3200" b="1" u="sng" dirty="0">
                <a:solidFill>
                  <a:srgbClr val="002060"/>
                </a:solidFill>
              </a:rPr>
              <a:t>Προδραστικός Επιχειρηματίας, αναλαμβάνει (συνεχώς) δράση για να:</a:t>
            </a:r>
          </a:p>
          <a:p>
            <a:pPr algn="just"/>
            <a:endParaRPr lang="el-GR" sz="3200" b="1" u="sng" dirty="0">
              <a:solidFill>
                <a:srgbClr val="002060"/>
              </a:solidFill>
            </a:endParaRPr>
          </a:p>
          <a:p>
            <a:pPr marL="457200" indent="-457200" algn="just">
              <a:buFont typeface="Wingdings" panose="05000000000000000000" pitchFamily="2" charset="2"/>
              <a:buChar char="ü"/>
            </a:pPr>
            <a:r>
              <a:rPr lang="el-GR" sz="2800" dirty="0">
                <a:solidFill>
                  <a:srgbClr val="002060"/>
                </a:solidFill>
              </a:rPr>
              <a:t>Αναζητά ευκαιρίες</a:t>
            </a:r>
          </a:p>
          <a:p>
            <a:pPr algn="just"/>
            <a:endParaRPr lang="el-GR" sz="2800" dirty="0">
              <a:solidFill>
                <a:srgbClr val="002060"/>
              </a:solidFill>
            </a:endParaRPr>
          </a:p>
          <a:p>
            <a:pPr marL="457200" indent="-457200" algn="just">
              <a:buFont typeface="Wingdings" panose="05000000000000000000" pitchFamily="2" charset="2"/>
              <a:buChar char="ü"/>
            </a:pPr>
            <a:r>
              <a:rPr lang="el-GR" sz="2800" dirty="0">
                <a:solidFill>
                  <a:srgbClr val="002060"/>
                </a:solidFill>
              </a:rPr>
              <a:t>Επιδεικνύει πρωτοβουλία</a:t>
            </a:r>
          </a:p>
          <a:p>
            <a:pPr algn="just"/>
            <a:endParaRPr lang="el-GR" sz="2800" dirty="0">
              <a:solidFill>
                <a:srgbClr val="002060"/>
              </a:solidFill>
            </a:endParaRPr>
          </a:p>
          <a:p>
            <a:pPr marL="457200" indent="-457200" algn="just">
              <a:buFont typeface="Wingdings" panose="05000000000000000000" pitchFamily="2" charset="2"/>
              <a:buChar char="ü"/>
            </a:pPr>
            <a:r>
              <a:rPr lang="el-GR" sz="2800" dirty="0">
                <a:solidFill>
                  <a:srgbClr val="002060"/>
                </a:solidFill>
              </a:rPr>
              <a:t>Αναλαμβάνει ευθύνες, σχεδιάζει και δρά (επιμονή/υπομονή)</a:t>
            </a:r>
          </a:p>
          <a:p>
            <a:pPr algn="just"/>
            <a:endParaRPr lang="el-GR" sz="2800" dirty="0">
              <a:solidFill>
                <a:srgbClr val="002060"/>
              </a:solidFill>
            </a:endParaRPr>
          </a:p>
          <a:p>
            <a:pPr marL="457200" indent="-457200" algn="just">
              <a:buFont typeface="Wingdings" panose="05000000000000000000" pitchFamily="2" charset="2"/>
              <a:buChar char="ü"/>
            </a:pPr>
            <a:r>
              <a:rPr lang="el-GR" sz="2800" dirty="0">
                <a:solidFill>
                  <a:srgbClr val="002060"/>
                </a:solidFill>
              </a:rPr>
              <a:t>Επηρεάσει την αλλαγή και Επιτύχει τον στόχο </a:t>
            </a:r>
            <a:r>
              <a:rPr lang="el-GR" sz="2800" b="1" u="sng" dirty="0">
                <a:solidFill>
                  <a:srgbClr val="002060"/>
                </a:solidFill>
              </a:rPr>
              <a:t>(δημιουργία αξίας)</a:t>
            </a:r>
          </a:p>
          <a:p>
            <a:pPr marL="457200" indent="-457200" algn="just">
              <a:buFont typeface="Wingdings" panose="05000000000000000000" pitchFamily="2" charset="2"/>
              <a:buChar char="ü"/>
            </a:pPr>
            <a:endParaRPr lang="el-GR" sz="2800" dirty="0">
              <a:solidFill>
                <a:srgbClr val="002060"/>
              </a:solidFill>
            </a:endParaRPr>
          </a:p>
          <a:p>
            <a:pPr marL="457200" indent="-457200" algn="just">
              <a:buFont typeface="Wingdings" panose="05000000000000000000" pitchFamily="2" charset="2"/>
              <a:buChar char="ü"/>
            </a:pPr>
            <a:endParaRPr lang="el-GR" sz="2800" dirty="0">
              <a:solidFill>
                <a:srgbClr val="002060"/>
              </a:solidFill>
            </a:endParaRPr>
          </a:p>
          <a:p>
            <a:pPr marL="457200" indent="-457200" algn="just">
              <a:buFont typeface="Wingdings" panose="05000000000000000000" pitchFamily="2" charset="2"/>
              <a:buChar char="ü"/>
            </a:pPr>
            <a:endParaRPr lang="el-GR" sz="2800" dirty="0">
              <a:solidFill>
                <a:srgbClr val="002060"/>
              </a:solidFill>
            </a:endParaRPr>
          </a:p>
          <a:p>
            <a:pPr marL="457200" indent="-457200" algn="just">
              <a:buFont typeface="Wingdings" panose="05000000000000000000" pitchFamily="2" charset="2"/>
              <a:buChar char="ü"/>
            </a:pPr>
            <a:endParaRPr lang="el-GR" sz="3200" dirty="0">
              <a:solidFill>
                <a:srgbClr val="002060"/>
              </a:solidFill>
            </a:endParaRPr>
          </a:p>
          <a:p>
            <a:pPr marL="457200" indent="-457200" algn="just">
              <a:buFont typeface="Wingdings" panose="05000000000000000000" pitchFamily="2" charset="2"/>
              <a:buChar char="ü"/>
            </a:pPr>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121379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id="{72DF0B0B-3DBC-8996-3522-298E9429EC3A}"/>
              </a:ext>
            </a:extLst>
          </p:cNvPr>
          <p:cNvSpPr txBox="1">
            <a:spLocks/>
          </p:cNvSpPr>
          <p:nvPr/>
        </p:nvSpPr>
        <p:spPr>
          <a:xfrm>
            <a:off x="132347" y="1600200"/>
            <a:ext cx="5963653" cy="978440"/>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rgbClr val="7F8AF6"/>
                </a:solidFill>
              </a:rPr>
              <a:t>Taking on responsibilities and showing initiative  </a:t>
            </a:r>
            <a:endParaRPr lang="en-US" sz="2800" i="1" dirty="0">
              <a:solidFill>
                <a:srgbClr val="002060"/>
              </a:solidFill>
            </a:endParaRPr>
          </a:p>
          <a:p>
            <a:pPr algn="l"/>
            <a:r>
              <a:rPr lang="el-GR" sz="2800" i="1" dirty="0">
                <a:solidFill>
                  <a:srgbClr val="002060"/>
                </a:solidFill>
              </a:rPr>
              <a:t>Ανάληψη ευθυνών και επίδειξη πρωτοβουλίας</a:t>
            </a:r>
            <a:endParaRPr lang="pt-PT" sz="2800" i="1" dirty="0">
              <a:solidFill>
                <a:srgbClr val="002060"/>
              </a:solidFill>
            </a:endParaRPr>
          </a:p>
        </p:txBody>
      </p:sp>
      <p:sp>
        <p:nvSpPr>
          <p:cNvPr id="11" name="Subtítulo 2">
            <a:extLst>
              <a:ext uri="{FF2B5EF4-FFF2-40B4-BE49-F238E27FC236}">
                <a16:creationId xmlns:a16="http://schemas.microsoft.com/office/drawing/2014/main" id="{C2E8DE72-E5D8-7B8C-4971-9C8BC1609777}"/>
              </a:ext>
            </a:extLst>
          </p:cNvPr>
          <p:cNvSpPr txBox="1">
            <a:spLocks/>
          </p:cNvSpPr>
          <p:nvPr/>
        </p:nvSpPr>
        <p:spPr>
          <a:xfrm>
            <a:off x="314325" y="3429000"/>
            <a:ext cx="5426993" cy="29702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i="1" dirty="0">
              <a:solidFill>
                <a:srgbClr val="7F8AF6"/>
              </a:solidFill>
            </a:endParaRPr>
          </a:p>
          <a:p>
            <a:pPr algn="l"/>
            <a:r>
              <a:rPr lang="en-US" sz="2000" i="1" dirty="0">
                <a:solidFill>
                  <a:srgbClr val="7F8AF6"/>
                </a:solidFill>
              </a:rPr>
              <a:t>December 14th 2022, 18:00 – 20:00</a:t>
            </a:r>
          </a:p>
        </p:txBody>
      </p:sp>
    </p:spTree>
    <p:extLst>
      <p:ext uri="{BB962C8B-B14F-4D97-AF65-F5344CB8AC3E}">
        <p14:creationId xmlns:p14="http://schemas.microsoft.com/office/powerpoint/2010/main" val="4129898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564106"/>
            <a:ext cx="11901781" cy="6494085"/>
          </a:xfrm>
          <a:prstGeom prst="rect">
            <a:avLst/>
          </a:prstGeom>
          <a:noFill/>
        </p:spPr>
        <p:txBody>
          <a:bodyPr wrap="square">
            <a:spAutoFit/>
          </a:bodyPr>
          <a:lstStyle/>
          <a:p>
            <a:pPr algn="just"/>
            <a:r>
              <a:rPr lang="el-GR" sz="3200" u="sng" dirty="0">
                <a:solidFill>
                  <a:srgbClr val="002060"/>
                </a:solidFill>
              </a:rPr>
              <a:t>Όσο πιο προδραστικός η/ο επιχειρηματίας: </a:t>
            </a:r>
          </a:p>
          <a:p>
            <a:pPr algn="just"/>
            <a:r>
              <a:rPr lang="el-GR" sz="3200" dirty="0">
                <a:solidFill>
                  <a:srgbClr val="002060"/>
                </a:solidFill>
              </a:rPr>
              <a:t>                           </a:t>
            </a:r>
          </a:p>
          <a:p>
            <a:pPr marL="457200" indent="-457200" algn="just">
              <a:buFont typeface="Wingdings" panose="05000000000000000000" pitchFamily="2" charset="2"/>
              <a:buChar char="q"/>
            </a:pPr>
            <a:r>
              <a:rPr lang="el-GR" sz="3000" dirty="0">
                <a:solidFill>
                  <a:srgbClr val="002060"/>
                </a:solidFill>
              </a:rPr>
              <a:t>Στρατηγική αναζήτηση</a:t>
            </a:r>
          </a:p>
          <a:p>
            <a:pPr algn="just"/>
            <a:endParaRPr lang="el-GR" sz="3000" dirty="0">
              <a:solidFill>
                <a:srgbClr val="002060"/>
              </a:solidFill>
            </a:endParaRPr>
          </a:p>
          <a:p>
            <a:pPr marL="457200" indent="-457200" algn="just">
              <a:buFont typeface="Wingdings" panose="05000000000000000000" pitchFamily="2" charset="2"/>
              <a:buChar char="q"/>
            </a:pPr>
            <a:r>
              <a:rPr lang="el-GR" sz="3000" dirty="0">
                <a:solidFill>
                  <a:srgbClr val="002060"/>
                </a:solidFill>
              </a:rPr>
              <a:t>Σαφής πορεία </a:t>
            </a:r>
          </a:p>
          <a:p>
            <a:pPr algn="just"/>
            <a:endParaRPr lang="el-GR" sz="3000" dirty="0">
              <a:solidFill>
                <a:srgbClr val="002060"/>
              </a:solidFill>
            </a:endParaRPr>
          </a:p>
          <a:p>
            <a:pPr marL="457200" indent="-457200" algn="just">
              <a:buFont typeface="Wingdings" panose="05000000000000000000" pitchFamily="2" charset="2"/>
              <a:buChar char="q"/>
            </a:pPr>
            <a:r>
              <a:rPr lang="el-GR" sz="3000" dirty="0">
                <a:solidFill>
                  <a:srgbClr val="002060"/>
                </a:solidFill>
              </a:rPr>
              <a:t>Πολλαπλασιαστική αναζήτηση ευκαιριών / λύσεων</a:t>
            </a:r>
          </a:p>
          <a:p>
            <a:pPr algn="just"/>
            <a:endParaRPr lang="el-GR" sz="3000" dirty="0">
              <a:solidFill>
                <a:srgbClr val="002060"/>
              </a:solidFill>
            </a:endParaRPr>
          </a:p>
          <a:p>
            <a:pPr marL="457200" indent="-457200" algn="just">
              <a:buFont typeface="Wingdings" panose="05000000000000000000" pitchFamily="2" charset="2"/>
              <a:buChar char="q"/>
            </a:pPr>
            <a:r>
              <a:rPr lang="el-GR" sz="3000" dirty="0">
                <a:solidFill>
                  <a:srgbClr val="002060"/>
                </a:solidFill>
              </a:rPr>
              <a:t>Καθοδήγηση προς την δημιουργία αξίας</a:t>
            </a:r>
          </a:p>
          <a:p>
            <a:pPr marL="457200" indent="-457200" algn="just">
              <a:buFont typeface="Wingdings" panose="05000000000000000000" pitchFamily="2" charset="2"/>
              <a:buChar char="q"/>
            </a:pPr>
            <a:endParaRPr lang="el-GR" sz="3200" dirty="0">
              <a:solidFill>
                <a:srgbClr val="002060"/>
              </a:solidFill>
            </a:endParaRPr>
          </a:p>
          <a:p>
            <a:pPr marL="457200" indent="-457200" algn="just">
              <a:buFont typeface="Wingdings" panose="05000000000000000000" pitchFamily="2" charset="2"/>
              <a:buChar char="q"/>
            </a:pPr>
            <a:endParaRPr lang="el-GR" sz="3200" dirty="0">
              <a:solidFill>
                <a:srgbClr val="002060"/>
              </a:solidFill>
            </a:endParaRPr>
          </a:p>
          <a:p>
            <a:pPr algn="just"/>
            <a:r>
              <a:rPr lang="el-GR" sz="3200" dirty="0">
                <a:solidFill>
                  <a:srgbClr val="002060"/>
                </a:solidFill>
              </a:rPr>
              <a:t>                                           </a:t>
            </a:r>
          </a:p>
          <a:p>
            <a:pPr algn="just"/>
            <a:r>
              <a:rPr lang="el-GR" sz="3200"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334376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7971413"/>
          </a:xfrm>
          <a:prstGeom prst="rect">
            <a:avLst/>
          </a:prstGeom>
          <a:noFill/>
        </p:spPr>
        <p:txBody>
          <a:bodyPr wrap="square">
            <a:spAutoFit/>
          </a:bodyPr>
          <a:lstStyle/>
          <a:p>
            <a:pPr algn="just"/>
            <a:r>
              <a:rPr lang="el-GR" sz="3200" u="sng" dirty="0">
                <a:solidFill>
                  <a:srgbClr val="002060"/>
                </a:solidFill>
              </a:rPr>
              <a:t>Δραστηριότητα 1: Αξιολόγηση της προδραστικής προσωπικότητας</a:t>
            </a:r>
          </a:p>
          <a:p>
            <a:pPr algn="just"/>
            <a:endParaRPr lang="el-GR" sz="3200" u="sng" dirty="0">
              <a:solidFill>
                <a:srgbClr val="002060"/>
              </a:solidFill>
            </a:endParaRPr>
          </a:p>
          <a:p>
            <a:pPr marL="514350" indent="-514350" algn="just">
              <a:buFont typeface="+mj-lt"/>
              <a:buAutoNum type="arabicParenR"/>
            </a:pPr>
            <a:r>
              <a:rPr lang="el-GR" sz="3200" dirty="0">
                <a:solidFill>
                  <a:srgbClr val="7030A0"/>
                </a:solidFill>
              </a:rPr>
              <a:t>«Μου αρέσει να αναγνωρίζω και να ξεπερνώ τα εμπόδια που προκύπτουν κατά την υλοποίηση μιας ιδέας μου»</a:t>
            </a:r>
          </a:p>
          <a:p>
            <a:pPr algn="just"/>
            <a:endParaRPr lang="el-GR" sz="3200" dirty="0">
              <a:solidFill>
                <a:srgbClr val="7030A0"/>
              </a:solidFill>
            </a:endParaRPr>
          </a:p>
          <a:p>
            <a:pPr algn="just"/>
            <a:r>
              <a:rPr lang="el-GR" sz="3200" dirty="0">
                <a:solidFill>
                  <a:srgbClr val="7030A0"/>
                </a:solidFill>
              </a:rPr>
              <a:t>2) «Τίποτα δεν είναι πιο συναρπαστικό από το να βλέπω τις ιδέες μου να γίνονται πραγματικότητα»</a:t>
            </a:r>
          </a:p>
          <a:p>
            <a:pPr algn="just"/>
            <a:endParaRPr lang="el-GR" sz="3200" dirty="0">
              <a:solidFill>
                <a:srgbClr val="0070C0"/>
              </a:solidFill>
            </a:endParaRPr>
          </a:p>
          <a:p>
            <a:pPr algn="just"/>
            <a:r>
              <a:rPr lang="el-GR" sz="3200" dirty="0">
                <a:solidFill>
                  <a:srgbClr val="7030A0"/>
                </a:solidFill>
              </a:rPr>
              <a:t>3)  «Ξεχωρίζω στον εντοπισμό ευκαιριών»</a:t>
            </a:r>
          </a:p>
          <a:p>
            <a:pPr marL="514350" indent="-514350" algn="just">
              <a:buFont typeface="+mj-lt"/>
              <a:buAutoNum type="arabicParenR"/>
            </a:pPr>
            <a:endParaRPr lang="el-GR" sz="3200" dirty="0">
              <a:solidFill>
                <a:srgbClr val="7030A0"/>
              </a:solidFill>
            </a:endParaRPr>
          </a:p>
          <a:p>
            <a:pPr algn="just"/>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52914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6494085"/>
          </a:xfrm>
          <a:prstGeom prst="rect">
            <a:avLst/>
          </a:prstGeom>
          <a:noFill/>
        </p:spPr>
        <p:txBody>
          <a:bodyPr wrap="square">
            <a:spAutoFit/>
          </a:bodyPr>
          <a:lstStyle/>
          <a:p>
            <a:pPr algn="just"/>
            <a:r>
              <a:rPr lang="el-GR" sz="3200" u="sng" dirty="0">
                <a:solidFill>
                  <a:srgbClr val="002060"/>
                </a:solidFill>
              </a:rPr>
              <a:t>Δραστηριότητα 1: Αξιολόγηση της προδραστικής προσωπικότητας</a:t>
            </a:r>
          </a:p>
          <a:p>
            <a:pPr algn="just"/>
            <a:endParaRPr lang="el-GR" sz="3200" u="sng" dirty="0">
              <a:solidFill>
                <a:srgbClr val="002060"/>
              </a:solidFill>
            </a:endParaRPr>
          </a:p>
          <a:p>
            <a:pPr algn="just"/>
            <a:r>
              <a:rPr lang="el-GR" sz="3200" dirty="0">
                <a:solidFill>
                  <a:srgbClr val="7030A0"/>
                </a:solidFill>
              </a:rPr>
              <a:t>4) «Μου αρέσει να αμφισβητώ το status quo» (υπάρχουσα κατάσταση των πραγμάτων</a:t>
            </a:r>
          </a:p>
          <a:p>
            <a:pPr algn="just"/>
            <a:endParaRPr lang="el-GR" sz="3200" dirty="0">
              <a:solidFill>
                <a:srgbClr val="7030A0"/>
              </a:solidFill>
            </a:endParaRPr>
          </a:p>
          <a:p>
            <a:pPr algn="just"/>
            <a:r>
              <a:rPr lang="el-GR" sz="3200" dirty="0">
                <a:solidFill>
                  <a:srgbClr val="7030A0"/>
                </a:solidFill>
              </a:rPr>
              <a:t>5) «Μπορώ να εντοπίσω μια καλή ευκαιρία πολύ πριν μπορέσουν οι άλλοι»</a:t>
            </a:r>
          </a:p>
          <a:p>
            <a:pPr algn="just"/>
            <a:endParaRPr lang="el-GR" sz="3200" dirty="0">
              <a:solidFill>
                <a:srgbClr val="002060"/>
              </a:solidFill>
            </a:endParaRPr>
          </a:p>
          <a:p>
            <a:pPr algn="just"/>
            <a:r>
              <a:rPr lang="el-GR" b="1" dirty="0">
                <a:solidFill>
                  <a:srgbClr val="002060"/>
                </a:solidFill>
              </a:rPr>
              <a:t>(</a:t>
            </a:r>
            <a:r>
              <a:rPr lang="sv-SE" sz="1600" b="1" dirty="0">
                <a:solidFill>
                  <a:srgbClr val="002060"/>
                </a:solidFill>
              </a:rPr>
              <a:t>Kickul, J., &amp; Gundry, L. (2002). </a:t>
            </a:r>
            <a:r>
              <a:rPr lang="en-US" sz="1600" b="1" dirty="0">
                <a:solidFill>
                  <a:srgbClr val="002060"/>
                </a:solidFill>
              </a:rPr>
              <a:t>The proactive entrepreneurial personality and small firm innovation</a:t>
            </a:r>
            <a:r>
              <a:rPr lang="el-GR" sz="1600" b="1" dirty="0">
                <a:solidFill>
                  <a:srgbClr val="002060"/>
                </a:solidFill>
              </a:rPr>
              <a:t>)</a:t>
            </a:r>
          </a:p>
          <a:p>
            <a:pPr algn="just"/>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334197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5016758"/>
          </a:xfrm>
          <a:prstGeom prst="rect">
            <a:avLst/>
          </a:prstGeom>
          <a:noFill/>
        </p:spPr>
        <p:txBody>
          <a:bodyPr wrap="square">
            <a:spAutoFit/>
          </a:bodyPr>
          <a:lstStyle/>
          <a:p>
            <a:pPr algn="just"/>
            <a:r>
              <a:rPr lang="el-GR" sz="3200" u="sng" dirty="0">
                <a:solidFill>
                  <a:srgbClr val="002060"/>
                </a:solidFill>
              </a:rPr>
              <a:t>Δραστηριότητα 2:</a:t>
            </a:r>
          </a:p>
          <a:p>
            <a:pPr algn="just"/>
            <a:endParaRPr lang="el-GR" sz="3200" dirty="0">
              <a:solidFill>
                <a:srgbClr val="002060"/>
              </a:solidFill>
            </a:endParaRPr>
          </a:p>
          <a:p>
            <a:pPr algn="just"/>
            <a:r>
              <a:rPr lang="el-GR" sz="3200" dirty="0">
                <a:solidFill>
                  <a:srgbClr val="002060"/>
                </a:solidFill>
              </a:rPr>
              <a:t>Δώστε ένα παράδειγμα από τη ζωή σας, στο οποίο χρησιμοποιήσατε την πρωτοβουλία σας. </a:t>
            </a:r>
          </a:p>
          <a:p>
            <a:pPr algn="just"/>
            <a:endParaRPr lang="el-GR" sz="3200" dirty="0">
              <a:solidFill>
                <a:srgbClr val="002060"/>
              </a:solidFill>
            </a:endParaRPr>
          </a:p>
          <a:p>
            <a:pPr algn="just"/>
            <a:r>
              <a:rPr lang="el-GR" sz="3200" dirty="0">
                <a:solidFill>
                  <a:srgbClr val="002060"/>
                </a:solidFill>
              </a:rPr>
              <a:t>(Περίπτωση, απόφαση, δράση, αποτέλεσμα)</a:t>
            </a:r>
          </a:p>
          <a:p>
            <a:pPr algn="just"/>
            <a:endParaRPr lang="el-GR" sz="3200" dirty="0">
              <a:solidFill>
                <a:srgbClr val="002060"/>
              </a:solidFill>
            </a:endParaRPr>
          </a:p>
          <a:p>
            <a:pPr algn="just"/>
            <a:endParaRPr lang="el-GR" sz="3200" dirty="0">
              <a:solidFill>
                <a:srgbClr val="002060"/>
              </a:solidFill>
            </a:endParaRPr>
          </a:p>
          <a:p>
            <a:pPr algn="just"/>
            <a:endParaRPr lang="el-GR" sz="3200" dirty="0">
              <a:solidFill>
                <a:srgbClr val="002060"/>
              </a:solidFill>
            </a:endParaRPr>
          </a:p>
          <a:p>
            <a:pPr algn="just"/>
            <a:r>
              <a:rPr lang="el-GR" sz="3200"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177826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5016758"/>
          </a:xfrm>
          <a:prstGeom prst="rect">
            <a:avLst/>
          </a:prstGeom>
          <a:noFill/>
        </p:spPr>
        <p:txBody>
          <a:bodyPr wrap="square">
            <a:spAutoFit/>
          </a:bodyPr>
          <a:lstStyle/>
          <a:p>
            <a:pPr algn="just"/>
            <a:r>
              <a:rPr lang="el-GR" sz="3200" u="sng" dirty="0">
                <a:solidFill>
                  <a:srgbClr val="002060"/>
                </a:solidFill>
              </a:rPr>
              <a:t>Δραστηριότητα 2:</a:t>
            </a:r>
          </a:p>
          <a:p>
            <a:pPr algn="just"/>
            <a:endParaRPr lang="el-GR" sz="3200" dirty="0">
              <a:solidFill>
                <a:srgbClr val="002060"/>
              </a:solidFill>
            </a:endParaRPr>
          </a:p>
          <a:p>
            <a:pPr marL="514350" indent="-514350" algn="just">
              <a:buAutoNum type="arabicParenR"/>
            </a:pPr>
            <a:r>
              <a:rPr lang="el-GR" sz="3200" dirty="0">
                <a:solidFill>
                  <a:srgbClr val="002060"/>
                </a:solidFill>
              </a:rPr>
              <a:t>Μπορείτε να κάνετε μια εργασία, χωρίς να χρειάζεστε περαιτέρω οδηγίες ή επίβλεψη αφού σας έχουν δείξει πώς μια φορά;</a:t>
            </a:r>
          </a:p>
          <a:p>
            <a:pPr algn="just"/>
            <a:endParaRPr lang="el-GR" sz="3200" dirty="0">
              <a:solidFill>
                <a:srgbClr val="002060"/>
              </a:solidFill>
            </a:endParaRPr>
          </a:p>
          <a:p>
            <a:pPr algn="just"/>
            <a:r>
              <a:rPr lang="el-GR" sz="3200" dirty="0">
                <a:solidFill>
                  <a:srgbClr val="002060"/>
                </a:solidFill>
              </a:rPr>
              <a:t>2) Είστε ικανοί να βρίσκετε νέες ιδέες και να σκέφτεστε  	δημιουργικά για να λύσετε προβλήματα;</a:t>
            </a:r>
          </a:p>
          <a:p>
            <a:pPr algn="just"/>
            <a:endParaRPr lang="el-GR" sz="3200" dirty="0">
              <a:solidFill>
                <a:srgbClr val="002060"/>
              </a:solidFill>
            </a:endParaRPr>
          </a:p>
          <a:p>
            <a:pPr algn="just"/>
            <a:endParaRPr lang="el-GR" sz="3200"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100213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77736"/>
            <a:ext cx="11432550" cy="3539430"/>
          </a:xfrm>
          <a:prstGeom prst="rect">
            <a:avLst/>
          </a:prstGeom>
          <a:noFill/>
        </p:spPr>
        <p:txBody>
          <a:bodyPr wrap="square">
            <a:spAutoFit/>
          </a:bodyPr>
          <a:lstStyle/>
          <a:p>
            <a:pPr algn="just"/>
            <a:r>
              <a:rPr lang="el-GR" sz="3200" u="sng" dirty="0">
                <a:solidFill>
                  <a:srgbClr val="002060"/>
                </a:solidFill>
              </a:rPr>
              <a:t>Δραστηριότητα 2:</a:t>
            </a:r>
          </a:p>
          <a:p>
            <a:pPr algn="just"/>
            <a:endParaRPr lang="el-GR" sz="3200" dirty="0">
              <a:solidFill>
                <a:srgbClr val="002060"/>
              </a:solidFill>
            </a:endParaRPr>
          </a:p>
          <a:p>
            <a:pPr algn="just"/>
            <a:r>
              <a:rPr lang="el-GR" sz="3200" dirty="0">
                <a:solidFill>
                  <a:srgbClr val="002060"/>
                </a:solidFill>
              </a:rPr>
              <a:t>3) Μπορείτε να εργαστείτε ανεξάρτητα;</a:t>
            </a:r>
          </a:p>
          <a:p>
            <a:pPr algn="just"/>
            <a:endParaRPr lang="el-GR" sz="3200" dirty="0">
              <a:solidFill>
                <a:srgbClr val="002060"/>
              </a:solidFill>
            </a:endParaRPr>
          </a:p>
          <a:p>
            <a:pPr algn="just"/>
            <a:r>
              <a:rPr lang="el-GR" sz="3200" dirty="0">
                <a:solidFill>
                  <a:srgbClr val="002060"/>
                </a:solidFill>
              </a:rPr>
              <a:t>4) Μπορείτε να εντοπίσετε μια ευκαιρία ή κάτι που χρειάζεται βελτίωση, να κάνετε ένα σχέδιο και να το πραγματοποιήσετε?</a:t>
            </a:r>
          </a:p>
          <a:p>
            <a:pPr algn="just"/>
            <a:endParaRPr lang="el-GR" sz="3200"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131569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366897"/>
            <a:ext cx="11432550" cy="3539430"/>
          </a:xfrm>
          <a:prstGeom prst="rect">
            <a:avLst/>
          </a:prstGeom>
          <a:noFill/>
        </p:spPr>
        <p:txBody>
          <a:bodyPr wrap="square">
            <a:spAutoFit/>
          </a:bodyPr>
          <a:lstStyle/>
          <a:p>
            <a:pPr algn="just"/>
            <a:r>
              <a:rPr lang="el-GR" sz="3200" b="1" dirty="0">
                <a:solidFill>
                  <a:srgbClr val="002060"/>
                </a:solidFill>
              </a:rPr>
              <a:t>Παράδειγμα πρωτοβουλίας σε χώρο εργασίας</a:t>
            </a:r>
          </a:p>
          <a:p>
            <a:pPr algn="just"/>
            <a:endParaRPr lang="el-GR" sz="3200" b="1" dirty="0">
              <a:solidFill>
                <a:srgbClr val="002060"/>
              </a:solidFill>
            </a:endParaRPr>
          </a:p>
          <a:p>
            <a:pPr algn="just"/>
            <a:r>
              <a:rPr lang="el-GR" sz="3200" dirty="0">
                <a:solidFill>
                  <a:srgbClr val="002060"/>
                </a:solidFill>
              </a:rPr>
              <a:t>«Στη δουλειά μερικής απασχόλησης σε ένα φωτοτυπείο, πάντα προσπαθούσα να λύσω ένα πρόβλημα (π.χ.εμπλοκή χαρτιού) πριν ζητήσω βοήθεια από έναν πιο έμπειρο συνάδελφο. Εννέα φορές στις δέκα, διόρθωσα το πρόβλημα και ο πελάτης εξυπηρετήθηκε πιο γρήγορα, βοηθώντας στην ικανοποίηση των πελατών».</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3617659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366897"/>
            <a:ext cx="11432550" cy="4031873"/>
          </a:xfrm>
          <a:prstGeom prst="rect">
            <a:avLst/>
          </a:prstGeom>
          <a:noFill/>
        </p:spPr>
        <p:txBody>
          <a:bodyPr wrap="square">
            <a:spAutoFit/>
          </a:bodyPr>
          <a:lstStyle/>
          <a:p>
            <a:pPr algn="just"/>
            <a:r>
              <a:rPr lang="el-GR" sz="3200" b="1" dirty="0">
                <a:solidFill>
                  <a:srgbClr val="002060"/>
                </a:solidFill>
              </a:rPr>
              <a:t>Παράδειγμα πρωτοβουλίας σε χώρο εργασίας</a:t>
            </a:r>
          </a:p>
          <a:p>
            <a:pPr algn="just"/>
            <a:endParaRPr lang="el-GR" sz="3200" b="1" dirty="0">
              <a:solidFill>
                <a:srgbClr val="002060"/>
              </a:solidFill>
            </a:endParaRPr>
          </a:p>
          <a:p>
            <a:pPr algn="just"/>
            <a:r>
              <a:rPr lang="el-GR" sz="3200" dirty="0">
                <a:solidFill>
                  <a:srgbClr val="002060"/>
                </a:solidFill>
              </a:rPr>
              <a:t>«Στο φοιτητικό μου σπίτι, το Wi-Fi μας δεν περιλαμβανόταν στο ενοίκιο και πληρώναμε επιπλέον. Ερεύνησα επιλογές που εξισορρόπησαν το κόστος και την ποιότητα και χρησιμοποίησα την έρευνά μου για να διαπραγματευτώ μια νέα, πιο ανταγωνιστική τιμή με τον προμηθευτή μας. Οι συγκάτοικοί μου ήταν ενθουσιασμένοι με την πρωτοβουλία μου»</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4128806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10559"/>
            <a:ext cx="11432550" cy="6494085"/>
          </a:xfrm>
          <a:prstGeom prst="rect">
            <a:avLst/>
          </a:prstGeom>
          <a:noFill/>
        </p:spPr>
        <p:txBody>
          <a:bodyPr wrap="square">
            <a:spAutoFit/>
          </a:bodyPr>
          <a:lstStyle/>
          <a:p>
            <a:pPr algn="just"/>
            <a:r>
              <a:rPr lang="el-GR" sz="3200" b="1" dirty="0">
                <a:solidFill>
                  <a:srgbClr val="002060"/>
                </a:solidFill>
              </a:rPr>
              <a:t>Πώς βελτιώνω την ικανότητα μου:</a:t>
            </a:r>
          </a:p>
          <a:p>
            <a:pPr algn="just"/>
            <a:endParaRPr lang="el-GR" sz="3200" b="1" dirty="0">
              <a:solidFill>
                <a:srgbClr val="002060"/>
              </a:solidFill>
            </a:endParaRPr>
          </a:p>
          <a:p>
            <a:pPr algn="just"/>
            <a:r>
              <a:rPr lang="el-GR" sz="3200" dirty="0">
                <a:solidFill>
                  <a:srgbClr val="002060"/>
                </a:solidFill>
              </a:rPr>
              <a:t>Μεγάλα όνειρα </a:t>
            </a:r>
            <a:r>
              <a:rPr lang="en-US" sz="3200" b="1" u="sng" dirty="0">
                <a:solidFill>
                  <a:srgbClr val="002060"/>
                </a:solidFill>
              </a:rPr>
              <a:t>vs </a:t>
            </a:r>
            <a:r>
              <a:rPr lang="el-GR" sz="3200" dirty="0">
                <a:solidFill>
                  <a:srgbClr val="002060"/>
                </a:solidFill>
              </a:rPr>
              <a:t>Γρήγορη απογοήτευση &amp; αμφισβήτηση</a:t>
            </a:r>
          </a:p>
          <a:p>
            <a:pPr algn="just"/>
            <a:r>
              <a:rPr lang="el-GR" sz="3200" u="sng" dirty="0">
                <a:solidFill>
                  <a:srgbClr val="002060"/>
                </a:solidFill>
              </a:rPr>
              <a:t>(δεν γίνεται, είναι δύσκολο, δεν μπορώ να το κάνω) </a:t>
            </a:r>
          </a:p>
          <a:p>
            <a:pPr algn="just"/>
            <a:endParaRPr lang="el-GR" sz="3200" b="1" dirty="0">
              <a:solidFill>
                <a:srgbClr val="002060"/>
              </a:solidFill>
            </a:endParaRPr>
          </a:p>
          <a:p>
            <a:pPr algn="just"/>
            <a:r>
              <a:rPr lang="el-GR" sz="3200" dirty="0">
                <a:solidFill>
                  <a:srgbClr val="002060"/>
                </a:solidFill>
              </a:rPr>
              <a:t>Το πρόβλημα δεν είναι το είδος της πρωτοβουλίας που απαιτείται, αλλά ότι το αντιμετωπίζουμε σαν ένα τεράστιο &amp; ενιαίο βήμα.</a:t>
            </a: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r>
              <a:rPr lang="el-GR" sz="3200" b="1"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276907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10559"/>
            <a:ext cx="11432550" cy="7971413"/>
          </a:xfrm>
          <a:prstGeom prst="rect">
            <a:avLst/>
          </a:prstGeom>
          <a:noFill/>
        </p:spPr>
        <p:txBody>
          <a:bodyPr wrap="square">
            <a:spAutoFit/>
          </a:bodyPr>
          <a:lstStyle/>
          <a:p>
            <a:pPr algn="just"/>
            <a:r>
              <a:rPr lang="el-GR" sz="3200" b="1" dirty="0">
                <a:solidFill>
                  <a:srgbClr val="002060"/>
                </a:solidFill>
              </a:rPr>
              <a:t>Πώς βελτιώνω την ικανότητα μου:</a:t>
            </a:r>
          </a:p>
          <a:p>
            <a:pPr algn="just"/>
            <a:endParaRPr lang="el-GR" sz="3200" b="1" dirty="0">
              <a:solidFill>
                <a:srgbClr val="002060"/>
              </a:solidFill>
            </a:endParaRPr>
          </a:p>
          <a:p>
            <a:pPr marL="514350" indent="-514350" algn="just">
              <a:buFont typeface="+mj-lt"/>
              <a:buAutoNum type="arabicParenR"/>
            </a:pPr>
            <a:r>
              <a:rPr lang="el-GR" sz="3200" b="1" dirty="0">
                <a:solidFill>
                  <a:srgbClr val="002060"/>
                </a:solidFill>
              </a:rPr>
              <a:t>Ξεκινήστε με μικρά βήματα από το σημείο που βρίσκεστε</a:t>
            </a:r>
          </a:p>
          <a:p>
            <a:pPr algn="just"/>
            <a:r>
              <a:rPr lang="el-GR" sz="3200" dirty="0">
                <a:solidFill>
                  <a:srgbClr val="002060"/>
                </a:solidFill>
              </a:rPr>
              <a:t>      (οι μικρές πράξεις, οδηγούν με τον καιρό σε μεγάλα 	αποτελέσματα)</a:t>
            </a:r>
          </a:p>
          <a:p>
            <a:pPr algn="just"/>
            <a:endParaRPr lang="el-GR" sz="3200" dirty="0">
              <a:solidFill>
                <a:srgbClr val="002060"/>
              </a:solidFill>
            </a:endParaRPr>
          </a:p>
          <a:p>
            <a:pPr algn="just"/>
            <a:r>
              <a:rPr lang="el-GR" sz="3200" b="1" dirty="0">
                <a:solidFill>
                  <a:srgbClr val="002060"/>
                </a:solidFill>
              </a:rPr>
              <a:t>2) Μην εστιάζετε στα άμεσα αποτελέσματα, εστιάστε στη δημιουργία μιας ρουτίνας</a:t>
            </a:r>
            <a:r>
              <a:rPr lang="en-US" sz="3200" b="1" dirty="0">
                <a:solidFill>
                  <a:srgbClr val="002060"/>
                </a:solidFill>
              </a:rPr>
              <a:t> </a:t>
            </a:r>
            <a:r>
              <a:rPr lang="en-US" sz="3200" dirty="0">
                <a:solidFill>
                  <a:srgbClr val="002060"/>
                </a:solidFill>
              </a:rPr>
              <a:t>(</a:t>
            </a:r>
            <a:r>
              <a:rPr lang="el-GR" sz="3200" dirty="0">
                <a:solidFill>
                  <a:srgbClr val="002060"/>
                </a:solidFill>
              </a:rPr>
              <a:t>συνεπής δράση – </a:t>
            </a:r>
            <a:r>
              <a:rPr lang="el-GR" sz="3200" b="1" dirty="0">
                <a:solidFill>
                  <a:srgbClr val="002060"/>
                </a:solidFill>
              </a:rPr>
              <a:t>Δεν εγκαταλείπω)</a:t>
            </a:r>
          </a:p>
          <a:p>
            <a:pPr algn="just"/>
            <a:endParaRPr lang="el-GR" sz="3200" b="1" dirty="0">
              <a:solidFill>
                <a:srgbClr val="002060"/>
              </a:solidFill>
            </a:endParaRPr>
          </a:p>
          <a:p>
            <a:pPr algn="just"/>
            <a:r>
              <a:rPr lang="el-GR" sz="3200" b="1" dirty="0">
                <a:solidFill>
                  <a:srgbClr val="002060"/>
                </a:solidFill>
              </a:rPr>
              <a:t> </a:t>
            </a:r>
          </a:p>
          <a:p>
            <a:pPr algn="just"/>
            <a:endParaRPr lang="el-GR" sz="3200" b="1" dirty="0">
              <a:solidFill>
                <a:srgbClr val="002060"/>
              </a:solidFill>
            </a:endParaRPr>
          </a:p>
          <a:p>
            <a:pPr marL="514350" indent="-514350" algn="just">
              <a:buFont typeface="+mj-lt"/>
              <a:buAutoNum type="arabicParenR"/>
            </a:pPr>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r>
              <a:rPr lang="el-GR" sz="3200" b="1"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54080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
        <p:nvSpPr>
          <p:cNvPr id="2" name="TextBox 1">
            <a:extLst>
              <a:ext uri="{FF2B5EF4-FFF2-40B4-BE49-F238E27FC236}">
                <a16:creationId xmlns:a16="http://schemas.microsoft.com/office/drawing/2014/main" id="{87786614-E6F4-D752-3CDC-A0298F8AD5D3}"/>
              </a:ext>
            </a:extLst>
          </p:cNvPr>
          <p:cNvSpPr txBox="1"/>
          <p:nvPr/>
        </p:nvSpPr>
        <p:spPr>
          <a:xfrm>
            <a:off x="537847" y="1027912"/>
            <a:ext cx="11572875" cy="7694414"/>
          </a:xfrm>
          <a:prstGeom prst="rect">
            <a:avLst/>
          </a:prstGeom>
          <a:noFill/>
        </p:spPr>
        <p:txBody>
          <a:bodyPr wrap="square">
            <a:spAutoFit/>
          </a:bodyPr>
          <a:lstStyle/>
          <a:p>
            <a:endParaRPr lang="el-GR" sz="3200" dirty="0">
              <a:solidFill>
                <a:srgbClr val="002060"/>
              </a:solidFill>
            </a:endParaRPr>
          </a:p>
          <a:p>
            <a:r>
              <a:rPr lang="el-GR" sz="2800" u="sng" dirty="0">
                <a:solidFill>
                  <a:srgbClr val="002060"/>
                </a:solidFill>
              </a:rPr>
              <a:t>Με την ολοκλήρωση της υποενότητας οι εκπαιδευόμενοι θα είναι σε θέση να:</a:t>
            </a:r>
          </a:p>
          <a:p>
            <a:endParaRPr lang="el-GR" sz="3600" u="sng" dirty="0">
              <a:solidFill>
                <a:srgbClr val="002060"/>
              </a:solidFill>
            </a:endParaRPr>
          </a:p>
          <a:p>
            <a:pPr marL="457200" indent="-457200">
              <a:buFont typeface="Wingdings" panose="05000000000000000000" pitchFamily="2" charset="2"/>
              <a:buChar char="ü"/>
            </a:pPr>
            <a:r>
              <a:rPr lang="el-GR" sz="3600" dirty="0">
                <a:solidFill>
                  <a:srgbClr val="002060"/>
                </a:solidFill>
              </a:rPr>
              <a:t>προσδιορίζουν τα πλεονεκτήματα του να είσαι προδραστικός</a:t>
            </a:r>
          </a:p>
          <a:p>
            <a:endParaRPr lang="el-GR" sz="3600" dirty="0">
              <a:solidFill>
                <a:srgbClr val="002060"/>
              </a:solidFill>
            </a:endParaRPr>
          </a:p>
          <a:p>
            <a:pPr marL="457200" indent="-457200">
              <a:buFont typeface="Wingdings" panose="05000000000000000000" pitchFamily="2" charset="2"/>
              <a:buChar char="ü"/>
            </a:pPr>
            <a:r>
              <a:rPr lang="el-GR" sz="3600" dirty="0">
                <a:solidFill>
                  <a:srgbClr val="002060"/>
                </a:solidFill>
              </a:rPr>
              <a:t>(Ανα)γνωρίζουν το οφέλη της ανάληψης ευθυνών / πρωτοβουλιών</a:t>
            </a:r>
          </a:p>
          <a:p>
            <a:endParaRPr lang="el-GR" sz="3600" dirty="0">
              <a:solidFill>
                <a:srgbClr val="002060"/>
              </a:solidFill>
            </a:endParaRPr>
          </a:p>
          <a:p>
            <a:pPr marL="457200" indent="-457200">
              <a:buFont typeface="Wingdings" panose="05000000000000000000" pitchFamily="2" charset="2"/>
              <a:buChar char="ü"/>
            </a:pPr>
            <a:endParaRPr lang="el-GR" sz="3600" dirty="0">
              <a:solidFill>
                <a:srgbClr val="002060"/>
              </a:solidFill>
            </a:endParaRPr>
          </a:p>
          <a:p>
            <a:endParaRPr lang="el-GR" sz="3200" dirty="0">
              <a:solidFill>
                <a:srgbClr val="002060"/>
              </a:solidFill>
            </a:endParaRPr>
          </a:p>
          <a:p>
            <a:pPr marL="457200" indent="-457200">
              <a:buFont typeface="Wingdings" panose="05000000000000000000" pitchFamily="2" charset="2"/>
              <a:buChar char="ü"/>
            </a:pPr>
            <a:endParaRPr lang="el-GR" sz="3200" dirty="0">
              <a:solidFill>
                <a:srgbClr val="002060"/>
              </a:solidFill>
            </a:endParaRPr>
          </a:p>
          <a:p>
            <a:pPr marL="457200" indent="-457200">
              <a:buFont typeface="Wingdings" panose="05000000000000000000" pitchFamily="2" charset="2"/>
              <a:buChar char="ü"/>
            </a:pPr>
            <a:endParaRPr lang="el-GR" sz="3200" dirty="0">
              <a:solidFill>
                <a:srgbClr val="002060"/>
              </a:solidFill>
            </a:endParaRPr>
          </a:p>
          <a:p>
            <a:pPr marL="457200" indent="-457200">
              <a:buFont typeface="Wingdings" panose="05000000000000000000" pitchFamily="2" charset="2"/>
              <a:buChar char="ü"/>
            </a:pPr>
            <a:endParaRPr lang="el-GR" sz="3200" dirty="0">
              <a:solidFill>
                <a:srgbClr val="002060"/>
              </a:solidFill>
            </a:endParaRPr>
          </a:p>
          <a:p>
            <a:endParaRPr lang="el-GR" dirty="0"/>
          </a:p>
        </p:txBody>
      </p:sp>
    </p:spTree>
    <p:extLst>
      <p:ext uri="{BB962C8B-B14F-4D97-AF65-F5344CB8AC3E}">
        <p14:creationId xmlns:p14="http://schemas.microsoft.com/office/powerpoint/2010/main" val="2533825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10559"/>
            <a:ext cx="11432550" cy="6494085"/>
          </a:xfrm>
          <a:prstGeom prst="rect">
            <a:avLst/>
          </a:prstGeom>
          <a:noFill/>
        </p:spPr>
        <p:txBody>
          <a:bodyPr wrap="square">
            <a:spAutoFit/>
          </a:bodyPr>
          <a:lstStyle/>
          <a:p>
            <a:pPr algn="just"/>
            <a:r>
              <a:rPr lang="el-GR" sz="3200" b="1" dirty="0">
                <a:solidFill>
                  <a:srgbClr val="002060"/>
                </a:solidFill>
              </a:rPr>
              <a:t>Πώς βελτιώνω την ικανότητα μου:</a:t>
            </a:r>
          </a:p>
          <a:p>
            <a:pPr algn="just"/>
            <a:endParaRPr lang="el-GR" sz="3200" b="1" dirty="0">
              <a:solidFill>
                <a:srgbClr val="002060"/>
              </a:solidFill>
            </a:endParaRPr>
          </a:p>
          <a:p>
            <a:pPr algn="just"/>
            <a:r>
              <a:rPr lang="el-GR" sz="3200" b="1" dirty="0">
                <a:solidFill>
                  <a:srgbClr val="002060"/>
                </a:solidFill>
              </a:rPr>
              <a:t>3) Βγείτε από τη ζώνη ασφαλείας σας. Δεχτείτε ότι θα  	«σκοντάφτετε» συχνά. </a:t>
            </a:r>
          </a:p>
          <a:p>
            <a:pPr algn="just"/>
            <a:endParaRPr lang="el-GR" sz="3200" b="1" dirty="0">
              <a:solidFill>
                <a:srgbClr val="002060"/>
              </a:solidFill>
            </a:endParaRPr>
          </a:p>
          <a:p>
            <a:pPr algn="just"/>
            <a:r>
              <a:rPr lang="el-GR" sz="3200" b="1" dirty="0">
                <a:solidFill>
                  <a:srgbClr val="002060"/>
                </a:solidFill>
              </a:rPr>
              <a:t>   </a:t>
            </a:r>
            <a:r>
              <a:rPr lang="el-GR" sz="3200" dirty="0">
                <a:solidFill>
                  <a:srgbClr val="002060"/>
                </a:solidFill>
              </a:rPr>
              <a:t>(φόβος αποτυχίας, εμπόδια, πραγματική αποτυχία. </a:t>
            </a:r>
          </a:p>
          <a:p>
            <a:pPr algn="just"/>
            <a:r>
              <a:rPr lang="el-GR" sz="3200" dirty="0">
                <a:solidFill>
                  <a:srgbClr val="002060"/>
                </a:solidFill>
              </a:rPr>
              <a:t>     Κάθε αποτυχία είναι επένδυση για επόμενη προσπάθεια)</a:t>
            </a:r>
          </a:p>
          <a:p>
            <a:pPr algn="just"/>
            <a:endParaRPr lang="el-GR" sz="3200" b="1" dirty="0">
              <a:solidFill>
                <a:srgbClr val="002060"/>
              </a:solidFill>
            </a:endParaRPr>
          </a:p>
          <a:p>
            <a:pPr algn="just"/>
            <a:r>
              <a:rPr lang="el-GR" sz="3200" b="1" dirty="0">
                <a:solidFill>
                  <a:srgbClr val="002060"/>
                </a:solidFill>
              </a:rPr>
              <a:t>4) Αναλάβετε την πρωτοβουλία </a:t>
            </a:r>
            <a:r>
              <a:rPr lang="el-GR" sz="3200" b="1" u="sng" dirty="0">
                <a:solidFill>
                  <a:srgbClr val="002060"/>
                </a:solidFill>
              </a:rPr>
              <a:t>σήμερα.</a:t>
            </a: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r>
              <a:rPr lang="el-GR" sz="3200" b="1"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180718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10559"/>
            <a:ext cx="11432550" cy="6494085"/>
          </a:xfrm>
          <a:prstGeom prst="rect">
            <a:avLst/>
          </a:prstGeom>
          <a:noFill/>
        </p:spPr>
        <p:txBody>
          <a:bodyPr wrap="square">
            <a:spAutoFit/>
          </a:bodyPr>
          <a:lstStyle/>
          <a:p>
            <a:pPr algn="just"/>
            <a:r>
              <a:rPr lang="el-GR" sz="3200" b="1" dirty="0">
                <a:solidFill>
                  <a:srgbClr val="002060"/>
                </a:solidFill>
              </a:rPr>
              <a:t>Πώς βελτιώνω την ικανότητα μου:</a:t>
            </a:r>
          </a:p>
          <a:p>
            <a:pPr algn="just"/>
            <a:endParaRPr lang="el-GR" sz="3200" b="1" dirty="0">
              <a:solidFill>
                <a:srgbClr val="002060"/>
              </a:solidFill>
            </a:endParaRPr>
          </a:p>
          <a:p>
            <a:pPr algn="just"/>
            <a:r>
              <a:rPr lang="el-GR" sz="3200" b="1" dirty="0">
                <a:solidFill>
                  <a:srgbClr val="002060"/>
                </a:solidFill>
              </a:rPr>
              <a:t>5) Σχεδιάστε τις ενέργειές σας, καταγράψτε πιθανά εμπόδια και 	λύσεις</a:t>
            </a:r>
          </a:p>
          <a:p>
            <a:pPr algn="just"/>
            <a:endParaRPr lang="el-GR" sz="3200" b="1" dirty="0">
              <a:solidFill>
                <a:srgbClr val="002060"/>
              </a:solidFill>
            </a:endParaRPr>
          </a:p>
          <a:p>
            <a:pPr algn="just"/>
            <a:r>
              <a:rPr lang="el-GR" sz="3200" b="1" dirty="0">
                <a:solidFill>
                  <a:srgbClr val="002060"/>
                </a:solidFill>
              </a:rPr>
              <a:t>6) Ζητείστε συνεργασία και ανατροφοδότηση</a:t>
            </a:r>
          </a:p>
          <a:p>
            <a:pPr algn="just"/>
            <a:endParaRPr lang="el-GR" sz="3200" b="1" dirty="0">
              <a:solidFill>
                <a:srgbClr val="002060"/>
              </a:solidFill>
            </a:endParaRPr>
          </a:p>
          <a:p>
            <a:pPr algn="just"/>
            <a:r>
              <a:rPr lang="el-GR" sz="3200" b="1" dirty="0">
                <a:solidFill>
                  <a:srgbClr val="002060"/>
                </a:solidFill>
              </a:rPr>
              <a:t>7) Ανασυνταχθείτε, αλλά Μην εγκαταλείψετε</a:t>
            </a: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r>
              <a:rPr lang="el-GR" sz="3200" b="1"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382080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10559"/>
            <a:ext cx="11432550" cy="6001643"/>
          </a:xfrm>
          <a:prstGeom prst="rect">
            <a:avLst/>
          </a:prstGeom>
          <a:noFill/>
        </p:spPr>
        <p:txBody>
          <a:bodyPr wrap="square">
            <a:spAutoFit/>
          </a:bodyPr>
          <a:lstStyle/>
          <a:p>
            <a:pPr algn="just"/>
            <a:r>
              <a:rPr lang="en-US" sz="3200" b="1" dirty="0">
                <a:solidFill>
                  <a:srgbClr val="002060"/>
                </a:solidFill>
              </a:rPr>
              <a:t>T</a:t>
            </a:r>
            <a:r>
              <a:rPr lang="el-GR" sz="3200" b="1" dirty="0">
                <a:solidFill>
                  <a:srgbClr val="002060"/>
                </a:solidFill>
              </a:rPr>
              <a:t>ί είναι η ζώνη ασφαλείας και γιατί μπορεί να μας καταστρέψει:</a:t>
            </a:r>
          </a:p>
          <a:p>
            <a:pPr algn="just"/>
            <a:endParaRPr lang="el-GR" sz="3200" b="1" dirty="0">
              <a:solidFill>
                <a:srgbClr val="002060"/>
              </a:solidFill>
            </a:endParaRPr>
          </a:p>
          <a:p>
            <a:pPr algn="just"/>
            <a:r>
              <a:rPr lang="en-US" sz="3200" b="1" dirty="0">
                <a:solidFill>
                  <a:srgbClr val="002060"/>
                </a:solidFill>
              </a:rPr>
              <a:t>Why comfort will ruin your life | Bill </a:t>
            </a:r>
            <a:r>
              <a:rPr lang="en-US" sz="3200" b="1" dirty="0" err="1">
                <a:solidFill>
                  <a:srgbClr val="002060"/>
                </a:solidFill>
              </a:rPr>
              <a:t>Eckstrom</a:t>
            </a:r>
            <a:r>
              <a:rPr lang="en-US" sz="3200" b="1" dirty="0">
                <a:solidFill>
                  <a:srgbClr val="002060"/>
                </a:solidFill>
              </a:rPr>
              <a:t> | </a:t>
            </a:r>
            <a:r>
              <a:rPr lang="en-US" sz="3200" b="1" dirty="0" err="1">
                <a:solidFill>
                  <a:srgbClr val="002060"/>
                </a:solidFill>
              </a:rPr>
              <a:t>TEDxUniversityofNevada</a:t>
            </a:r>
            <a:r>
              <a:rPr lang="el-GR" sz="3200" b="1" dirty="0">
                <a:solidFill>
                  <a:srgbClr val="002060"/>
                </a:solidFill>
              </a:rPr>
              <a:t>:</a:t>
            </a:r>
          </a:p>
          <a:p>
            <a:pPr algn="just"/>
            <a:endParaRPr lang="el-GR" sz="3200" b="1" dirty="0">
              <a:solidFill>
                <a:srgbClr val="002060"/>
              </a:solidFill>
            </a:endParaRPr>
          </a:p>
          <a:p>
            <a:pPr algn="just"/>
            <a:r>
              <a:rPr lang="pt-PT" sz="3200" b="1" dirty="0">
                <a:solidFill>
                  <a:srgbClr val="002060"/>
                </a:solidFill>
                <a:hlinkClick r:id="rId2"/>
              </a:rPr>
              <a:t>https://youtu.be/LBvHI1awWaI</a:t>
            </a:r>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r>
              <a:rPr lang="el-GR" sz="3200" b="1"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1805945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628650" y="1410558"/>
            <a:ext cx="10944225" cy="5016758"/>
          </a:xfrm>
          <a:prstGeom prst="rect">
            <a:avLst/>
          </a:prstGeom>
          <a:noFill/>
        </p:spPr>
        <p:txBody>
          <a:bodyPr wrap="square">
            <a:spAutoFit/>
          </a:bodyPr>
          <a:lstStyle/>
          <a:p>
            <a:pPr algn="just"/>
            <a:r>
              <a:rPr lang="el-GR" sz="3200" b="1" u="sng" dirty="0">
                <a:solidFill>
                  <a:srgbClr val="002060"/>
                </a:solidFill>
              </a:rPr>
              <a:t>Μελέτη Περίπτωσης</a:t>
            </a:r>
          </a:p>
          <a:p>
            <a:pPr algn="just"/>
            <a:endParaRPr lang="el-GR" sz="3200" b="1" u="sng" dirty="0">
              <a:solidFill>
                <a:srgbClr val="002060"/>
              </a:solidFill>
            </a:endParaRPr>
          </a:p>
          <a:p>
            <a:pPr algn="just"/>
            <a:r>
              <a:rPr lang="en-US" sz="3200" b="1" dirty="0">
                <a:solidFill>
                  <a:srgbClr val="002060"/>
                </a:solidFill>
              </a:rPr>
              <a:t>“Two Moms in the Raw”                           </a:t>
            </a:r>
            <a:endParaRPr lang="el-GR" sz="3200" b="1" dirty="0">
              <a:solidFill>
                <a:srgbClr val="002060"/>
              </a:solidFill>
            </a:endParaRPr>
          </a:p>
          <a:p>
            <a:pPr algn="just"/>
            <a:endParaRPr lang="el-GR" sz="3200" b="1" dirty="0">
              <a:solidFill>
                <a:srgbClr val="002060"/>
              </a:solidFill>
            </a:endParaRPr>
          </a:p>
          <a:p>
            <a:pPr algn="just"/>
            <a:endParaRPr lang="en-US" sz="3200" b="1" dirty="0">
              <a:solidFill>
                <a:srgbClr val="002060"/>
              </a:solidFill>
            </a:endParaRPr>
          </a:p>
          <a:p>
            <a:pPr algn="just"/>
            <a:endParaRPr lang="el-GR" sz="3200" b="1" dirty="0">
              <a:solidFill>
                <a:srgbClr val="002060"/>
              </a:solidFill>
            </a:endParaRPr>
          </a:p>
          <a:p>
            <a:pPr algn="just"/>
            <a:r>
              <a:rPr lang="el-GR" sz="3200" b="1" dirty="0">
                <a:solidFill>
                  <a:srgbClr val="002060"/>
                </a:solidFill>
              </a:rPr>
              <a:t> </a:t>
            </a:r>
            <a:endParaRPr lang="en-US" sz="3200" b="1" dirty="0">
              <a:solidFill>
                <a:srgbClr val="002060"/>
              </a:solidFill>
            </a:endParaRPr>
          </a:p>
          <a:p>
            <a:pPr algn="just"/>
            <a:endParaRPr lang="en-US" sz="3200" b="1" dirty="0">
              <a:solidFill>
                <a:srgbClr val="002060"/>
              </a:solidFill>
            </a:endParaRPr>
          </a:p>
          <a:p>
            <a:pPr algn="just"/>
            <a:r>
              <a:rPr lang="pt-PT" sz="2400" b="0" i="0" u="none" strike="noStrike" dirty="0">
                <a:solidFill>
                  <a:srgbClr val="002060"/>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(https://www.soulsprout.com</a:t>
            </a:r>
            <a:r>
              <a:rPr lang="pt-PT" sz="2400" b="0" i="0" u="none" strike="noStrike" dirty="0">
                <a:solidFill>
                  <a:srgbClr val="002060"/>
                </a:solidFill>
                <a:effectLst/>
                <a:latin typeface="Open Sans" panose="020B0606030504020204" pitchFamily="34" charset="0"/>
              </a:rPr>
              <a:t>)</a:t>
            </a:r>
            <a:endParaRPr lang="en-US" sz="2400" b="1" dirty="0">
              <a:solidFill>
                <a:srgbClr val="002060"/>
              </a:solidFill>
            </a:endParaRPr>
          </a:p>
          <a:p>
            <a:pPr algn="just"/>
            <a:endParaRPr lang="el-GR" sz="3200" b="1"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pic>
        <p:nvPicPr>
          <p:cNvPr id="3" name="Picture 2" descr="Text, whiteboard&#10;&#10;Description automatically generated">
            <a:extLst>
              <a:ext uri="{FF2B5EF4-FFF2-40B4-BE49-F238E27FC236}">
                <a16:creationId xmlns:a16="http://schemas.microsoft.com/office/drawing/2014/main" id="{F9CC5EC0-4B2A-D40C-823B-2AF43A086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994" y="1708662"/>
            <a:ext cx="2422260" cy="2725043"/>
          </a:xfrm>
          <a:prstGeom prst="rect">
            <a:avLst/>
          </a:prstGeom>
        </p:spPr>
      </p:pic>
    </p:spTree>
    <p:extLst>
      <p:ext uri="{BB962C8B-B14F-4D97-AF65-F5344CB8AC3E}">
        <p14:creationId xmlns:p14="http://schemas.microsoft.com/office/powerpoint/2010/main" val="2083258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396815" y="953903"/>
            <a:ext cx="12059728" cy="6986528"/>
          </a:xfrm>
          <a:prstGeom prst="rect">
            <a:avLst/>
          </a:prstGeom>
          <a:noFill/>
        </p:spPr>
        <p:txBody>
          <a:bodyPr wrap="square">
            <a:spAutoFit/>
          </a:bodyPr>
          <a:lstStyle/>
          <a:p>
            <a:pPr marL="457200" indent="-457200" algn="just">
              <a:buFont typeface="Wingdings" panose="05000000000000000000" pitchFamily="2" charset="2"/>
              <a:buChar char="ü"/>
            </a:pPr>
            <a:r>
              <a:rPr lang="en-US" sz="3200" b="1" dirty="0">
                <a:solidFill>
                  <a:srgbClr val="002060"/>
                </a:solidFill>
              </a:rPr>
              <a:t>Shari </a:t>
            </a:r>
            <a:r>
              <a:rPr lang="en-US" sz="3200" b="1" dirty="0" err="1">
                <a:solidFill>
                  <a:srgbClr val="002060"/>
                </a:solidFill>
              </a:rPr>
              <a:t>Leidich</a:t>
            </a:r>
            <a:endParaRPr lang="el-GR" sz="3200" b="1" dirty="0">
              <a:solidFill>
                <a:srgbClr val="002060"/>
              </a:solidFill>
            </a:endParaRPr>
          </a:p>
          <a:p>
            <a:pPr marL="457200" indent="-457200" algn="just">
              <a:buFont typeface="Wingdings" panose="05000000000000000000" pitchFamily="2" charset="2"/>
              <a:buChar char="ü"/>
            </a:pPr>
            <a:r>
              <a:rPr lang="el-GR" sz="3200" b="1" dirty="0">
                <a:solidFill>
                  <a:srgbClr val="002060"/>
                </a:solidFill>
              </a:rPr>
              <a:t>Δεν είχε σκεφτεί ποτέ να γίνει επιχειρηματίας</a:t>
            </a:r>
          </a:p>
          <a:p>
            <a:pPr marL="457200" indent="-457200" algn="just">
              <a:buFont typeface="Wingdings" panose="05000000000000000000" pitchFamily="2" charset="2"/>
              <a:buChar char="ü"/>
            </a:pPr>
            <a:r>
              <a:rPr lang="el-GR" sz="3200" b="1" dirty="0">
                <a:solidFill>
                  <a:srgbClr val="002060"/>
                </a:solidFill>
              </a:rPr>
              <a:t>2004, διαγνώστηκε με σκλήρυνση κατά πλάκας</a:t>
            </a:r>
            <a:endParaRPr lang="en-US" sz="3200" b="1" dirty="0">
              <a:solidFill>
                <a:srgbClr val="002060"/>
              </a:solidFill>
            </a:endParaRPr>
          </a:p>
          <a:p>
            <a:pPr marL="457200" indent="-457200" algn="just">
              <a:buFont typeface="Wingdings" panose="05000000000000000000" pitchFamily="2" charset="2"/>
              <a:buChar char="ü"/>
            </a:pPr>
            <a:r>
              <a:rPr lang="el-GR" sz="3200" b="1" dirty="0">
                <a:solidFill>
                  <a:srgbClr val="002060"/>
                </a:solidFill>
              </a:rPr>
              <a:t>Αλλαγή διατροφής (ωμά  &amp; μη επεξεργασμένα φαγητά)</a:t>
            </a:r>
          </a:p>
          <a:p>
            <a:pPr marL="457200" indent="-457200" algn="just">
              <a:buFont typeface="Wingdings" panose="05000000000000000000" pitchFamily="2" charset="2"/>
              <a:buChar char="ü"/>
            </a:pPr>
            <a:r>
              <a:rPr lang="el-GR" sz="3200" b="1" dirty="0">
                <a:solidFill>
                  <a:srgbClr val="002060"/>
                </a:solidFill>
              </a:rPr>
              <a:t>Πειραματίστηκε (νόστιμα για όλη την οικογένεια)</a:t>
            </a:r>
          </a:p>
          <a:p>
            <a:pPr marL="457200" indent="-457200" algn="just">
              <a:buFont typeface="Wingdings" panose="05000000000000000000" pitchFamily="2" charset="2"/>
              <a:buChar char="ü"/>
            </a:pPr>
            <a:r>
              <a:rPr lang="el-GR" sz="3200" b="1" dirty="0">
                <a:solidFill>
                  <a:srgbClr val="002060"/>
                </a:solidFill>
              </a:rPr>
              <a:t>Συγγενείς – φίλοι – τοπική αγορά</a:t>
            </a:r>
          </a:p>
          <a:p>
            <a:pPr marL="457200" indent="-457200" algn="just">
              <a:buFont typeface="Wingdings" panose="05000000000000000000" pitchFamily="2" charset="2"/>
              <a:buChar char="ü"/>
            </a:pPr>
            <a:r>
              <a:rPr lang="el-GR" sz="3200" b="1" dirty="0">
                <a:solidFill>
                  <a:srgbClr val="002060"/>
                </a:solidFill>
              </a:rPr>
              <a:t>2006 ίδρυση επιχείρησης</a:t>
            </a:r>
          </a:p>
          <a:p>
            <a:pPr marL="457200" indent="-457200" algn="just">
              <a:buFont typeface="Wingdings" panose="05000000000000000000" pitchFamily="2" charset="2"/>
              <a:buChar char="ü"/>
            </a:pPr>
            <a:r>
              <a:rPr lang="el-GR" sz="3200" b="1" dirty="0">
                <a:solidFill>
                  <a:srgbClr val="002060"/>
                </a:solidFill>
              </a:rPr>
              <a:t>18 προϊόντα – 28 εργαζόμενοι</a:t>
            </a:r>
            <a:r>
              <a:rPr lang="en-US" sz="3200" b="1" dirty="0">
                <a:solidFill>
                  <a:srgbClr val="002060"/>
                </a:solidFill>
              </a:rPr>
              <a:t> – 2.200 </a:t>
            </a:r>
            <a:r>
              <a:rPr lang="el-GR" sz="3200" b="1" dirty="0">
                <a:solidFill>
                  <a:srgbClr val="002060"/>
                </a:solidFill>
              </a:rPr>
              <a:t>τ.μ εγκαταστάσεις</a:t>
            </a:r>
            <a:endParaRPr lang="en-US" sz="3200" b="1" dirty="0">
              <a:solidFill>
                <a:srgbClr val="002060"/>
              </a:solidFill>
            </a:endParaRPr>
          </a:p>
          <a:p>
            <a:pPr marL="457200" indent="-457200" algn="just">
              <a:buFont typeface="Wingdings" panose="05000000000000000000" pitchFamily="2" charset="2"/>
              <a:buChar char="ü"/>
            </a:pPr>
            <a:r>
              <a:rPr lang="el-GR" sz="3200" b="1" dirty="0">
                <a:solidFill>
                  <a:srgbClr val="002060"/>
                </a:solidFill>
              </a:rPr>
              <a:t>100% υγιεινά, βιολογικά προϊόντα διατροφής για όλη την οικογένεια.</a:t>
            </a:r>
          </a:p>
          <a:p>
            <a:pPr algn="just"/>
            <a:endParaRPr lang="el-GR" sz="3200" b="1" dirty="0">
              <a:solidFill>
                <a:srgbClr val="002060"/>
              </a:solidFill>
            </a:endParaRPr>
          </a:p>
          <a:p>
            <a:pPr algn="just"/>
            <a:endParaRPr lang="el-GR" sz="3200" b="1" dirty="0">
              <a:solidFill>
                <a:srgbClr val="002060"/>
              </a:solidFill>
            </a:endParaRPr>
          </a:p>
          <a:p>
            <a:pPr algn="just"/>
            <a:endParaRPr lang="el-GR" sz="3200" b="1" dirty="0">
              <a:solidFill>
                <a:srgbClr val="002060"/>
              </a:solidFill>
            </a:endParaRPr>
          </a:p>
          <a:p>
            <a:pPr algn="just"/>
            <a:r>
              <a:rPr lang="el-GR" sz="3200" b="1" dirty="0">
                <a:solidFill>
                  <a:srgbClr val="002060"/>
                </a:solidFill>
              </a:rPr>
              <a:t> </a:t>
            </a: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Μελέτη Περίπτωσης</a:t>
            </a:r>
          </a:p>
        </p:txBody>
      </p:sp>
    </p:spTree>
    <p:extLst>
      <p:ext uri="{BB962C8B-B14F-4D97-AF65-F5344CB8AC3E}">
        <p14:creationId xmlns:p14="http://schemas.microsoft.com/office/powerpoint/2010/main" val="2120362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157163" y="1410559"/>
            <a:ext cx="11432550" cy="6494085"/>
          </a:xfrm>
          <a:prstGeom prst="rect">
            <a:avLst/>
          </a:prstGeom>
          <a:noFill/>
        </p:spPr>
        <p:txBody>
          <a:bodyPr wrap="square">
            <a:spAutoFit/>
          </a:bodyPr>
          <a:lstStyle/>
          <a:p>
            <a:pPr algn="just"/>
            <a:r>
              <a:rPr lang="el-GR" sz="3200" b="1" u="sng" dirty="0">
                <a:solidFill>
                  <a:srgbClr val="002060"/>
                </a:solidFill>
              </a:rPr>
              <a:t>Δραστηριότητα </a:t>
            </a:r>
            <a:r>
              <a:rPr lang="en-US" sz="3200" b="1" u="sng" dirty="0">
                <a:solidFill>
                  <a:srgbClr val="002060"/>
                </a:solidFill>
              </a:rPr>
              <a:t>3</a:t>
            </a:r>
            <a:r>
              <a:rPr lang="el-GR" sz="3200" b="1" u="sng" dirty="0">
                <a:solidFill>
                  <a:srgbClr val="002060"/>
                </a:solidFill>
              </a:rPr>
              <a:t>:</a:t>
            </a:r>
            <a:endParaRPr lang="en-US" sz="3200" b="1" u="sng" dirty="0">
              <a:solidFill>
                <a:srgbClr val="002060"/>
              </a:solidFill>
            </a:endParaRPr>
          </a:p>
          <a:p>
            <a:pPr algn="just"/>
            <a:endParaRPr lang="en-US" sz="3200" b="1" dirty="0">
              <a:solidFill>
                <a:srgbClr val="002060"/>
              </a:solidFill>
            </a:endParaRPr>
          </a:p>
          <a:p>
            <a:pPr algn="just"/>
            <a:r>
              <a:rPr lang="el-GR" sz="3200" b="1" dirty="0">
                <a:solidFill>
                  <a:srgbClr val="002060"/>
                </a:solidFill>
              </a:rPr>
              <a:t>Σπάστε τον στόχο σας σε μικρά βήματα</a:t>
            </a:r>
            <a:r>
              <a:rPr lang="en-US" sz="3200" b="1" dirty="0">
                <a:solidFill>
                  <a:srgbClr val="002060"/>
                </a:solidFill>
              </a:rPr>
              <a:t> (</a:t>
            </a:r>
            <a:r>
              <a:rPr lang="el-GR" sz="3200" b="1" dirty="0">
                <a:solidFill>
                  <a:srgbClr val="002060"/>
                </a:solidFill>
              </a:rPr>
              <a:t>στόχου) τα οποία θα μπορείτε να υλοποιείτε με συνέπεια σε τακτά διαστήματα. Προτείνεται να χρησιμοποιήσετε την τεχνική </a:t>
            </a:r>
            <a:r>
              <a:rPr lang="en-US" sz="3200" b="1" dirty="0">
                <a:solidFill>
                  <a:srgbClr val="002060"/>
                </a:solidFill>
              </a:rPr>
              <a:t>SMART.</a:t>
            </a:r>
          </a:p>
          <a:p>
            <a:pPr algn="just"/>
            <a:endParaRPr lang="en-US" sz="3200" b="1" dirty="0">
              <a:solidFill>
                <a:srgbClr val="002060"/>
              </a:solidFill>
            </a:endParaRPr>
          </a:p>
          <a:p>
            <a:pPr algn="just"/>
            <a:r>
              <a:rPr lang="en-US" sz="3200" b="1" dirty="0">
                <a:solidFill>
                  <a:srgbClr val="7030A0"/>
                </a:solidFill>
              </a:rPr>
              <a:t>(</a:t>
            </a:r>
            <a:r>
              <a:rPr lang="el-GR" sz="3200" b="1" dirty="0">
                <a:solidFill>
                  <a:srgbClr val="7030A0"/>
                </a:solidFill>
              </a:rPr>
              <a:t>Συγκεκριμένοι, Μετρήσιμοι, Πραγματοποιήσιμοι, Σχετικοί, Χρονικά Συγκεκριμένοι)</a:t>
            </a:r>
            <a:endParaRPr lang="en-US" sz="3200" b="1" dirty="0">
              <a:solidFill>
                <a:srgbClr val="7030A0"/>
              </a:solidFill>
            </a:endParaRPr>
          </a:p>
          <a:p>
            <a:pPr algn="just"/>
            <a:endParaRPr lang="en-US" sz="3200" b="1" dirty="0">
              <a:solidFill>
                <a:srgbClr val="002060"/>
              </a:solidFill>
            </a:endParaRPr>
          </a:p>
          <a:p>
            <a:pPr algn="just"/>
            <a:endParaRPr lang="en-US" sz="3200" b="1" dirty="0">
              <a:solidFill>
                <a:srgbClr val="002060"/>
              </a:solidFill>
            </a:endParaRPr>
          </a:p>
          <a:p>
            <a:pPr algn="just"/>
            <a:endParaRPr lang="en-US" sz="3200" b="1" dirty="0">
              <a:solidFill>
                <a:srgbClr val="002060"/>
              </a:solidFill>
            </a:endParaRPr>
          </a:p>
          <a:p>
            <a:pPr algn="just"/>
            <a:endParaRPr lang="en-US" sz="3200" b="1" dirty="0">
              <a:solidFill>
                <a:srgbClr val="002060"/>
              </a:solidFill>
            </a:endParaRPr>
          </a:p>
          <a:p>
            <a:pPr algn="just"/>
            <a:endParaRPr lang="el-GR" sz="3200" b="1"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1783938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900113" y="1386173"/>
            <a:ext cx="11291887" cy="4969992"/>
          </a:xfrm>
          <a:prstGeom prst="rect">
            <a:avLst/>
          </a:prstGeom>
          <a:noFill/>
        </p:spPr>
        <p:txBody>
          <a:bodyPr wrap="square">
            <a:spAutoFit/>
          </a:bodyPr>
          <a:lstStyle/>
          <a:p>
            <a:pPr algn="just"/>
            <a:r>
              <a:rPr lang="el-GR" sz="3200" b="1" u="sng" dirty="0">
                <a:solidFill>
                  <a:srgbClr val="002060"/>
                </a:solidFill>
              </a:rPr>
              <a:t>Δραστηριότητα </a:t>
            </a:r>
            <a:r>
              <a:rPr lang="en-US" sz="3200" b="1" u="sng" dirty="0">
                <a:solidFill>
                  <a:srgbClr val="002060"/>
                </a:solidFill>
              </a:rPr>
              <a:t>3</a:t>
            </a:r>
            <a:r>
              <a:rPr lang="el-GR" sz="3200" b="1" u="sng" dirty="0">
                <a:solidFill>
                  <a:srgbClr val="002060"/>
                </a:solidFill>
              </a:rPr>
              <a:t>:</a:t>
            </a:r>
          </a:p>
          <a:p>
            <a:pPr algn="just"/>
            <a:endParaRPr lang="el-GR" sz="3200" b="1" u="sng" dirty="0">
              <a:solidFill>
                <a:srgbClr val="002060"/>
              </a:solidFill>
            </a:endParaRPr>
          </a:p>
          <a:p>
            <a:pPr algn="just"/>
            <a:endParaRPr lang="en-US" sz="3200" b="1" u="sng" dirty="0">
              <a:solidFill>
                <a:srgbClr val="002060"/>
              </a:solidFill>
            </a:endParaRPr>
          </a:p>
          <a:p>
            <a:pPr algn="just"/>
            <a:endParaRPr lang="en-US" sz="3200" b="1" dirty="0">
              <a:solidFill>
                <a:srgbClr val="002060"/>
              </a:solidFill>
            </a:endParaRPr>
          </a:p>
          <a:p>
            <a:pPr algn="just"/>
            <a:endParaRPr lang="en-US" sz="3200" b="1" dirty="0">
              <a:solidFill>
                <a:srgbClr val="002060"/>
              </a:solidFill>
            </a:endParaRPr>
          </a:p>
          <a:p>
            <a:pPr algn="just"/>
            <a:endParaRPr lang="en-US" sz="3200" b="1" dirty="0">
              <a:solidFill>
                <a:srgbClr val="002060"/>
              </a:solidFill>
            </a:endParaRPr>
          </a:p>
          <a:p>
            <a:pPr algn="just"/>
            <a:endParaRPr lang="en-US" sz="3200" b="1" dirty="0">
              <a:solidFill>
                <a:srgbClr val="002060"/>
              </a:solidFill>
            </a:endParaRPr>
          </a:p>
          <a:p>
            <a:pPr algn="just"/>
            <a:endParaRPr lang="en-US" sz="3200" b="1" dirty="0">
              <a:solidFill>
                <a:srgbClr val="002060"/>
              </a:solidFill>
            </a:endParaRPr>
          </a:p>
          <a:p>
            <a:pPr algn="just"/>
            <a:endParaRPr lang="en-US" sz="3200" b="1" dirty="0">
              <a:solidFill>
                <a:srgbClr val="002060"/>
              </a:solidFill>
            </a:endParaRPr>
          </a:p>
          <a:p>
            <a:pPr algn="just"/>
            <a:endParaRPr lang="el-GR" sz="3200" b="1"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pic>
        <p:nvPicPr>
          <p:cNvPr id="9" name="Picture 8" descr="Table&#10;&#10;Description automatically generated with low confidence">
            <a:extLst>
              <a:ext uri="{FF2B5EF4-FFF2-40B4-BE49-F238E27FC236}">
                <a16:creationId xmlns:a16="http://schemas.microsoft.com/office/drawing/2014/main" id="{B62AA6AF-7780-C6F4-789C-6B42D03A9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62" y="2045456"/>
            <a:ext cx="9727576" cy="3926719"/>
          </a:xfrm>
          <a:prstGeom prst="rect">
            <a:avLst/>
          </a:prstGeom>
        </p:spPr>
      </p:pic>
    </p:spTree>
    <p:extLst>
      <p:ext uri="{BB962C8B-B14F-4D97-AF65-F5344CB8AC3E}">
        <p14:creationId xmlns:p14="http://schemas.microsoft.com/office/powerpoint/2010/main" val="1819572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A9F1CA36-B6F0-8DF9-1F76-790B94B3A087}"/>
              </a:ext>
            </a:extLst>
          </p:cNvPr>
          <p:cNvSpPr txBox="1">
            <a:spLocks/>
          </p:cNvSpPr>
          <p:nvPr/>
        </p:nvSpPr>
        <p:spPr>
          <a:xfrm>
            <a:off x="339816" y="41141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dirty="0" err="1">
                <a:solidFill>
                  <a:schemeClr val="bg1"/>
                </a:solidFill>
              </a:rPr>
              <a:t>Partnership</a:t>
            </a:r>
            <a:endParaRPr lang="pt-PT" sz="2800" b="1" dirty="0">
              <a:solidFill>
                <a:schemeClr val="bg1"/>
              </a:solidFill>
            </a:endParaRPr>
          </a:p>
        </p:txBody>
      </p:sp>
      <p:pic>
        <p:nvPicPr>
          <p:cNvPr id="15" name="Imagem 14" descr="Uma imagem com texto, vidro&#10;&#10;Descrição gerada automaticamente">
            <a:extLst>
              <a:ext uri="{FF2B5EF4-FFF2-40B4-BE49-F238E27FC236}">
                <a16:creationId xmlns:a16="http://schemas.microsoft.com/office/drawing/2014/main" id="{75136C9D-A05E-08C5-AC89-1C33FDA06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390" y="2386060"/>
            <a:ext cx="1803748" cy="1534357"/>
          </a:xfrm>
          <a:prstGeom prst="rect">
            <a:avLst/>
          </a:prstGeom>
        </p:spPr>
      </p:pic>
      <p:pic>
        <p:nvPicPr>
          <p:cNvPr id="16" name="Imagem 15">
            <a:extLst>
              <a:ext uri="{FF2B5EF4-FFF2-40B4-BE49-F238E27FC236}">
                <a16:creationId xmlns:a16="http://schemas.microsoft.com/office/drawing/2014/main" id="{2FF795C0-5DFA-06FB-B84A-667BF4632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7761" y="2430048"/>
            <a:ext cx="2595255" cy="1427967"/>
          </a:xfrm>
          <a:prstGeom prst="rect">
            <a:avLst/>
          </a:prstGeom>
        </p:spPr>
      </p:pic>
      <p:pic>
        <p:nvPicPr>
          <p:cNvPr id="17" name="Imagem 16" descr="Uma imagem com texto&#10;&#10;Descrição gerada automaticamente">
            <a:extLst>
              <a:ext uri="{FF2B5EF4-FFF2-40B4-BE49-F238E27FC236}">
                <a16:creationId xmlns:a16="http://schemas.microsoft.com/office/drawing/2014/main" id="{C571CA02-72EC-BDAE-2D2D-7DBFB6B43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947" y="2993720"/>
            <a:ext cx="3762854" cy="701457"/>
          </a:xfrm>
          <a:prstGeom prst="rect">
            <a:avLst/>
          </a:prstGeom>
        </p:spPr>
      </p:pic>
    </p:spTree>
    <p:extLst>
      <p:ext uri="{BB962C8B-B14F-4D97-AF65-F5344CB8AC3E}">
        <p14:creationId xmlns:p14="http://schemas.microsoft.com/office/powerpoint/2010/main" val="3093649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7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21847" y="2905780"/>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
        <p:nvSpPr>
          <p:cNvPr id="4" name="TextBox 3">
            <a:extLst>
              <a:ext uri="{FF2B5EF4-FFF2-40B4-BE49-F238E27FC236}">
                <a16:creationId xmlns:a16="http://schemas.microsoft.com/office/drawing/2014/main" id="{667357AE-76AF-E83B-E72F-F33BC4F7E6C1}"/>
              </a:ext>
            </a:extLst>
          </p:cNvPr>
          <p:cNvSpPr txBox="1"/>
          <p:nvPr/>
        </p:nvSpPr>
        <p:spPr>
          <a:xfrm>
            <a:off x="200025" y="1428750"/>
            <a:ext cx="11791950" cy="3416320"/>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προσδιορίζουν με σιγουριά το ρόλο τους / είναι σε θέση να εκκινούν διαδικασίες που δημιουργούν αξία</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Ενεργούν με σιγουριά και αυτονομία για την επίτευξη στόχων / υλοποιούν προγραμματισμένες και μη εργασίες</a:t>
            </a:r>
            <a:endParaRPr lang="el-GR" sz="3600" dirty="0"/>
          </a:p>
        </p:txBody>
      </p:sp>
      <p:sp>
        <p:nvSpPr>
          <p:cNvPr id="8" name="TextBox 7">
            <a:extLst>
              <a:ext uri="{FF2B5EF4-FFF2-40B4-BE49-F238E27FC236}">
                <a16:creationId xmlns:a16="http://schemas.microsoft.com/office/drawing/2014/main" id="{8778A293-CD7F-C232-2DAC-7F3872AD41D6}"/>
              </a:ext>
            </a:extLst>
          </p:cNvPr>
          <p:cNvSpPr txBox="1"/>
          <p:nvPr/>
        </p:nvSpPr>
        <p:spPr>
          <a:xfrm>
            <a:off x="329691" y="428625"/>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129165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21847" y="2905780"/>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
        <p:nvSpPr>
          <p:cNvPr id="6" name="TextBox 5">
            <a:extLst>
              <a:ext uri="{FF2B5EF4-FFF2-40B4-BE49-F238E27FC236}">
                <a16:creationId xmlns:a16="http://schemas.microsoft.com/office/drawing/2014/main" id="{B7418FF0-20D8-A771-368F-2C43FE141D00}"/>
              </a:ext>
            </a:extLst>
          </p:cNvPr>
          <p:cNvSpPr txBox="1"/>
          <p:nvPr/>
        </p:nvSpPr>
        <p:spPr>
          <a:xfrm>
            <a:off x="552453" y="1346528"/>
            <a:ext cx="11087093" cy="4524315"/>
          </a:xfrm>
          <a:prstGeom prst="rect">
            <a:avLst/>
          </a:prstGeom>
          <a:noFill/>
        </p:spPr>
        <p:txBody>
          <a:bodyPr wrap="square">
            <a:spAutoFit/>
          </a:bodyPr>
          <a:lstStyle/>
          <a:p>
            <a:r>
              <a:rPr lang="el-GR" sz="3200" dirty="0">
                <a:solidFill>
                  <a:srgbClr val="002060"/>
                </a:solidFill>
              </a:rPr>
              <a:t>Εργαλεία – Δραστηριότητες που θα χρησιμοποιήσουμε:</a:t>
            </a:r>
          </a:p>
          <a:p>
            <a:endParaRPr lang="el-GR" sz="3200" dirty="0">
              <a:solidFill>
                <a:srgbClr val="002060"/>
              </a:solidFill>
            </a:endParaRPr>
          </a:p>
          <a:p>
            <a:pPr marL="457200" indent="-457200">
              <a:buFont typeface="Wingdings" panose="05000000000000000000" pitchFamily="2" charset="2"/>
              <a:buChar char="v"/>
            </a:pPr>
            <a:r>
              <a:rPr lang="el-GR" sz="3200" dirty="0">
                <a:solidFill>
                  <a:srgbClr val="002060"/>
                </a:solidFill>
              </a:rPr>
              <a:t>Παρουσίαση σε ppt </a:t>
            </a:r>
            <a:endParaRPr lang="en-US" sz="3200" dirty="0">
              <a:solidFill>
                <a:srgbClr val="002060"/>
              </a:solidFill>
            </a:endParaRPr>
          </a:p>
          <a:p>
            <a:pPr marL="457200" indent="-457200">
              <a:buFont typeface="Wingdings" panose="05000000000000000000" pitchFamily="2" charset="2"/>
              <a:buChar char="v"/>
            </a:pPr>
            <a:r>
              <a:rPr lang="el-GR" sz="3200" dirty="0">
                <a:solidFill>
                  <a:srgbClr val="002060"/>
                </a:solidFill>
              </a:rPr>
              <a:t>Καταιγισμός ιδεών (</a:t>
            </a:r>
            <a:r>
              <a:rPr lang="pt-PT" sz="3200" dirty="0">
                <a:solidFill>
                  <a:srgbClr val="002060"/>
                </a:solidFill>
              </a:rPr>
              <a:t>brainstorming) </a:t>
            </a:r>
            <a:endParaRPr lang="el-GR" sz="3200" dirty="0">
              <a:solidFill>
                <a:srgbClr val="002060"/>
              </a:solidFill>
            </a:endParaRPr>
          </a:p>
          <a:p>
            <a:pPr marL="457200" indent="-457200">
              <a:buFont typeface="Wingdings" panose="05000000000000000000" pitchFamily="2" charset="2"/>
              <a:buChar char="v"/>
            </a:pPr>
            <a:r>
              <a:rPr lang="el-GR" sz="3200" dirty="0">
                <a:solidFill>
                  <a:srgbClr val="002060"/>
                </a:solidFill>
              </a:rPr>
              <a:t>video </a:t>
            </a:r>
          </a:p>
          <a:p>
            <a:pPr marL="457200" indent="-457200">
              <a:buFont typeface="Wingdings" panose="05000000000000000000" pitchFamily="2" charset="2"/>
              <a:buChar char="v"/>
            </a:pPr>
            <a:r>
              <a:rPr lang="el-GR" sz="3200" dirty="0">
                <a:solidFill>
                  <a:srgbClr val="002060"/>
                </a:solidFill>
              </a:rPr>
              <a:t>Παραδείγματα κατανόησης </a:t>
            </a:r>
            <a:endParaRPr lang="en-US" sz="3200" dirty="0">
              <a:solidFill>
                <a:srgbClr val="002060"/>
              </a:solidFill>
            </a:endParaRPr>
          </a:p>
          <a:p>
            <a:pPr marL="457200" indent="-457200">
              <a:buFont typeface="Wingdings" panose="05000000000000000000" pitchFamily="2" charset="2"/>
              <a:buChar char="v"/>
            </a:pPr>
            <a:r>
              <a:rPr lang="el-GR" sz="3200" dirty="0">
                <a:solidFill>
                  <a:srgbClr val="002060"/>
                </a:solidFill>
              </a:rPr>
              <a:t>Μελέτη περίπτωσης (</a:t>
            </a:r>
            <a:r>
              <a:rPr lang="pt-PT" sz="3200" dirty="0">
                <a:solidFill>
                  <a:srgbClr val="002060"/>
                </a:solidFill>
              </a:rPr>
              <a:t>case study) </a:t>
            </a:r>
            <a:endParaRPr lang="el-GR" sz="3200" dirty="0">
              <a:solidFill>
                <a:srgbClr val="002060"/>
              </a:solidFill>
            </a:endParaRPr>
          </a:p>
          <a:p>
            <a:pPr marL="457200" indent="-457200">
              <a:buFont typeface="Wingdings" panose="05000000000000000000" pitchFamily="2" charset="2"/>
              <a:buChar char="v"/>
            </a:pPr>
            <a:r>
              <a:rPr lang="el-GR" sz="3200" dirty="0">
                <a:solidFill>
                  <a:srgbClr val="002060"/>
                </a:solidFill>
              </a:rPr>
              <a:t>Συζήτηση</a:t>
            </a:r>
          </a:p>
          <a:p>
            <a:endParaRPr lang="el-GR" sz="3200" dirty="0">
              <a:solidFill>
                <a:srgbClr val="002060"/>
              </a:solidFill>
            </a:endParaRPr>
          </a:p>
        </p:txBody>
      </p:sp>
      <p:sp>
        <p:nvSpPr>
          <p:cNvPr id="10" name="Subtítulo 2">
            <a:extLst>
              <a:ext uri="{FF2B5EF4-FFF2-40B4-BE49-F238E27FC236}">
                <a16:creationId xmlns:a16="http://schemas.microsoft.com/office/drawing/2014/main" id="{2C6CBC9A-9BDF-3487-A84B-45509BE4A70E}"/>
              </a:ext>
            </a:extLst>
          </p:cNvPr>
          <p:cNvSpPr txBox="1">
            <a:spLocks/>
          </p:cNvSpPr>
          <p:nvPr/>
        </p:nvSpPr>
        <p:spPr>
          <a:xfrm>
            <a:off x="538170" y="317332"/>
            <a:ext cx="5557829" cy="86017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Εργαλεία – Δραστηριότητες </a:t>
            </a:r>
            <a:endParaRPr lang="pt-PT" sz="2800" b="1" dirty="0">
              <a:solidFill>
                <a:schemeClr val="bg1"/>
              </a:solidFill>
            </a:endParaRPr>
          </a:p>
        </p:txBody>
      </p:sp>
    </p:spTree>
    <p:extLst>
      <p:ext uri="{BB962C8B-B14F-4D97-AF65-F5344CB8AC3E}">
        <p14:creationId xmlns:p14="http://schemas.microsoft.com/office/powerpoint/2010/main" val="424306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9C488"/>
            </a:solidFill>
          </a:ln>
        </p:spPr>
        <p:style>
          <a:lnRef idx="1">
            <a:schemeClr val="accent1"/>
          </a:lnRef>
          <a:fillRef idx="0">
            <a:schemeClr val="accent1"/>
          </a:fillRef>
          <a:effectRef idx="0">
            <a:schemeClr val="accent1"/>
          </a:effectRef>
          <a:fontRef idx="minor">
            <a:schemeClr val="tx1"/>
          </a:fontRef>
        </p:style>
      </p:cxnSp>
      <p:sp>
        <p:nvSpPr>
          <p:cNvPr id="8" name="Subtítulo 2">
            <a:extLst>
              <a:ext uri="{FF2B5EF4-FFF2-40B4-BE49-F238E27FC236}">
                <a16:creationId xmlns:a16="http://schemas.microsoft.com/office/drawing/2014/main" id="{A9F1CA36-B6F0-8DF9-1F76-790B94B3A087}"/>
              </a:ext>
            </a:extLst>
          </p:cNvPr>
          <p:cNvSpPr txBox="1">
            <a:spLocks/>
          </p:cNvSpPr>
          <p:nvPr/>
        </p:nvSpPr>
        <p:spPr>
          <a:xfrm>
            <a:off x="439827" y="428624"/>
            <a:ext cx="7375435" cy="614363"/>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b="1" dirty="0">
                <a:solidFill>
                  <a:schemeClr val="bg1"/>
                </a:solidFill>
              </a:rPr>
              <a:t>Ανάληψη ευθυνών και επίδειξη πρωτοβουλίας</a:t>
            </a:r>
          </a:p>
        </p:txBody>
      </p:sp>
      <p:pic>
        <p:nvPicPr>
          <p:cNvPr id="3" name="Picture 2" descr="Text, whiteboard">
            <a:extLst>
              <a:ext uri="{FF2B5EF4-FFF2-40B4-BE49-F238E27FC236}">
                <a16:creationId xmlns:a16="http://schemas.microsoft.com/office/drawing/2014/main" id="{D39182FE-02FC-ACAD-A8A5-155106285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393827"/>
            <a:ext cx="8872538" cy="4121148"/>
          </a:xfrm>
          <a:prstGeom prst="rect">
            <a:avLst/>
          </a:prstGeom>
        </p:spPr>
      </p:pic>
    </p:spTree>
    <p:extLst>
      <p:ext uri="{BB962C8B-B14F-4D97-AF65-F5344CB8AC3E}">
        <p14:creationId xmlns:p14="http://schemas.microsoft.com/office/powerpoint/2010/main" val="149913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718457" y="1396093"/>
            <a:ext cx="10335986" cy="4524315"/>
          </a:xfrm>
          <a:prstGeom prst="rect">
            <a:avLst/>
          </a:prstGeom>
          <a:noFill/>
        </p:spPr>
        <p:txBody>
          <a:bodyPr wrap="square">
            <a:spAutoFit/>
          </a:bodyPr>
          <a:lstStyle/>
          <a:p>
            <a:pPr algn="just"/>
            <a:r>
              <a:rPr lang="el-GR" sz="3200" dirty="0">
                <a:solidFill>
                  <a:srgbClr val="002060"/>
                </a:solidFill>
              </a:rPr>
              <a:t>«Υπάρχουν τρεις κατηγορίες ανθρώπων: </a:t>
            </a:r>
          </a:p>
          <a:p>
            <a:pPr algn="just"/>
            <a:endParaRPr lang="el-GR" sz="3200" dirty="0">
              <a:solidFill>
                <a:srgbClr val="002060"/>
              </a:solidFill>
            </a:endParaRPr>
          </a:p>
          <a:p>
            <a:pPr marL="514350" indent="-514350" algn="just">
              <a:buFont typeface="+mj-lt"/>
              <a:buAutoNum type="arabicParenR"/>
            </a:pPr>
            <a:r>
              <a:rPr lang="el-GR" sz="3200" dirty="0">
                <a:solidFill>
                  <a:srgbClr val="002060"/>
                </a:solidFill>
              </a:rPr>
              <a:t>αυτοί που κάνουν τα πράγματα να συμβούν, </a:t>
            </a:r>
          </a:p>
          <a:p>
            <a:pPr marL="514350" indent="-514350" algn="just">
              <a:buFont typeface="+mj-lt"/>
              <a:buAutoNum type="arabicParenR"/>
            </a:pPr>
            <a:r>
              <a:rPr lang="el-GR" sz="3200" dirty="0">
                <a:solidFill>
                  <a:srgbClr val="002060"/>
                </a:solidFill>
              </a:rPr>
              <a:t>αυτοί που παρακολουθούν τα πράγματα να συμβαίνουν και</a:t>
            </a:r>
          </a:p>
          <a:p>
            <a:pPr marL="514350" indent="-514350" algn="just">
              <a:buFont typeface="+mj-lt"/>
              <a:buAutoNum type="arabicParenR"/>
            </a:pPr>
            <a:r>
              <a:rPr lang="el-GR" sz="3200" dirty="0">
                <a:solidFill>
                  <a:srgbClr val="002060"/>
                </a:solidFill>
              </a:rPr>
              <a:t> αυτοί που αναρωτιούνται τι συνέβη». </a:t>
            </a:r>
          </a:p>
          <a:p>
            <a:endParaRPr lang="el-GR" sz="3200" dirty="0">
              <a:solidFill>
                <a:srgbClr val="002060"/>
              </a:solidFill>
            </a:endParaRPr>
          </a:p>
          <a:p>
            <a:r>
              <a:rPr lang="el-GR" sz="3200" b="1" dirty="0">
                <a:solidFill>
                  <a:schemeClr val="accent4">
                    <a:lumMod val="60000"/>
                    <a:lumOff val="40000"/>
                  </a:schemeClr>
                </a:solidFill>
              </a:rPr>
              <a:t>Mary Kay Ash, Αμερικανίδα επιχειρηματίας (</a:t>
            </a:r>
            <a:r>
              <a:rPr lang="pt-PT" sz="3200" b="1" dirty="0">
                <a:solidFill>
                  <a:schemeClr val="accent4">
                    <a:lumMod val="60000"/>
                    <a:lumOff val="40000"/>
                  </a:schemeClr>
                </a:solidFill>
              </a:rPr>
              <a:t>Mary Kay Cosmetics, Inc.</a:t>
            </a:r>
            <a:r>
              <a:rPr lang="el-GR" sz="3200" b="1" dirty="0">
                <a:solidFill>
                  <a:schemeClr val="accent4">
                    <a:lumMod val="60000"/>
                    <a:lumOff val="40000"/>
                  </a:schemeClr>
                </a:solidFill>
              </a:rPr>
              <a:t>)</a:t>
            </a:r>
            <a:r>
              <a:rPr lang="en-US" sz="3200" b="1" dirty="0">
                <a:solidFill>
                  <a:schemeClr val="accent4">
                    <a:lumMod val="60000"/>
                    <a:lumOff val="40000"/>
                  </a:schemeClr>
                </a:solidFill>
              </a:rPr>
              <a:t> </a:t>
            </a:r>
            <a:endParaRPr lang="el-GR" sz="3200" b="1" dirty="0">
              <a:solidFill>
                <a:schemeClr val="accent4">
                  <a:lumMod val="60000"/>
                  <a:lumOff val="40000"/>
                </a:schemeClr>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341127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C4B72C-06C4-F3B9-C8C3-5D5232B8768D}"/>
              </a:ext>
            </a:extLst>
          </p:cNvPr>
          <p:cNvSpPr txBox="1"/>
          <p:nvPr/>
        </p:nvSpPr>
        <p:spPr>
          <a:xfrm>
            <a:off x="718457" y="1396093"/>
            <a:ext cx="10335986" cy="3539430"/>
          </a:xfrm>
          <a:prstGeom prst="rect">
            <a:avLst/>
          </a:prstGeom>
          <a:noFill/>
        </p:spPr>
        <p:txBody>
          <a:bodyPr wrap="square">
            <a:spAutoFit/>
          </a:bodyPr>
          <a:lstStyle/>
          <a:p>
            <a:pPr algn="just"/>
            <a:endParaRPr lang="el-GR" sz="3200" dirty="0">
              <a:solidFill>
                <a:srgbClr val="002060"/>
              </a:solidFill>
            </a:endParaRPr>
          </a:p>
          <a:p>
            <a:r>
              <a:rPr lang="el-GR" sz="3200" b="1" dirty="0">
                <a:solidFill>
                  <a:schemeClr val="accent4">
                    <a:lumMod val="60000"/>
                    <a:lumOff val="40000"/>
                  </a:schemeClr>
                </a:solidFill>
              </a:rPr>
              <a:t>Mary Kay Ash, Αμερικανίδα επιχειρηματίας (</a:t>
            </a:r>
            <a:r>
              <a:rPr lang="pt-PT" sz="3200" b="1" dirty="0">
                <a:solidFill>
                  <a:schemeClr val="accent4">
                    <a:lumMod val="60000"/>
                    <a:lumOff val="40000"/>
                  </a:schemeClr>
                </a:solidFill>
              </a:rPr>
              <a:t>Mary Kay Cosmetics, Inc.</a:t>
            </a:r>
            <a:endParaRPr lang="en-US" sz="3200" b="1" dirty="0">
              <a:solidFill>
                <a:schemeClr val="accent4">
                  <a:lumMod val="60000"/>
                  <a:lumOff val="40000"/>
                </a:schemeClr>
              </a:solidFill>
            </a:endParaRPr>
          </a:p>
          <a:p>
            <a:endParaRPr lang="en-US" sz="3200" b="1" dirty="0">
              <a:solidFill>
                <a:schemeClr val="accent4">
                  <a:lumMod val="60000"/>
                  <a:lumOff val="40000"/>
                </a:schemeClr>
              </a:solidFill>
            </a:endParaRPr>
          </a:p>
          <a:p>
            <a:r>
              <a:rPr lang="pt-PT" sz="3200" b="1" dirty="0">
                <a:solidFill>
                  <a:schemeClr val="accent4">
                    <a:lumMod val="60000"/>
                    <a:lumOff val="40000"/>
                  </a:schemeClr>
                </a:solidFill>
                <a:hlinkClick r:id="rId2"/>
              </a:rPr>
              <a:t>https://www.marykay.com/en-us/about-mary-kay/our-founder</a:t>
            </a:r>
            <a:endParaRPr lang="pt-PT" sz="3200" b="1" dirty="0">
              <a:solidFill>
                <a:schemeClr val="accent4">
                  <a:lumMod val="60000"/>
                  <a:lumOff val="40000"/>
                </a:schemeClr>
              </a:solidFill>
            </a:endParaRPr>
          </a:p>
          <a:p>
            <a:endParaRPr lang="el-GR" sz="3200" b="1" dirty="0">
              <a:solidFill>
                <a:schemeClr val="accent4">
                  <a:lumMod val="60000"/>
                  <a:lumOff val="40000"/>
                </a:schemeClr>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47068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4459BE-1BF5-67FC-3074-EA8E9AF3C74A}"/>
              </a:ext>
            </a:extLst>
          </p:cNvPr>
          <p:cNvSpPr txBox="1"/>
          <p:nvPr/>
        </p:nvSpPr>
        <p:spPr>
          <a:xfrm>
            <a:off x="928688" y="1528763"/>
            <a:ext cx="8297465" cy="584775"/>
          </a:xfrm>
          <a:prstGeom prst="rect">
            <a:avLst/>
          </a:prstGeom>
          <a:noFill/>
        </p:spPr>
        <p:txBody>
          <a:bodyPr wrap="square">
            <a:spAutoFit/>
          </a:bodyPr>
          <a:lstStyle/>
          <a:p>
            <a:r>
              <a:rPr lang="el-GR" sz="3200" dirty="0">
                <a:solidFill>
                  <a:srgbClr val="002060"/>
                </a:solidFill>
              </a:rPr>
              <a:t>Τί εννοούμε όταν μιλάμε για</a:t>
            </a:r>
            <a:r>
              <a:rPr lang="en-US" sz="3200" dirty="0">
                <a:solidFill>
                  <a:srgbClr val="002060"/>
                </a:solidFill>
              </a:rPr>
              <a:t>: </a:t>
            </a:r>
            <a:endParaRPr lang="el-GR" sz="3200" dirty="0">
              <a:solidFill>
                <a:srgbClr val="002060"/>
              </a:solidFill>
            </a:endParaRPr>
          </a:p>
        </p:txBody>
      </p:sp>
      <p:sp>
        <p:nvSpPr>
          <p:cNvPr id="5" name="TextBox 4">
            <a:extLst>
              <a:ext uri="{FF2B5EF4-FFF2-40B4-BE49-F238E27FC236}">
                <a16:creationId xmlns:a16="http://schemas.microsoft.com/office/drawing/2014/main" id="{37C4B72C-06C4-F3B9-C8C3-5D5232B8768D}"/>
              </a:ext>
            </a:extLst>
          </p:cNvPr>
          <p:cNvSpPr txBox="1"/>
          <p:nvPr/>
        </p:nvSpPr>
        <p:spPr>
          <a:xfrm>
            <a:off x="1485899" y="2844225"/>
            <a:ext cx="8511778" cy="2062103"/>
          </a:xfrm>
          <a:prstGeom prst="rect">
            <a:avLst/>
          </a:prstGeom>
          <a:noFill/>
        </p:spPr>
        <p:txBody>
          <a:bodyPr wrap="square">
            <a:spAutoFit/>
          </a:bodyPr>
          <a:lstStyle/>
          <a:p>
            <a:r>
              <a:rPr lang="el-GR" sz="3200" dirty="0">
                <a:solidFill>
                  <a:srgbClr val="002060"/>
                </a:solidFill>
              </a:rPr>
              <a:t>Ανάληψη ευθυνών και επίδειξη πρωτοβουλίας</a:t>
            </a:r>
            <a:r>
              <a:rPr lang="en-US" sz="3200" dirty="0">
                <a:solidFill>
                  <a:srgbClr val="002060"/>
                </a:solidFill>
              </a:rPr>
              <a:t>:</a:t>
            </a:r>
          </a:p>
          <a:p>
            <a:endParaRPr lang="en-US" sz="3200" dirty="0">
              <a:solidFill>
                <a:srgbClr val="002060"/>
              </a:solidFill>
            </a:endParaRPr>
          </a:p>
          <a:p>
            <a:r>
              <a:rPr lang="pt-PT" sz="3200" dirty="0">
                <a:solidFill>
                  <a:srgbClr val="002060"/>
                </a:solidFill>
                <a:hlinkClick r:id="rId2"/>
              </a:rPr>
              <a:t>https://youtu.be/RHs3BriNBAY</a:t>
            </a:r>
            <a:endParaRPr lang="pt-PT" sz="3200" dirty="0">
              <a:solidFill>
                <a:srgbClr val="002060"/>
              </a:solidFill>
            </a:endParaRPr>
          </a:p>
          <a:p>
            <a:endParaRPr lang="el-GR" sz="3200" dirty="0">
              <a:solidFill>
                <a:srgbClr val="002060"/>
              </a:solidFill>
            </a:endParaRPr>
          </a:p>
        </p:txBody>
      </p:sp>
      <p:sp>
        <p:nvSpPr>
          <p:cNvPr id="7" name="TextBox 6">
            <a:extLst>
              <a:ext uri="{FF2B5EF4-FFF2-40B4-BE49-F238E27FC236}">
                <a16:creationId xmlns:a16="http://schemas.microsoft.com/office/drawing/2014/main" id="{AAABBE8A-4A04-E66D-8596-972454AE85AE}"/>
              </a:ext>
            </a:extLst>
          </p:cNvPr>
          <p:cNvSpPr txBox="1"/>
          <p:nvPr/>
        </p:nvSpPr>
        <p:spPr>
          <a:xfrm>
            <a:off x="157163" y="430683"/>
            <a:ext cx="7700961" cy="523220"/>
          </a:xfrm>
          <a:prstGeom prst="rect">
            <a:avLst/>
          </a:prstGeom>
          <a:noFill/>
        </p:spPr>
        <p:txBody>
          <a:bodyPr wrap="square">
            <a:spAutoFit/>
          </a:bodyPr>
          <a:lstStyle/>
          <a:p>
            <a:r>
              <a:rPr lang="el-GR" sz="2800" b="1" dirty="0">
                <a:solidFill>
                  <a:schemeClr val="bg1"/>
                </a:solidFill>
              </a:rPr>
              <a:t>Ανάληψη ευθυνών και επίδειξη πρωτοβουλίας</a:t>
            </a:r>
          </a:p>
        </p:txBody>
      </p:sp>
    </p:spTree>
    <p:extLst>
      <p:ext uri="{BB962C8B-B14F-4D97-AF65-F5344CB8AC3E}">
        <p14:creationId xmlns:p14="http://schemas.microsoft.com/office/powerpoint/2010/main" val="2131176534"/>
      </p:ext>
    </p:extLst>
  </p:cSld>
  <p:clrMapOvr>
    <a:masterClrMapping/>
  </p:clrMapOvr>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C547182C2D0F47A2252171A0F06222" ma:contentTypeVersion="18" ma:contentTypeDescription="Create a new document." ma:contentTypeScope="" ma:versionID="1597d22577e9575f99e24309ee0e44af">
  <xsd:schema xmlns:xsd="http://www.w3.org/2001/XMLSchema" xmlns:xs="http://www.w3.org/2001/XMLSchema" xmlns:p="http://schemas.microsoft.com/office/2006/metadata/properties" xmlns:ns2="a00d6392-6280-406e-8abb-192204cae835" xmlns:ns3="6147d5a9-d9fc-485c-b7f5-f60db4affe63" targetNamespace="http://schemas.microsoft.com/office/2006/metadata/properties" ma:root="true" ma:fieldsID="75a0ca19de23e4869b471ccc54acd734" ns2:_="" ns3:_="">
    <xsd:import namespace="a00d6392-6280-406e-8abb-192204cae835"/>
    <xsd:import namespace="6147d5a9-d9fc-485c-b7f5-f60db4affe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d6392-6280-406e-8abb-192204cae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e544a5-5024-496a-80fa-bd27f993d8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47d5a9-d9fc-485c-b7f5-f60db4affe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682c2e-d20d-4ecc-af68-6d047d9c560b}" ma:internalName="TaxCatchAll" ma:showField="CatchAllData" ma:web="6147d5a9-d9fc-485c-b7f5-f60db4affe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0d6392-6280-406e-8abb-192204cae835">
      <Terms xmlns="http://schemas.microsoft.com/office/infopath/2007/PartnerControls"/>
    </lcf76f155ced4ddcb4097134ff3c332f>
    <TaxCatchAll xmlns="6147d5a9-d9fc-485c-b7f5-f60db4affe63" xsi:nil="true"/>
    <SharedWithUsers xmlns="6147d5a9-d9fc-485c-b7f5-f60db4affe63">
      <UserInfo>
        <DisplayName/>
        <AccountId xsi:nil="true"/>
        <AccountType/>
      </UserInfo>
    </SharedWithUsers>
    <MediaLengthInSeconds xmlns="a00d6392-6280-406e-8abb-192204cae835" xsi:nil="true"/>
  </documentManagement>
</p:properties>
</file>

<file path=customXml/itemProps1.xml><?xml version="1.0" encoding="utf-8"?>
<ds:datastoreItem xmlns:ds="http://schemas.openxmlformats.org/officeDocument/2006/customXml" ds:itemID="{2C5737EA-61C2-4ABF-917D-F217C8AA4EA8}"/>
</file>

<file path=customXml/itemProps2.xml><?xml version="1.0" encoding="utf-8"?>
<ds:datastoreItem xmlns:ds="http://schemas.openxmlformats.org/officeDocument/2006/customXml" ds:itemID="{5DCE70CA-881E-484F-ADD9-B0EA1B3799A9}">
  <ds:schemaRefs>
    <ds:schemaRef ds:uri="http://schemas.microsoft.com/sharepoint/v3/contenttype/forms"/>
  </ds:schemaRefs>
</ds:datastoreItem>
</file>

<file path=customXml/itemProps3.xml><?xml version="1.0" encoding="utf-8"?>
<ds:datastoreItem xmlns:ds="http://schemas.openxmlformats.org/officeDocument/2006/customXml" ds:itemID="{6922D9D8-2EA3-43B9-BBBF-EA691D38FFFE}">
  <ds:schemaRefs>
    <ds:schemaRef ds:uri="http://schemas.microsoft.com/office/2006/metadata/properties"/>
    <ds:schemaRef ds:uri="http://schemas.microsoft.com/office/infopath/2007/PartnerControls"/>
    <ds:schemaRef ds:uri="66abd187-5e48-45b9-9942-6f7a38f158af"/>
    <ds:schemaRef ds:uri="964da2ef-42fd-4e24-b819-0dd3bd1d4f64"/>
    <ds:schemaRef ds:uri="b00c3d66-fa5a-40c4-9c7d-6223a88ca73c"/>
    <ds:schemaRef ds:uri="a00d6392-6280-406e-8abb-192204cae835"/>
    <ds:schemaRef ds:uri="6147d5a9-d9fc-485c-b7f5-f60db4affe63"/>
  </ds:schemaRefs>
</ds:datastoreItem>
</file>

<file path=docProps/app.xml><?xml version="1.0" encoding="utf-8"?>
<Properties xmlns="http://schemas.openxmlformats.org/officeDocument/2006/extended-properties" xmlns:vt="http://schemas.openxmlformats.org/officeDocument/2006/docPropsVTypes">
  <Template>Office Theme</Template>
  <TotalTime>3260</TotalTime>
  <Words>1355</Words>
  <Application>Microsoft Office PowerPoint</Application>
  <PresentationFormat>Widescreen</PresentationFormat>
  <Paragraphs>303</Paragraphs>
  <Slides>38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-apple-system</vt:lpstr>
      <vt:lpstr>Arial</vt:lpstr>
      <vt:lpstr>Calibri</vt:lpstr>
      <vt:lpstr>Calibri Light</vt:lpstr>
      <vt:lpstr>Cento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Rural Elders to  Boost Creativity in Agriculture</dc:title>
  <dc:creator>Claudia Alves</dc:creator>
  <cp:lastModifiedBy>Maria Gavatha</cp:lastModifiedBy>
  <cp:revision>211</cp:revision>
  <dcterms:created xsi:type="dcterms:W3CDTF">2021-04-16T10:13:33Z</dcterms:created>
  <dcterms:modified xsi:type="dcterms:W3CDTF">2022-12-14T14:20:56Z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0x010100A0C547182C2D0F47A2252171A0F06222</vt:lpwstr>
  </property>
  <property fmtid="{D5CDD505-2E9C-101B-9397-08002B2CF9AE}" pid="3" name="MediaServiceImageTags">
    <vt:lpwstr/>
  </property>
  <property fmtid="{D5CDD505-2E9C-101B-9397-08002B2CF9AE}" pid="4" name="Order">
    <vt:r8>72100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