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5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1.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48" r:id="rId2"/>
    <p:sldId id="349" r:id="rId3"/>
    <p:sldId id="542" r:id="rId4"/>
    <p:sldId id="479" r:id="rId5"/>
    <p:sldId id="481" r:id="rId6"/>
    <p:sldId id="480" r:id="rId7"/>
    <p:sldId id="477" r:id="rId8"/>
    <p:sldId id="350" r:id="rId9"/>
    <p:sldId id="483" r:id="rId10"/>
    <p:sldId id="478" r:id="rId11"/>
    <p:sldId id="486" r:id="rId12"/>
    <p:sldId id="482" r:id="rId13"/>
    <p:sldId id="487" r:id="rId14"/>
    <p:sldId id="564" r:id="rId15"/>
    <p:sldId id="485" r:id="rId16"/>
    <p:sldId id="484" r:id="rId17"/>
    <p:sldId id="490" r:id="rId18"/>
    <p:sldId id="488" r:id="rId19"/>
    <p:sldId id="489" r:id="rId20"/>
    <p:sldId id="491" r:id="rId21"/>
    <p:sldId id="494" r:id="rId22"/>
    <p:sldId id="493" r:id="rId23"/>
    <p:sldId id="492" r:id="rId24"/>
    <p:sldId id="496" r:id="rId25"/>
    <p:sldId id="495" r:id="rId26"/>
    <p:sldId id="500" r:id="rId27"/>
    <p:sldId id="532" r:id="rId28"/>
    <p:sldId id="499" r:id="rId29"/>
    <p:sldId id="507" r:id="rId30"/>
    <p:sldId id="506" r:id="rId31"/>
    <p:sldId id="505" r:id="rId32"/>
    <p:sldId id="359" r:id="rId33"/>
    <p:sldId id="556" r:id="rId34"/>
    <p:sldId id="557" r:id="rId35"/>
    <p:sldId id="558" r:id="rId36"/>
    <p:sldId id="559" r:id="rId37"/>
    <p:sldId id="560" r:id="rId38"/>
    <p:sldId id="561" r:id="rId39"/>
    <p:sldId id="504" r:id="rId40"/>
    <p:sldId id="553" r:id="rId41"/>
    <p:sldId id="554" r:id="rId42"/>
    <p:sldId id="565" r:id="rId43"/>
    <p:sldId id="543" r:id="rId44"/>
    <p:sldId id="544" r:id="rId45"/>
    <p:sldId id="545" r:id="rId46"/>
    <p:sldId id="546" r:id="rId47"/>
    <p:sldId id="549" r:id="rId48"/>
    <p:sldId id="550" r:id="rId49"/>
    <p:sldId id="551" r:id="rId50"/>
    <p:sldId id="566" r:id="rId51"/>
    <p:sldId id="552" r:id="rId52"/>
    <p:sldId id="510" r:id="rId53"/>
    <p:sldId id="531" r:id="rId54"/>
    <p:sldId id="512" r:id="rId55"/>
    <p:sldId id="520" r:id="rId56"/>
    <p:sldId id="519" r:id="rId57"/>
    <p:sldId id="395" r:id="rId58"/>
    <p:sldId id="396" r:id="rId59"/>
    <p:sldId id="39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7" autoAdjust="0"/>
    <p:restoredTop sz="94610" autoAdjust="0"/>
  </p:normalViewPr>
  <p:slideViewPr>
    <p:cSldViewPr snapToGrid="0">
      <p:cViewPr>
        <p:scale>
          <a:sx n="88" d="100"/>
          <a:sy n="88" d="100"/>
        </p:scale>
        <p:origin x="-1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5FB1C-4F3E-4606-9FDD-53DDD3D9DD45}" type="datetimeFigureOut">
              <a:rPr lang="en-GB" smtClean="0"/>
              <a:t>29/03/2023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F4431-9C28-44F1-91FA-5BAA82B45116}" type="slidenum">
              <a:rPr lang="en-GB" smtClean="0"/>
              <a:t>‹#›</a:t>
            </a:fld>
            <a:endParaRPr lang="en-GB"/>
          </a:p>
        </p:txBody>
      </p:sp>
    </p:spTree>
    <p:extLst>
      <p:ext uri="{BB962C8B-B14F-4D97-AF65-F5344CB8AC3E}">
        <p14:creationId xmlns:p14="http://schemas.microsoft.com/office/powerpoint/2010/main" val="131970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SF’s proposal is that we should include both Erasmus and </a:t>
            </a:r>
            <a:r>
              <a:rPr lang="el-GR" b="1" dirty="0"/>
              <a:t>ΙΚΥ</a:t>
            </a:r>
            <a:r>
              <a:rPr lang="en-US" b="1" dirty="0"/>
              <a:t> logos on every slide of </a:t>
            </a:r>
            <a:r>
              <a:rPr lang="en-US" b="1"/>
              <a:t>the presentation and </a:t>
            </a:r>
            <a:r>
              <a:rPr lang="en-US" b="1" dirty="0"/>
              <a:t>maybe we should keep partners’  logos just on the 1</a:t>
            </a:r>
            <a:r>
              <a:rPr lang="en-US" b="1" baseline="30000" dirty="0"/>
              <a:t>st</a:t>
            </a:r>
            <a:r>
              <a:rPr lang="en-US" b="1" dirty="0"/>
              <a:t> one. </a:t>
            </a:r>
          </a:p>
          <a:p>
            <a:endParaRPr lang="el-GR" dirty="0"/>
          </a:p>
        </p:txBody>
      </p:sp>
      <p:sp>
        <p:nvSpPr>
          <p:cNvPr id="4" name="Θέση αριθμού διαφάνειας 3"/>
          <p:cNvSpPr>
            <a:spLocks noGrp="1"/>
          </p:cNvSpPr>
          <p:nvPr>
            <p:ph type="sldNum" sz="quarter" idx="5"/>
          </p:nvPr>
        </p:nvSpPr>
        <p:spPr/>
        <p:txBody>
          <a:bodyPr/>
          <a:lstStyle/>
          <a:p>
            <a:fld id="{3195F490-A199-41CB-8A2E-FA2DE56CBB35}" type="slidenum">
              <a:rPr lang="pt-PT" smtClean="0"/>
              <a:pPr/>
              <a:t>1</a:t>
            </a:fld>
            <a:endParaRPr lang="pt-PT"/>
          </a:p>
        </p:txBody>
      </p:sp>
    </p:spTree>
    <p:extLst>
      <p:ext uri="{BB962C8B-B14F-4D97-AF65-F5344CB8AC3E}">
        <p14:creationId xmlns:p14="http://schemas.microsoft.com/office/powerpoint/2010/main" val="4131718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o de Título">
    <p:spTree>
      <p:nvGrpSpPr>
        <p:cNvPr id="1" name=""/>
        <p:cNvGrpSpPr/>
        <p:nvPr/>
      </p:nvGrpSpPr>
      <p:grpSpPr>
        <a:xfrm>
          <a:off x="0" y="0"/>
          <a:ext cx="0" cy="0"/>
          <a:chOff x="0" y="0"/>
          <a:chExt cx="0" cy="0"/>
        </a:xfrm>
      </p:grpSpPr>
      <p:pic>
        <p:nvPicPr>
          <p:cNvPr id="22" name="Imagem 21" descr="Uma imagem com pessoa&#10;&#10;Descrição gerada automaticamente">
            <a:extLst>
              <a:ext uri="{FF2B5EF4-FFF2-40B4-BE49-F238E27FC236}">
                <a16:creationId xmlns="" xmlns:a16="http://schemas.microsoft.com/office/drawing/2014/main" id="{5D06550B-ADEB-2143-DE24-6B00B08699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442"/>
          <a:stretch/>
        </p:blipFill>
        <p:spPr>
          <a:xfrm>
            <a:off x="6022109" y="411218"/>
            <a:ext cx="6169891" cy="5335971"/>
          </a:xfrm>
          <a:prstGeom prst="rect">
            <a:avLst/>
          </a:prstGeom>
        </p:spPr>
      </p:pic>
      <p:sp>
        <p:nvSpPr>
          <p:cNvPr id="8" name="Retângulo 7">
            <a:extLst>
              <a:ext uri="{FF2B5EF4-FFF2-40B4-BE49-F238E27FC236}">
                <a16:creationId xmlns="" xmlns:a16="http://schemas.microsoft.com/office/drawing/2014/main" id="{D278C851-64B5-D211-CC18-21AE23C85839}"/>
              </a:ext>
            </a:extLst>
          </p:cNvPr>
          <p:cNvSpPr/>
          <p:nvPr/>
        </p:nvSpPr>
        <p:spPr>
          <a:xfrm>
            <a:off x="0" y="1"/>
            <a:ext cx="12192000" cy="1454838"/>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descr="Uma imagem com texto&#10;&#10;Descrição gerada automaticamente">
            <a:extLst>
              <a:ext uri="{FF2B5EF4-FFF2-40B4-BE49-F238E27FC236}">
                <a16:creationId xmlns="" xmlns:a16="http://schemas.microsoft.com/office/drawing/2014/main" id="{7AE795AF-3CD2-5869-1BBD-61203FC91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1486" y="120"/>
            <a:ext cx="4280514" cy="1454718"/>
          </a:xfrm>
          <a:prstGeom prst="rect">
            <a:avLst/>
          </a:prstGeom>
        </p:spPr>
      </p:pic>
      <p:sp>
        <p:nvSpPr>
          <p:cNvPr id="25" name="Retângulo 24">
            <a:extLst>
              <a:ext uri="{FF2B5EF4-FFF2-40B4-BE49-F238E27FC236}">
                <a16:creationId xmlns="" xmlns:a16="http://schemas.microsoft.com/office/drawing/2014/main" id="{E219097D-088C-A9F7-1AED-04DE078E8154}"/>
              </a:ext>
            </a:extLst>
          </p:cNvPr>
          <p:cNvSpPr/>
          <p:nvPr/>
        </p:nvSpPr>
        <p:spPr>
          <a:xfrm>
            <a:off x="0" y="4292352"/>
            <a:ext cx="6022109" cy="1454837"/>
          </a:xfrm>
          <a:prstGeom prst="rect">
            <a:avLst/>
          </a:prstGeom>
          <a:solidFill>
            <a:srgbClr val="8E9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918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apositivo de Título">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5DFBF982-76E0-29D0-CE1D-57D202105C08}"/>
              </a:ext>
            </a:extLst>
          </p:cNvPr>
          <p:cNvSpPr/>
          <p:nvPr/>
        </p:nvSpPr>
        <p:spPr>
          <a:xfrm>
            <a:off x="0" y="310263"/>
            <a:ext cx="10003858" cy="74295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 xmlns:a16="http://schemas.microsoft.com/office/drawing/2014/main" id="{BC740E26-6977-1EC8-113B-EADF61EC62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3858" y="309581"/>
            <a:ext cx="2188142" cy="743632"/>
          </a:xfrm>
          <a:prstGeom prst="rect">
            <a:avLst/>
          </a:prstGeom>
        </p:spPr>
      </p:pic>
    </p:spTree>
    <p:extLst>
      <p:ext uri="{BB962C8B-B14F-4D97-AF65-F5344CB8AC3E}">
        <p14:creationId xmlns:p14="http://schemas.microsoft.com/office/powerpoint/2010/main" val="124725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92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e Obje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abeçalho da Sec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80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údo Dup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74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13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06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onteúdo Duplo">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24C62D91-E8EB-E1C1-A152-23A95CD5C78A}"/>
              </a:ext>
            </a:extLst>
          </p:cNvPr>
          <p:cNvSpPr/>
          <p:nvPr/>
        </p:nvSpPr>
        <p:spPr>
          <a:xfrm>
            <a:off x="0" y="0"/>
            <a:ext cx="12192000"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 xmlns:a16="http://schemas.microsoft.com/office/drawing/2014/main" id="{174E180C-AE7A-F6D6-4C5B-8DBAEF368B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6586" y="529253"/>
            <a:ext cx="4029580" cy="1369440"/>
          </a:xfrm>
          <a:prstGeom prst="rect">
            <a:avLst/>
          </a:prstGeom>
        </p:spPr>
      </p:pic>
      <p:cxnSp>
        <p:nvCxnSpPr>
          <p:cNvPr id="9" name="Conexão reta 8">
            <a:extLst>
              <a:ext uri="{FF2B5EF4-FFF2-40B4-BE49-F238E27FC236}">
                <a16:creationId xmlns="" xmlns:a16="http://schemas.microsoft.com/office/drawing/2014/main" id="{4EEED736-F29A-47C4-A05E-5A30ECCDC848}"/>
              </a:ext>
            </a:extLst>
          </p:cNvPr>
          <p:cNvCxnSpPr>
            <a:cxnSpLocks/>
          </p:cNvCxnSpPr>
          <p:nvPr/>
        </p:nvCxnSpPr>
        <p:spPr>
          <a:xfrm>
            <a:off x="5881376" y="4698619"/>
            <a:ext cx="0" cy="16085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m 10" descr="Uma imagem com texto&#10;&#10;Descrição gerada automaticamente">
            <a:extLst>
              <a:ext uri="{FF2B5EF4-FFF2-40B4-BE49-F238E27FC236}">
                <a16:creationId xmlns="" xmlns:a16="http://schemas.microsoft.com/office/drawing/2014/main" id="{1B90E7C6-155A-4DE5-095E-50009BC96D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369" y="5166825"/>
            <a:ext cx="3203817" cy="672146"/>
          </a:xfrm>
          <a:prstGeom prst="rect">
            <a:avLst/>
          </a:prstGeom>
        </p:spPr>
      </p:pic>
      <p:sp>
        <p:nvSpPr>
          <p:cNvPr id="17" name="CaixaDeTexto 16">
            <a:extLst>
              <a:ext uri="{FF2B5EF4-FFF2-40B4-BE49-F238E27FC236}">
                <a16:creationId xmlns="" xmlns:a16="http://schemas.microsoft.com/office/drawing/2014/main" id="{12991457-FB59-E5AB-ED6B-7762034A2E18}"/>
              </a:ext>
            </a:extLst>
          </p:cNvPr>
          <p:cNvSpPr txBox="1"/>
          <p:nvPr/>
        </p:nvSpPr>
        <p:spPr>
          <a:xfrm>
            <a:off x="6195079" y="4980296"/>
            <a:ext cx="3964922" cy="1015663"/>
          </a:xfrm>
          <a:prstGeom prst="rect">
            <a:avLst/>
          </a:prstGeom>
          <a:noFill/>
        </p:spPr>
        <p:txBody>
          <a:bodyPr wrap="square" anchor="ctr">
            <a:spAutoFit/>
          </a:bodyPr>
          <a:lstStyle/>
          <a:p>
            <a:r>
              <a:rPr lang="en-US" sz="1200" b="0" i="0" dirty="0">
                <a:solidFill>
                  <a:schemeClr val="bg1"/>
                </a:solidFill>
                <a:effectLst/>
                <a:latin typeface="-apple-system"/>
              </a:rPr>
              <a:t>Funded by the European Union. Views and opinions expressed are however those of the author(s) only and do not necessarily reflect those of the European Union or the European Commission. Neither the European Union nor the European Commission can be held responsible for them.</a:t>
            </a:r>
            <a:endParaRPr lang="pt-PT" sz="1200" dirty="0">
              <a:solidFill>
                <a:schemeClr val="bg1"/>
              </a:solidFill>
            </a:endParaRPr>
          </a:p>
        </p:txBody>
      </p:sp>
      <p:sp>
        <p:nvSpPr>
          <p:cNvPr id="19" name="CaixaDeTexto 18">
            <a:extLst>
              <a:ext uri="{FF2B5EF4-FFF2-40B4-BE49-F238E27FC236}">
                <a16:creationId xmlns="" xmlns:a16="http://schemas.microsoft.com/office/drawing/2014/main" id="{65F7DB30-ACA2-5591-7140-7BDF633052DC}"/>
              </a:ext>
            </a:extLst>
          </p:cNvPr>
          <p:cNvSpPr txBox="1"/>
          <p:nvPr/>
        </p:nvSpPr>
        <p:spPr>
          <a:xfrm>
            <a:off x="3866586" y="2003844"/>
            <a:ext cx="4029578"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dirty="0">
                <a:solidFill>
                  <a:schemeClr val="bg1"/>
                </a:solidFill>
                <a:effectLst/>
                <a:latin typeface="+mj-lt"/>
              </a:rPr>
              <a:t>Business Development Training and Support for Non - Native Small Business Owners</a:t>
            </a:r>
          </a:p>
          <a:p>
            <a:endParaRPr lang="pt-PT" dirty="0"/>
          </a:p>
        </p:txBody>
      </p:sp>
    </p:spTree>
    <p:extLst>
      <p:ext uri="{BB962C8B-B14F-4D97-AF65-F5344CB8AC3E}">
        <p14:creationId xmlns:p14="http://schemas.microsoft.com/office/powerpoint/2010/main" val="41696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descr="Uma imagem com texto&#10;&#10;Descrição gerada automaticamente">
            <a:extLst>
              <a:ext uri="{FF2B5EF4-FFF2-40B4-BE49-F238E27FC236}">
                <a16:creationId xmlns="" xmlns:a16="http://schemas.microsoft.com/office/drawing/2014/main" id="{BB5528FB-9009-4795-EDAA-08D85F6931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7602" y="6026118"/>
            <a:ext cx="2493505" cy="523125"/>
          </a:xfrm>
          <a:prstGeom prst="rect">
            <a:avLst/>
          </a:prstGeom>
        </p:spPr>
      </p:pic>
      <p:cxnSp>
        <p:nvCxnSpPr>
          <p:cNvPr id="6" name="Conexão reta 5">
            <a:extLst>
              <a:ext uri="{FF2B5EF4-FFF2-40B4-BE49-F238E27FC236}">
                <a16:creationId xmlns="" xmlns:a16="http://schemas.microsoft.com/office/drawing/2014/main" id="{E2EEC072-6B37-FFE0-DB47-13EA318796F3}"/>
              </a:ext>
            </a:extLst>
          </p:cNvPr>
          <p:cNvCxnSpPr>
            <a:cxnSpLocks/>
          </p:cNvCxnSpPr>
          <p:nvPr/>
        </p:nvCxnSpPr>
        <p:spPr>
          <a:xfrm>
            <a:off x="3079518" y="5966935"/>
            <a:ext cx="0" cy="606267"/>
          </a:xfrm>
          <a:prstGeom prst="line">
            <a:avLst/>
          </a:prstGeom>
          <a:ln w="12700">
            <a:solidFill>
              <a:srgbClr val="7F8AF6"/>
            </a:solidFill>
          </a:ln>
        </p:spPr>
        <p:style>
          <a:lnRef idx="1">
            <a:schemeClr val="dk1"/>
          </a:lnRef>
          <a:fillRef idx="0">
            <a:schemeClr val="dk1"/>
          </a:fillRef>
          <a:effectRef idx="0">
            <a:schemeClr val="dk1"/>
          </a:effectRef>
          <a:fontRef idx="minor">
            <a:schemeClr val="tx1"/>
          </a:fontRef>
        </p:style>
      </p:cxnSp>
      <p:sp>
        <p:nvSpPr>
          <p:cNvPr id="8" name="CaixaDeTexto 7">
            <a:extLst>
              <a:ext uri="{FF2B5EF4-FFF2-40B4-BE49-F238E27FC236}">
                <a16:creationId xmlns="" xmlns:a16="http://schemas.microsoft.com/office/drawing/2014/main" id="{DF373C53-A3FA-EA56-BAEE-8B2B4F59B6EB}"/>
              </a:ext>
            </a:extLst>
          </p:cNvPr>
          <p:cNvSpPr txBox="1"/>
          <p:nvPr/>
        </p:nvSpPr>
        <p:spPr>
          <a:xfrm>
            <a:off x="3993824" y="6323397"/>
            <a:ext cx="3315855" cy="261610"/>
          </a:xfrm>
          <a:prstGeom prst="rect">
            <a:avLst/>
          </a:prstGeom>
          <a:noFill/>
        </p:spPr>
        <p:txBody>
          <a:bodyPr wrap="square" rtlCol="0">
            <a:spAutoFit/>
          </a:bodyPr>
          <a:lstStyle/>
          <a:p>
            <a:r>
              <a:rPr lang="pt-PT" sz="1100" b="0" i="0" dirty="0">
                <a:solidFill>
                  <a:schemeClr val="bg1">
                    <a:lumMod val="50000"/>
                  </a:schemeClr>
                </a:solidFill>
                <a:effectLst/>
                <a:latin typeface="Cento"/>
              </a:rPr>
              <a:t>2021-1-EL01-KA210-VET-000030217</a:t>
            </a:r>
            <a:endParaRPr lang="pt-PT" sz="1100" dirty="0">
              <a:solidFill>
                <a:schemeClr val="bg1">
                  <a:lumMod val="50000"/>
                </a:schemeClr>
              </a:solidFill>
            </a:endParaRPr>
          </a:p>
        </p:txBody>
      </p:sp>
      <p:pic>
        <p:nvPicPr>
          <p:cNvPr id="11" name="Imagem 10" descr="Uma imagem com texto&#10;&#10;Descrição gerada automaticamente">
            <a:extLst>
              <a:ext uri="{FF2B5EF4-FFF2-40B4-BE49-F238E27FC236}">
                <a16:creationId xmlns="" xmlns:a16="http://schemas.microsoft.com/office/drawing/2014/main" id="{6BEC2645-87E7-D492-956C-825C1C7FFE1B}"/>
              </a:ext>
            </a:extLst>
          </p:cNvPr>
          <p:cNvPicPr>
            <a:picLocks noChangeAspect="1"/>
          </p:cNvPicPr>
          <p:nvPr/>
        </p:nvPicPr>
        <p:blipFill>
          <a:blip r:embed="rId12"/>
          <a:stretch>
            <a:fillRect/>
          </a:stretch>
        </p:blipFill>
        <p:spPr>
          <a:xfrm>
            <a:off x="7335078" y="5914186"/>
            <a:ext cx="789195" cy="736293"/>
          </a:xfrm>
          <a:prstGeom prst="rect">
            <a:avLst/>
          </a:prstGeom>
        </p:spPr>
      </p:pic>
      <p:pic>
        <p:nvPicPr>
          <p:cNvPr id="12" name="Imagem 11" descr="Uma imagem com texto&#10;&#10;Descrição gerada automaticamente">
            <a:extLst>
              <a:ext uri="{FF2B5EF4-FFF2-40B4-BE49-F238E27FC236}">
                <a16:creationId xmlns="" xmlns:a16="http://schemas.microsoft.com/office/drawing/2014/main" id="{9F645BFE-746A-5429-E143-E9CFD3F72131}"/>
              </a:ext>
            </a:extLst>
          </p:cNvPr>
          <p:cNvPicPr>
            <a:picLocks noChangeAspect="1"/>
          </p:cNvPicPr>
          <p:nvPr/>
        </p:nvPicPr>
        <p:blipFill>
          <a:blip r:embed="rId13"/>
          <a:stretch>
            <a:fillRect/>
          </a:stretch>
        </p:blipFill>
        <p:spPr>
          <a:xfrm>
            <a:off x="9542578" y="5903844"/>
            <a:ext cx="1886456" cy="762166"/>
          </a:xfrm>
          <a:prstGeom prst="rect">
            <a:avLst/>
          </a:prstGeom>
        </p:spPr>
      </p:pic>
    </p:spTree>
    <p:extLst>
      <p:ext uri="{BB962C8B-B14F-4D97-AF65-F5344CB8AC3E}">
        <p14:creationId xmlns:p14="http://schemas.microsoft.com/office/powerpoint/2010/main" val="186878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yms.businessportal.gr/cos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gr/ipiresies/polites-kai-kathemerinoteta/stoikheia-polite-kai-tautopoietika-eggrapha/ethniko-metroo-epikoinonias-emep" TargetMode="External"/><Relationship Id="rId2" Type="http://schemas.openxmlformats.org/officeDocument/2006/relationships/hyperlink" Target="https://www.gov.gr/ipiresies/epikheirematike-drasterioteta/enarxe-kai-luse-epikheireses/enarxe-atomikes-epikheireses"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eonai.gr/"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gr/ipiresies/polites-kai-kathemerinoteta/psephiaka-eggrapha-gov-gr/elegkhos-egkurotetas-eggraphon-gov-gr" TargetMode="External"/><Relationship Id="rId2" Type="http://schemas.openxmlformats.org/officeDocument/2006/relationships/hyperlink" Target="https://www.gov.gr/"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www.gov.gr/ipiresies/ergasia-kai-asphalise/asphalise/bebaiose-epaneggraphes-me-misthoton-eephka" TargetMode="External"/><Relationship Id="rId4" Type="http://schemas.openxmlformats.org/officeDocument/2006/relationships/hyperlink" Target="https://www1.aade.gr/gsisapps5/myaade/#!/arxiki"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sepe.gov.gr/asfaleia-kai-ygeia/technikoi-asfaleias/armodiotites-kathikonta-technikou-asfaleias/" TargetMode="External"/><Relationship Id="rId2" Type="http://schemas.openxmlformats.org/officeDocument/2006/relationships/hyperlink" Target="https://kstlaw.gr/" TargetMode="External"/><Relationship Id="rId1" Type="http://schemas.openxmlformats.org/officeDocument/2006/relationships/slideLayout" Target="../slideLayouts/slideLayout2.xml"/><Relationship Id="rId5" Type="http://schemas.openxmlformats.org/officeDocument/2006/relationships/hyperlink" Target="https://www.youtube.com/watch?v=UO71M0kWVb8" TargetMode="External"/><Relationship Id="rId4" Type="http://schemas.openxmlformats.org/officeDocument/2006/relationships/hyperlink" Target="https://www.youtube.com/watch?v=saYuxQusqp0" TargetMode="Externa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 xmlns:a16="http://schemas.microsoft.com/office/drawing/2014/main" id="{72DF0B0B-3DBC-8996-3522-298E9429EC3A}"/>
              </a:ext>
            </a:extLst>
          </p:cNvPr>
          <p:cNvSpPr txBox="1">
            <a:spLocks/>
          </p:cNvSpPr>
          <p:nvPr/>
        </p:nvSpPr>
        <p:spPr>
          <a:xfrm>
            <a:off x="286329" y="1993746"/>
            <a:ext cx="3935323" cy="58489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3600" b="1" dirty="0">
              <a:solidFill>
                <a:srgbClr val="7F8AF6"/>
              </a:solidFill>
            </a:endParaRPr>
          </a:p>
        </p:txBody>
      </p:sp>
      <p:sp>
        <p:nvSpPr>
          <p:cNvPr id="5" name="Title 1"/>
          <p:cNvSpPr txBox="1">
            <a:spLocks/>
          </p:cNvSpPr>
          <p:nvPr/>
        </p:nvSpPr>
        <p:spPr>
          <a:xfrm>
            <a:off x="425042" y="1536708"/>
            <a:ext cx="5497586" cy="12500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3366FF"/>
                </a:solidFill>
                <a:effectLst>
                  <a:outerShdw blurRad="38100" dist="38100" dir="2700000" algn="tl">
                    <a:srgbClr val="000000">
                      <a:alpha val="43137"/>
                    </a:srgbClr>
                  </a:outerShdw>
                </a:effectLst>
                <a:latin typeface="+mn-lt"/>
              </a:rPr>
              <a:t>UNIT</a:t>
            </a:r>
            <a:r>
              <a:rPr lang="el-GR" sz="2800" b="1" dirty="0" smtClean="0">
                <a:solidFill>
                  <a:srgbClr val="3366FF"/>
                </a:solidFill>
                <a:effectLst>
                  <a:outerShdw blurRad="38100" dist="38100" dir="2700000" algn="tl">
                    <a:srgbClr val="000000">
                      <a:alpha val="43137"/>
                    </a:srgbClr>
                  </a:outerShdw>
                </a:effectLst>
                <a:latin typeface="+mn-lt"/>
              </a:rPr>
              <a:t>/ΕΝΟΤΗΤΑ</a:t>
            </a:r>
            <a:r>
              <a:rPr lang="en-US" sz="2800" b="1" dirty="0" smtClean="0">
                <a:solidFill>
                  <a:srgbClr val="3366FF"/>
                </a:solidFill>
                <a:effectLst>
                  <a:outerShdw blurRad="38100" dist="38100" dir="2700000" algn="tl">
                    <a:srgbClr val="000000">
                      <a:alpha val="43137"/>
                    </a:srgbClr>
                  </a:outerShdw>
                </a:effectLst>
                <a:latin typeface="+mn-lt"/>
              </a:rPr>
              <a:t> </a:t>
            </a:r>
            <a:r>
              <a:rPr lang="en-GB" sz="2800" b="1" dirty="0">
                <a:effectLst>
                  <a:outerShdw blurRad="38100" dist="38100" dir="2700000" algn="tl">
                    <a:srgbClr val="000000">
                      <a:alpha val="43137"/>
                    </a:srgbClr>
                  </a:outerShdw>
                </a:effectLst>
                <a:latin typeface="+mn-lt"/>
              </a:rPr>
              <a:t/>
            </a:r>
            <a:br>
              <a:rPr lang="en-GB" sz="2800" b="1" dirty="0">
                <a:effectLst>
                  <a:outerShdw blurRad="38100" dist="38100" dir="2700000" algn="tl">
                    <a:srgbClr val="000000">
                      <a:alpha val="43137"/>
                    </a:srgbClr>
                  </a:outerShdw>
                </a:effectLst>
                <a:latin typeface="+mn-lt"/>
              </a:rPr>
            </a:br>
            <a:r>
              <a:rPr lang="el-GR" sz="1800" b="1" dirty="0"/>
              <a:t>Εισαγωγή στις νομικές  μορφές των επιχειρήσεων, τις ανάγκες τους , τα κόστη δημιουργίας και τις φορολογικές τους υποχρεώσεις </a:t>
            </a:r>
            <a:endParaRPr lang="el-GR"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ubtitle 2"/>
          <p:cNvSpPr txBox="1">
            <a:spLocks/>
          </p:cNvSpPr>
          <p:nvPr/>
        </p:nvSpPr>
        <p:spPr>
          <a:xfrm>
            <a:off x="286329" y="2895600"/>
            <a:ext cx="5636299" cy="21210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b="1" dirty="0">
                <a:solidFill>
                  <a:srgbClr val="3366FF"/>
                </a:solidFill>
                <a:effectLst>
                  <a:outerShdw blurRad="38100" dist="38100" dir="2700000" algn="tl">
                    <a:srgbClr val="000000">
                      <a:alpha val="43137"/>
                    </a:srgbClr>
                  </a:outerShdw>
                </a:effectLst>
              </a:rPr>
              <a:t>Subunit</a:t>
            </a:r>
            <a:r>
              <a:rPr lang="el-GR" b="1" dirty="0">
                <a:solidFill>
                  <a:srgbClr val="3366FF"/>
                </a:solidFill>
                <a:effectLst>
                  <a:outerShdw blurRad="38100" dist="38100" dir="2700000" algn="tl">
                    <a:srgbClr val="000000">
                      <a:alpha val="43137"/>
                    </a:srgbClr>
                  </a:outerShdw>
                </a:effectLst>
              </a:rPr>
              <a:t>/</a:t>
            </a:r>
            <a:r>
              <a:rPr lang="el-GR" b="1" dirty="0" err="1">
                <a:solidFill>
                  <a:srgbClr val="3366FF"/>
                </a:solidFill>
                <a:effectLst>
                  <a:outerShdw blurRad="38100" dist="38100" dir="2700000" algn="tl">
                    <a:srgbClr val="000000">
                      <a:alpha val="43137"/>
                    </a:srgbClr>
                  </a:outerShdw>
                </a:effectLst>
              </a:rPr>
              <a:t>Υποενότητα</a:t>
            </a:r>
            <a:endParaRPr lang="en-GB" b="1" dirty="0">
              <a:solidFill>
                <a:srgbClr val="3366FF"/>
              </a:solidFill>
              <a:effectLst>
                <a:outerShdw blurRad="38100" dist="38100" dir="2700000" algn="tl">
                  <a:srgbClr val="000000">
                    <a:alpha val="43137"/>
                  </a:srgbClr>
                </a:outerShdw>
              </a:effectLst>
            </a:endParaRPr>
          </a:p>
          <a:p>
            <a:r>
              <a:rPr lang="el-GR" sz="2100" dirty="0" smtClean="0"/>
              <a:t>Οδηγός σύστασης , </a:t>
            </a:r>
            <a:r>
              <a:rPr lang="el-GR" sz="2100" dirty="0" err="1" smtClean="0"/>
              <a:t>διευκολυντικοί</a:t>
            </a:r>
            <a:r>
              <a:rPr lang="el-GR" sz="2100" dirty="0" smtClean="0"/>
              <a:t> παράγοντες, εφόδια , </a:t>
            </a:r>
            <a:r>
              <a:rPr lang="el-GR" sz="2100" smtClean="0"/>
              <a:t>τύποι επιχειρήσεων</a:t>
            </a:r>
            <a:endParaRPr lang="el-GR" sz="2100" dirty="0" smtClean="0"/>
          </a:p>
          <a:p>
            <a:endParaRPr lang="en-GB" sz="2100" dirty="0"/>
          </a:p>
        </p:txBody>
      </p:sp>
    </p:spTree>
    <p:extLst>
      <p:ext uri="{BB962C8B-B14F-4D97-AF65-F5344CB8AC3E}">
        <p14:creationId xmlns:p14="http://schemas.microsoft.com/office/powerpoint/2010/main" val="414710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099457"/>
            <a:ext cx="11509695" cy="45657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100" b="1" dirty="0"/>
              <a:t>Α. ΘΕΜΑΤΑ ΣΥΣΤΑΣΗΣ ΚΑΙ ΛΕΙΤΟΥΡΓΙΑΣ ΕΠΙΧΕΙΡΗΣΕΩΝ</a:t>
            </a:r>
            <a:endParaRPr lang="el-GR" sz="2100" dirty="0"/>
          </a:p>
          <a:p>
            <a:r>
              <a:rPr lang="el-GR" sz="2100" b="1" dirty="0"/>
              <a:t>Οδηγός για τη ΣΥΣΤΑΣΗ ΕΤΑΙΡΕΙΑΣ ΜΕΣΩ ΗΛΕΚΤΡΟΝΙΚΗΣ ΥΠΗΡΕΣΙΑΣ ΜΙΑΣ ΣΤΑΣΗΣ (e-ΥΜΣ) </a:t>
            </a:r>
            <a:endParaRPr lang="el-GR" sz="2100" dirty="0"/>
          </a:p>
          <a:p>
            <a:r>
              <a:rPr lang="el-GR" sz="2100" dirty="0"/>
              <a:t>Η Υπηρεσία μιας Στάσης (Υ.Μ.Σ.) είναι ένα ηλεκτρονικό δίκτυο συνεργασίας μεταξύ πολλών </a:t>
            </a:r>
            <a:r>
              <a:rPr lang="el-GR" sz="2100" dirty="0" smtClean="0"/>
              <a:t>υπηρεσιών</a:t>
            </a:r>
            <a:r>
              <a:rPr lang="en-US" sz="2100" dirty="0" smtClean="0"/>
              <a:t>.</a:t>
            </a:r>
            <a:r>
              <a:rPr lang="el-GR" sz="2100" dirty="0" smtClean="0"/>
              <a:t> </a:t>
            </a:r>
          </a:p>
          <a:p>
            <a:r>
              <a:rPr lang="el-GR" sz="2100" dirty="0" smtClean="0"/>
              <a:t>Λειτουργεί </a:t>
            </a:r>
            <a:r>
              <a:rPr lang="el-GR" sz="2100" dirty="0"/>
              <a:t>μέσω μιας ηλεκτρονικής εφαρμογής που έχει αναπτυχθεί στην πλατφόρμα του Γ.Ε.ΜΗ</a:t>
            </a:r>
            <a:r>
              <a:rPr lang="el-GR" sz="2100" dirty="0" smtClean="0"/>
              <a:t>.</a:t>
            </a:r>
          </a:p>
          <a:p>
            <a:r>
              <a:rPr lang="el-GR" sz="2100" dirty="0" smtClean="0"/>
              <a:t>Έχει </a:t>
            </a:r>
            <a:r>
              <a:rPr lang="el-GR" sz="2100" dirty="0"/>
              <a:t>ως σκοπό την απλοποίηση και την επιτάχυνση των διαδικασιών σύστασης και λειτουργίας κάθε μορφής εμπορικής εταιρίας στη χώρα μας. </a:t>
            </a:r>
            <a:endParaRPr lang="el-GR" sz="2100" dirty="0" smtClean="0"/>
          </a:p>
          <a:p>
            <a:r>
              <a:rPr lang="el-GR" sz="2100" dirty="0" smtClean="0"/>
              <a:t>Στην Υ.Μ.Σ</a:t>
            </a:r>
            <a:r>
              <a:rPr lang="el-GR" sz="2100" dirty="0"/>
              <a:t>. δεν εντάσσονται εταιρείες των οποίων η σύσταση δεν είναι </a:t>
            </a:r>
            <a:endParaRPr lang="el-GR" sz="2100" dirty="0" smtClean="0"/>
          </a:p>
          <a:p>
            <a:r>
              <a:rPr lang="el-GR" sz="2100" dirty="0" smtClean="0"/>
              <a:t>πρωτότυπη,   αλλά </a:t>
            </a:r>
            <a:r>
              <a:rPr lang="el-GR" sz="2100" dirty="0"/>
              <a:t>προέρχονται από μετασχηματισμό, </a:t>
            </a:r>
            <a:r>
              <a:rPr lang="el-GR" sz="2100" dirty="0" smtClean="0"/>
              <a:t>καθώς και οι εταιρείες , </a:t>
            </a:r>
          </a:p>
          <a:p>
            <a:pPr marL="0" indent="0">
              <a:buNone/>
            </a:pPr>
            <a:r>
              <a:rPr lang="el-GR" sz="2100" dirty="0"/>
              <a:t> </a:t>
            </a:r>
            <a:r>
              <a:rPr lang="el-GR" sz="2100" dirty="0" smtClean="0"/>
              <a:t>   που η έναρξή τους προϋποθέτει </a:t>
            </a:r>
            <a:r>
              <a:rPr lang="el-GR" sz="2100" dirty="0"/>
              <a:t>οποιαδήποτε διοικητική έγκριση ή απόφαση.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525" y="3534746"/>
            <a:ext cx="2168304" cy="222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3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89858" y="1554479"/>
            <a:ext cx="11049000" cy="399723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121229"/>
            <a:ext cx="11509695" cy="4544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buFont typeface="Symbol"/>
              <a:buChar char=""/>
            </a:pPr>
            <a:endParaRPr lang="el-GR" sz="2400" dirty="0">
              <a:effectLst/>
              <a:latin typeface="Times New Roman"/>
              <a:ea typeface="Times New Roman"/>
            </a:endParaRPr>
          </a:p>
        </p:txBody>
      </p:sp>
      <p:sp>
        <p:nvSpPr>
          <p:cNvPr id="4" name="Ορθογώνιο 3"/>
          <p:cNvSpPr/>
          <p:nvPr/>
        </p:nvSpPr>
        <p:spPr>
          <a:xfrm>
            <a:off x="489859" y="1720840"/>
            <a:ext cx="11422508" cy="4062651"/>
          </a:xfrm>
          <a:prstGeom prst="rect">
            <a:avLst/>
          </a:prstGeom>
        </p:spPr>
        <p:txBody>
          <a:bodyPr wrap="square">
            <a:spAutoFit/>
          </a:bodyPr>
          <a:lstStyle/>
          <a:p>
            <a:r>
              <a:rPr lang="el-GR" sz="2400" b="1" dirty="0"/>
              <a:t>Συνοπτική </a:t>
            </a:r>
            <a:r>
              <a:rPr lang="el-GR" sz="2400" b="1" dirty="0" smtClean="0"/>
              <a:t>Διαδικασίας </a:t>
            </a:r>
            <a:r>
              <a:rPr lang="el-GR" sz="2400" b="1" dirty="0"/>
              <a:t>Ίδρυσης Εταιρίας μέσω ΥΜΣ </a:t>
            </a:r>
            <a:r>
              <a:rPr lang="el-GR" sz="2400" b="1" dirty="0" smtClean="0"/>
              <a:t>–  </a:t>
            </a:r>
            <a:r>
              <a:rPr lang="el-GR" sz="2400" b="1" dirty="0"/>
              <a:t>Επιμελητηρίων </a:t>
            </a:r>
            <a:endParaRPr lang="el-GR" sz="2400" b="1" dirty="0" smtClean="0"/>
          </a:p>
          <a:p>
            <a:endParaRPr lang="el-GR" sz="2400" dirty="0"/>
          </a:p>
          <a:p>
            <a:r>
              <a:rPr lang="el-GR" sz="2400" dirty="0" smtClean="0"/>
              <a:t>Σύμφωνα </a:t>
            </a:r>
            <a:r>
              <a:rPr lang="el-GR" sz="2400" dirty="0"/>
              <a:t>με τα τωρινά δεδομένα η σύσταση μιας επιχείρησης μέσω </a:t>
            </a:r>
            <a:endParaRPr lang="el-GR" sz="2400" dirty="0" smtClean="0"/>
          </a:p>
          <a:p>
            <a:r>
              <a:rPr lang="el-GR" sz="2400" dirty="0" smtClean="0"/>
              <a:t>της </a:t>
            </a:r>
            <a:r>
              <a:rPr lang="el-GR" sz="2400" dirty="0"/>
              <a:t>Υ.Μ.Σ. πραγματοποιείται σε δύο φάσεις. </a:t>
            </a:r>
          </a:p>
          <a:p>
            <a:endParaRPr lang="el-GR" sz="2400" dirty="0" smtClean="0"/>
          </a:p>
          <a:p>
            <a:r>
              <a:rPr lang="el-GR" sz="2400" dirty="0" smtClean="0"/>
              <a:t>Κατά </a:t>
            </a:r>
            <a:r>
              <a:rPr lang="el-GR" sz="2400" dirty="0"/>
              <a:t>την </a:t>
            </a:r>
            <a:r>
              <a:rPr lang="el-GR" sz="2400" b="1" dirty="0"/>
              <a:t>Α΄ φάση </a:t>
            </a:r>
            <a:r>
              <a:rPr lang="el-GR" sz="2400" dirty="0" smtClean="0"/>
              <a:t>γίνεται </a:t>
            </a:r>
            <a:r>
              <a:rPr lang="el-GR" sz="2400" dirty="0"/>
              <a:t>η παραλαβή του φακέλου, </a:t>
            </a:r>
            <a:r>
              <a:rPr lang="el-GR" sz="2400" dirty="0" smtClean="0"/>
              <a:t> </a:t>
            </a:r>
            <a:r>
              <a:rPr lang="el-GR" sz="2400" dirty="0"/>
              <a:t>έλεγχος της πληρότητας των δικαιολογητικών σύμφωνα με την ΚΥΑ Κ1-802 (23.3.2011), </a:t>
            </a:r>
            <a:r>
              <a:rPr lang="el-GR" sz="2400" dirty="0" smtClean="0"/>
              <a:t>των </a:t>
            </a:r>
            <a:r>
              <a:rPr lang="el-GR" sz="2400" dirty="0"/>
              <a:t>εξουσιοδοτήσεων </a:t>
            </a:r>
            <a:endParaRPr lang="el-GR" sz="2400" dirty="0" smtClean="0"/>
          </a:p>
          <a:p>
            <a:r>
              <a:rPr lang="el-GR" sz="2400" dirty="0" smtClean="0"/>
              <a:t>(αν  </a:t>
            </a:r>
            <a:r>
              <a:rPr lang="el-GR" sz="2400" dirty="0"/>
              <a:t>έχουν θεωρημένες τι</a:t>
            </a:r>
            <a:r>
              <a:rPr lang="el-GR" sz="2400" i="1" dirty="0"/>
              <a:t>ς υπογραφές</a:t>
            </a:r>
            <a:r>
              <a:rPr lang="el-GR" sz="2400" dirty="0"/>
              <a:t>). Στη συνέχεια γίνεται έλεγχος επωνυμίας </a:t>
            </a:r>
            <a:r>
              <a:rPr lang="el-GR" sz="2400" dirty="0" smtClean="0"/>
              <a:t>και</a:t>
            </a:r>
          </a:p>
          <a:p>
            <a:r>
              <a:rPr lang="el-GR" sz="2400" dirty="0" smtClean="0"/>
              <a:t> </a:t>
            </a:r>
            <a:r>
              <a:rPr lang="el-GR" sz="2400" dirty="0"/>
              <a:t>διακριτικού τίτλου. Οι χρόνοι ολοκλήρωσης της Α΄ φάσης δεν ξεπερνούν τα 15΄-30΄, </a:t>
            </a:r>
            <a:endParaRPr lang="el-GR" sz="2400" dirty="0" smtClean="0"/>
          </a:p>
          <a:p>
            <a:r>
              <a:rPr lang="el-GR" sz="2400" dirty="0" smtClean="0"/>
              <a:t>αλλά </a:t>
            </a:r>
            <a:r>
              <a:rPr lang="el-GR" sz="2400" dirty="0"/>
              <a:t>απαιτούν τη φυσική παρουσία εντεταλμένου προσώπου. </a:t>
            </a:r>
            <a:endParaRPr lang="el-GR" sz="2400" dirty="0" smtClean="0"/>
          </a:p>
          <a:p>
            <a:endParaRPr lang="el-GR" dirty="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188" y="1766426"/>
            <a:ext cx="1786670" cy="178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5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 indent="-8890" algn="just"/>
            <a:r>
              <a:rPr lang="el-GR" sz="2400" b="1" dirty="0">
                <a:solidFill>
                  <a:srgbClr val="000000"/>
                </a:solidFill>
                <a:latin typeface="Cambria"/>
                <a:ea typeface="Times New Roman"/>
              </a:rPr>
              <a:t>Πλεονεκτήματα</a:t>
            </a:r>
            <a:r>
              <a:rPr lang="el-GR" sz="2400" b="1" dirty="0">
                <a:solidFill>
                  <a:srgbClr val="000000"/>
                </a:solidFill>
                <a:latin typeface="Times New Roman"/>
                <a:ea typeface="Times New Roman"/>
              </a:rPr>
              <a:t> </a:t>
            </a:r>
            <a:r>
              <a:rPr lang="el-GR" sz="2400" b="1" dirty="0">
                <a:solidFill>
                  <a:srgbClr val="000000"/>
                </a:solidFill>
                <a:latin typeface="Cambria"/>
                <a:ea typeface="Times New Roman"/>
              </a:rPr>
              <a:t>Υ</a:t>
            </a:r>
            <a:r>
              <a:rPr lang="el-GR" sz="2400" b="1" dirty="0">
                <a:solidFill>
                  <a:srgbClr val="000000"/>
                </a:solidFill>
                <a:latin typeface="Times New Roman"/>
                <a:ea typeface="Times New Roman"/>
              </a:rPr>
              <a:t>.</a:t>
            </a:r>
            <a:r>
              <a:rPr lang="el-GR" sz="2400" b="1" dirty="0">
                <a:solidFill>
                  <a:srgbClr val="000000"/>
                </a:solidFill>
                <a:latin typeface="Cambria"/>
                <a:ea typeface="Times New Roman"/>
              </a:rPr>
              <a:t>Μ</a:t>
            </a:r>
            <a:r>
              <a:rPr lang="el-GR" sz="2400" b="1" dirty="0">
                <a:solidFill>
                  <a:srgbClr val="000000"/>
                </a:solidFill>
                <a:latin typeface="Times New Roman"/>
                <a:ea typeface="Times New Roman"/>
              </a:rPr>
              <a:t>.</a:t>
            </a:r>
            <a:r>
              <a:rPr lang="el-GR" sz="2400" b="1" dirty="0">
                <a:solidFill>
                  <a:srgbClr val="000000"/>
                </a:solidFill>
                <a:latin typeface="Cambria"/>
                <a:ea typeface="Times New Roman"/>
              </a:rPr>
              <a:t>Σ</a:t>
            </a:r>
            <a:r>
              <a:rPr lang="el-GR" sz="2400" b="1" dirty="0">
                <a:solidFill>
                  <a:srgbClr val="000000"/>
                </a:solidFill>
                <a:latin typeface="Times New Roman"/>
                <a:ea typeface="Times New Roman"/>
              </a:rPr>
              <a:t>. </a:t>
            </a:r>
            <a:endParaRPr lang="el-GR" sz="2400" dirty="0">
              <a:latin typeface="Times New Roman"/>
              <a:ea typeface="Times New Roman"/>
            </a:endParaRPr>
          </a:p>
          <a:p>
            <a:pPr marL="342900" lvl="0" indent="-342900" algn="just">
              <a:buFont typeface="Symbol"/>
              <a:buChar char=""/>
            </a:pPr>
            <a:r>
              <a:rPr lang="el-GR" sz="2400" dirty="0">
                <a:solidFill>
                  <a:srgbClr val="000000"/>
                </a:solidFill>
                <a:latin typeface="Cambria"/>
                <a:ea typeface="Times New Roman"/>
              </a:rPr>
              <a:t>Δραστική</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μείωση</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των</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εμποδίων</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που</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δυσχεραίνουν</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την</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έναρξη</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της</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επιχειρηματικής</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δραστηριότητας</a:t>
            </a:r>
            <a:r>
              <a:rPr lang="el-GR" sz="2400" dirty="0">
                <a:solidFill>
                  <a:srgbClr val="000000"/>
                </a:solidFill>
                <a:latin typeface="Times New Roman"/>
                <a:ea typeface="Times New Roman"/>
              </a:rPr>
              <a:t> </a:t>
            </a:r>
            <a:endParaRPr lang="el-GR" sz="2400" dirty="0">
              <a:latin typeface="Times New Roman"/>
              <a:ea typeface="Times New Roman"/>
            </a:endParaRPr>
          </a:p>
          <a:p>
            <a:pPr marL="342900" lvl="0" indent="-342900" algn="just">
              <a:buFont typeface="Symbol"/>
              <a:buChar char=""/>
            </a:pPr>
            <a:r>
              <a:rPr lang="el-GR" sz="2400" dirty="0">
                <a:solidFill>
                  <a:srgbClr val="000000"/>
                </a:solidFill>
                <a:latin typeface="Cambria"/>
                <a:ea typeface="Times New Roman"/>
              </a:rPr>
              <a:t>Εξοικονόμηση</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χρόνου</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και</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χρήματος</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για</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το</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νέο</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επιχειρηματία</a:t>
            </a:r>
            <a:r>
              <a:rPr lang="el-GR" sz="2400" dirty="0">
                <a:solidFill>
                  <a:srgbClr val="000000"/>
                </a:solidFill>
                <a:latin typeface="Times New Roman"/>
                <a:ea typeface="Times New Roman"/>
              </a:rPr>
              <a:t> </a:t>
            </a:r>
            <a:endParaRPr lang="el-GR" sz="2400" dirty="0">
              <a:latin typeface="Times New Roman"/>
              <a:ea typeface="Times New Roman"/>
            </a:endParaRPr>
          </a:p>
          <a:p>
            <a:pPr marL="342900" lvl="0" indent="-342900" algn="just">
              <a:buFont typeface="Symbol"/>
              <a:buChar char=""/>
            </a:pPr>
            <a:r>
              <a:rPr lang="el-GR" sz="2400" dirty="0">
                <a:solidFill>
                  <a:srgbClr val="000000"/>
                </a:solidFill>
                <a:latin typeface="Cambria"/>
                <a:ea typeface="Times New Roman"/>
              </a:rPr>
              <a:t>Μείωση</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διοικητικού</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κόστους</a:t>
            </a:r>
            <a:r>
              <a:rPr lang="el-GR" sz="2400" dirty="0">
                <a:solidFill>
                  <a:srgbClr val="000000"/>
                </a:solidFill>
                <a:latin typeface="Times New Roman"/>
                <a:ea typeface="Times New Roman"/>
              </a:rPr>
              <a:t> </a:t>
            </a:r>
            <a:endParaRPr lang="el-GR" sz="2400" dirty="0">
              <a:latin typeface="Times New Roman"/>
              <a:ea typeface="Times New Roman"/>
            </a:endParaRPr>
          </a:p>
          <a:p>
            <a:pPr marL="342900" lvl="0" indent="-342900" algn="just">
              <a:buFont typeface="Symbol"/>
              <a:buChar char=""/>
            </a:pPr>
            <a:r>
              <a:rPr lang="el-GR" sz="2400" dirty="0">
                <a:solidFill>
                  <a:srgbClr val="000000"/>
                </a:solidFill>
                <a:latin typeface="Cambria"/>
                <a:ea typeface="Times New Roman"/>
              </a:rPr>
              <a:t>Καταπολέμηση</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φαινόμενων</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διαφθοράς</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που</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πηγάζουν</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από</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την</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πολυπλοκότητα</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του</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διοικητικού</a:t>
            </a:r>
            <a:r>
              <a:rPr lang="el-GR" sz="2400" dirty="0">
                <a:solidFill>
                  <a:srgbClr val="000000"/>
                </a:solidFill>
                <a:latin typeface="Times New Roman"/>
                <a:ea typeface="Times New Roman"/>
              </a:rPr>
              <a:t> </a:t>
            </a:r>
            <a:r>
              <a:rPr lang="el-GR" sz="2400" dirty="0">
                <a:solidFill>
                  <a:srgbClr val="000000"/>
                </a:solidFill>
                <a:latin typeface="Cambria"/>
                <a:ea typeface="Times New Roman"/>
              </a:rPr>
              <a:t>μηχανισμού</a:t>
            </a:r>
            <a:r>
              <a:rPr lang="el-GR" sz="2400" dirty="0">
                <a:solidFill>
                  <a:srgbClr val="000000"/>
                </a:solidFill>
                <a:latin typeface="Times New Roman"/>
                <a:ea typeface="Times New Roman"/>
              </a:rPr>
              <a:t>, </a:t>
            </a:r>
            <a:endParaRPr lang="el-GR" sz="2400" dirty="0">
              <a:effectLst/>
              <a:latin typeface="Times New Roman"/>
              <a:ea typeface="Times New Roman"/>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965" y="4503284"/>
            <a:ext cx="2247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4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339814" y="1209703"/>
            <a:ext cx="10854043" cy="4455532"/>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b="1" dirty="0"/>
              <a:t>Υ.Μ.Σ. – Επιμελητήρια – Συμβολαιογράφοι </a:t>
            </a:r>
            <a:endParaRPr lang="el-GR" sz="2400" b="1" dirty="0" smtClean="0"/>
          </a:p>
          <a:p>
            <a:pPr marL="0" indent="0">
              <a:buNone/>
            </a:pPr>
            <a:endParaRPr lang="el-GR" sz="2400" dirty="0"/>
          </a:p>
          <a:p>
            <a:pPr marL="0" indent="0">
              <a:buNone/>
            </a:pPr>
            <a:r>
              <a:rPr lang="el-GR" sz="2400" dirty="0"/>
              <a:t>Οι Υ.Μ.Σ. που λειτουργούν στα επιμελητήρια ορίζονται ως </a:t>
            </a:r>
            <a:r>
              <a:rPr lang="el-GR" sz="2400" dirty="0" smtClean="0"/>
              <a:t>αρμόδιες</a:t>
            </a:r>
          </a:p>
          <a:p>
            <a:pPr marL="0" indent="0">
              <a:buNone/>
            </a:pPr>
            <a:r>
              <a:rPr lang="el-GR" sz="2400" dirty="0" smtClean="0"/>
              <a:t> </a:t>
            </a:r>
            <a:r>
              <a:rPr lang="el-GR" sz="2400" b="1" dirty="0"/>
              <a:t>Υπηρεσίες του </a:t>
            </a:r>
            <a:r>
              <a:rPr lang="el-GR" sz="2400" b="1" dirty="0" smtClean="0"/>
              <a:t>Γενικού </a:t>
            </a:r>
            <a:r>
              <a:rPr lang="el-GR" sz="2400" b="1" dirty="0"/>
              <a:t>Εμπορικού Μητρώου (Γ.Ε.ΜΗ.) </a:t>
            </a:r>
            <a:r>
              <a:rPr lang="el-GR" sz="2400" dirty="0" smtClean="0"/>
              <a:t>του </a:t>
            </a:r>
            <a:r>
              <a:rPr lang="el-GR" sz="2400" dirty="0"/>
              <a:t>άρθρου 2 </a:t>
            </a:r>
            <a:endParaRPr lang="el-GR" sz="2400" dirty="0" smtClean="0"/>
          </a:p>
          <a:p>
            <a:pPr marL="0" indent="0">
              <a:buNone/>
            </a:pPr>
            <a:r>
              <a:rPr lang="el-GR" sz="2400" dirty="0" smtClean="0"/>
              <a:t>του </a:t>
            </a:r>
            <a:r>
              <a:rPr lang="el-GR" sz="2400" dirty="0"/>
              <a:t>ν. 3419/2005 (ΦΕΚ 297 Α΄</a:t>
            </a:r>
            <a:r>
              <a:rPr lang="el-GR" sz="2400" dirty="0" smtClean="0"/>
              <a:t>), </a:t>
            </a:r>
            <a:r>
              <a:rPr lang="el-GR" sz="2400" dirty="0"/>
              <a:t>όπως τροποποιήθηκε </a:t>
            </a:r>
            <a:r>
              <a:rPr lang="el-GR" sz="2400" dirty="0" smtClean="0"/>
              <a:t>με </a:t>
            </a:r>
            <a:r>
              <a:rPr lang="el-GR" sz="2400" dirty="0"/>
              <a:t>το άρθρο 13 </a:t>
            </a:r>
            <a:endParaRPr lang="el-GR" sz="2400" dirty="0" smtClean="0"/>
          </a:p>
          <a:p>
            <a:pPr marL="0" indent="0">
              <a:buNone/>
            </a:pPr>
            <a:r>
              <a:rPr lang="el-GR" sz="2400" dirty="0" smtClean="0"/>
              <a:t>του </a:t>
            </a:r>
            <a:r>
              <a:rPr lang="el-GR" sz="2400" dirty="0"/>
              <a:t>ισχύοντος νόμου και είναι αρμόδιες για τη </a:t>
            </a:r>
            <a:r>
              <a:rPr lang="el-GR" sz="2400" dirty="0" smtClean="0"/>
              <a:t>σύσταση </a:t>
            </a:r>
            <a:r>
              <a:rPr lang="el-GR" sz="2400" dirty="0"/>
              <a:t>προσωπικών </a:t>
            </a:r>
            <a:endParaRPr lang="el-GR" sz="2400" dirty="0" smtClean="0"/>
          </a:p>
          <a:p>
            <a:pPr marL="0" indent="0">
              <a:buNone/>
            </a:pPr>
            <a:r>
              <a:rPr lang="el-GR" sz="2400" dirty="0" smtClean="0"/>
              <a:t>εταιρειών (</a:t>
            </a:r>
            <a:r>
              <a:rPr lang="el-GR" sz="2400" dirty="0"/>
              <a:t>Ο.Ε. και Ε.Ε. μη υγειονομικού ενδιαφέροντος και Ι.Κ.Ε</a:t>
            </a:r>
            <a:r>
              <a:rPr lang="el-GR" sz="2400" dirty="0" smtClean="0"/>
              <a:t>.).</a:t>
            </a:r>
          </a:p>
          <a:p>
            <a:pPr marL="0" indent="0">
              <a:buNone/>
            </a:pPr>
            <a:endParaRPr lang="el-GR" sz="2400"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4950" y="1938081"/>
            <a:ext cx="1730827" cy="230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5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331107" y="1313897"/>
            <a:ext cx="10990036" cy="4455532"/>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b="1" u="sng" dirty="0"/>
              <a:t>Υ.Μ.Σ. – Επιμελητήρια – Συμβολαιογράφοι </a:t>
            </a:r>
            <a:endParaRPr lang="el-GR" sz="2400" u="sng" dirty="0"/>
          </a:p>
          <a:p>
            <a:pPr marL="0" indent="0">
              <a:buNone/>
            </a:pPr>
            <a:r>
              <a:rPr lang="el-GR" sz="2400" dirty="0" smtClean="0"/>
              <a:t>Για </a:t>
            </a:r>
            <a:r>
              <a:rPr lang="el-GR" sz="2400" dirty="0"/>
              <a:t>τη </a:t>
            </a:r>
            <a:r>
              <a:rPr lang="el-GR" sz="2400" b="1" dirty="0"/>
              <a:t>σύσταση εταιριών περιορισμένης ευθύνης, </a:t>
            </a:r>
            <a:endParaRPr lang="el-GR" sz="2400" b="1" dirty="0" smtClean="0"/>
          </a:p>
          <a:p>
            <a:pPr marL="0" indent="0">
              <a:buNone/>
            </a:pPr>
            <a:r>
              <a:rPr lang="el-GR" sz="2400" b="1" dirty="0" smtClean="0"/>
              <a:t>ανωνύμων </a:t>
            </a:r>
            <a:r>
              <a:rPr lang="el-GR" sz="2400" b="1" dirty="0"/>
              <a:t>εταιριών</a:t>
            </a:r>
            <a:r>
              <a:rPr lang="el-GR" sz="2400" dirty="0"/>
              <a:t>, </a:t>
            </a:r>
            <a:r>
              <a:rPr lang="el-GR" sz="2400" dirty="0" smtClean="0"/>
              <a:t>καθώς </a:t>
            </a:r>
            <a:r>
              <a:rPr lang="el-GR" sz="2400" dirty="0"/>
              <a:t>και σε όλες τις άλλες </a:t>
            </a:r>
            <a:r>
              <a:rPr lang="el-GR" sz="2400" dirty="0" smtClean="0"/>
              <a:t>περιπτώσεις </a:t>
            </a:r>
          </a:p>
          <a:p>
            <a:pPr marL="0" indent="0">
              <a:buNone/>
            </a:pPr>
            <a:r>
              <a:rPr lang="el-GR" sz="2400" dirty="0" smtClean="0"/>
              <a:t>που </a:t>
            </a:r>
            <a:r>
              <a:rPr lang="el-GR" sz="2400" dirty="0"/>
              <a:t>απαιτείται η σύνταξη συμβολαιογραφικού εγγράφου, </a:t>
            </a:r>
            <a:endParaRPr lang="el-GR" sz="2400" dirty="0" smtClean="0"/>
          </a:p>
          <a:p>
            <a:pPr marL="0" indent="0">
              <a:buNone/>
            </a:pPr>
            <a:r>
              <a:rPr lang="el-GR" sz="2400" dirty="0" smtClean="0"/>
              <a:t>ορίζεται </a:t>
            </a:r>
            <a:r>
              <a:rPr lang="el-GR" sz="2400" dirty="0"/>
              <a:t>ως </a:t>
            </a:r>
            <a:r>
              <a:rPr lang="el-GR" sz="2400" b="1" dirty="0"/>
              <a:t>«Υπηρεσία Μιας Στάσης» ο συμβολαιογράφος </a:t>
            </a:r>
            <a:endParaRPr lang="el-GR" sz="2400" b="1" dirty="0" smtClean="0"/>
          </a:p>
          <a:p>
            <a:pPr marL="0" indent="0">
              <a:buNone/>
            </a:pPr>
            <a:r>
              <a:rPr lang="el-GR" sz="2400" dirty="0" smtClean="0"/>
              <a:t>που </a:t>
            </a:r>
            <a:r>
              <a:rPr lang="el-GR" sz="2400" dirty="0"/>
              <a:t>συντάσσει το συμβολαιογραφικό έγγραφο σύστασης, </a:t>
            </a:r>
            <a:endParaRPr lang="el-GR" sz="2400" dirty="0" smtClean="0"/>
          </a:p>
          <a:p>
            <a:pPr marL="0" indent="0">
              <a:buNone/>
            </a:pPr>
            <a:r>
              <a:rPr lang="el-GR" sz="2400" dirty="0" smtClean="0"/>
              <a:t>εφόσον </a:t>
            </a:r>
            <a:r>
              <a:rPr lang="el-GR" sz="2400" dirty="0"/>
              <a:t>αυτός </a:t>
            </a:r>
            <a:r>
              <a:rPr lang="el-GR" sz="2400" dirty="0" smtClean="0"/>
              <a:t>πληροί </a:t>
            </a:r>
            <a:r>
              <a:rPr lang="el-GR" sz="2400" dirty="0"/>
              <a:t>τις απαραίτητες </a:t>
            </a:r>
            <a:r>
              <a:rPr lang="el-GR" sz="2400" dirty="0" smtClean="0"/>
              <a:t> προϋποθέσεις</a:t>
            </a:r>
            <a:r>
              <a:rPr lang="el-GR" sz="2400" dirty="0"/>
              <a:t>. </a:t>
            </a:r>
          </a:p>
          <a:p>
            <a:pPr marL="0" indent="0">
              <a:buNone/>
            </a:pPr>
            <a:endParaRPr lang="el-GR" sz="2400"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0858" y="1218758"/>
            <a:ext cx="2721428" cy="420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47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7"/>
            <a:ext cx="11509695" cy="45099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t>Στη Β΄ </a:t>
            </a:r>
            <a:r>
              <a:rPr lang="el-GR" sz="2400" dirty="0" smtClean="0"/>
              <a:t>φάση, </a:t>
            </a:r>
            <a:r>
              <a:rPr lang="el-GR" sz="2400" dirty="0" err="1" smtClean="0"/>
              <a:t>μεσω</a:t>
            </a:r>
            <a:r>
              <a:rPr lang="el-GR" sz="2400" dirty="0" smtClean="0"/>
              <a:t> της διαδικτυακής εφαρμογής </a:t>
            </a:r>
            <a:r>
              <a:rPr lang="el-GR" sz="2400" dirty="0"/>
              <a:t>της </a:t>
            </a:r>
            <a:r>
              <a:rPr lang="el-GR" sz="2400" dirty="0" smtClean="0"/>
              <a:t>Υ.Μ.Σ</a:t>
            </a:r>
          </a:p>
          <a:p>
            <a:pPr marL="0" indent="0">
              <a:buNone/>
            </a:pPr>
            <a:r>
              <a:rPr lang="el-GR" sz="2400" dirty="0"/>
              <a:t> </a:t>
            </a:r>
            <a:r>
              <a:rPr lang="el-GR" sz="2400" dirty="0" smtClean="0"/>
              <a:t> (https</a:t>
            </a:r>
            <a:r>
              <a:rPr lang="el-GR" sz="2400" dirty="0"/>
              <a:t>://www.geminet.gr/geminet</a:t>
            </a:r>
            <a:r>
              <a:rPr lang="el-GR" sz="2400" dirty="0" smtClean="0"/>
              <a:t>/), </a:t>
            </a:r>
            <a:r>
              <a:rPr lang="el-GR" sz="2400" dirty="0"/>
              <a:t>η οποία είναι </a:t>
            </a:r>
            <a:r>
              <a:rPr lang="el-GR" sz="2400" dirty="0" err="1"/>
              <a:t>προσβάσιμη</a:t>
            </a:r>
            <a:r>
              <a:rPr lang="el-GR" sz="2400" dirty="0"/>
              <a:t> </a:t>
            </a:r>
            <a:endParaRPr lang="el-GR" sz="2400" dirty="0" smtClean="0"/>
          </a:p>
          <a:p>
            <a:pPr marL="0" indent="0">
              <a:buNone/>
            </a:pPr>
            <a:r>
              <a:rPr lang="el-GR" sz="2400" dirty="0" smtClean="0"/>
              <a:t>   μέσω </a:t>
            </a:r>
            <a:r>
              <a:rPr lang="el-GR" sz="2400" dirty="0"/>
              <a:t>του </a:t>
            </a:r>
            <a:r>
              <a:rPr lang="el-GR" sz="2400" dirty="0" err="1"/>
              <a:t>ιστοτόπου</a:t>
            </a:r>
            <a:r>
              <a:rPr lang="el-GR" sz="2400" dirty="0"/>
              <a:t> του Γ.Ε.ΜΗ (</a:t>
            </a:r>
            <a:r>
              <a:rPr lang="el-GR" sz="2400" dirty="0" err="1"/>
              <a:t>www.businessportal.gr</a:t>
            </a:r>
            <a:r>
              <a:rPr lang="el-GR" sz="2400" dirty="0"/>
              <a:t>) </a:t>
            </a:r>
            <a:r>
              <a:rPr lang="el-GR" sz="2400" dirty="0" smtClean="0"/>
              <a:t>, </a:t>
            </a:r>
          </a:p>
          <a:p>
            <a:pPr marL="0" indent="0">
              <a:buNone/>
            </a:pPr>
            <a:r>
              <a:rPr lang="el-GR" sz="2400" dirty="0" smtClean="0"/>
              <a:t>   </a:t>
            </a:r>
            <a:r>
              <a:rPr lang="el-GR" sz="2400" dirty="0"/>
              <a:t>η σύσταση της επιχείρησης </a:t>
            </a:r>
            <a:r>
              <a:rPr lang="el-GR" sz="2400" dirty="0" smtClean="0"/>
              <a:t>γίνεται σε 3 </a:t>
            </a:r>
            <a:r>
              <a:rPr lang="el-GR" sz="2400" dirty="0"/>
              <a:t>επιμέρους στάδια : </a:t>
            </a:r>
            <a:endParaRPr lang="el-GR" sz="2400" dirty="0" smtClean="0"/>
          </a:p>
          <a:p>
            <a:r>
              <a:rPr lang="el-GR" sz="2400" dirty="0" smtClean="0"/>
              <a:t>1</a:t>
            </a:r>
            <a:r>
              <a:rPr lang="el-GR" sz="2400" dirty="0"/>
              <a:t>. Έλεγχος ΑΦΜ των εταίρων και του εκπροσώπου της εταιρείας – </a:t>
            </a:r>
            <a:endParaRPr lang="el-GR" sz="2400" dirty="0" smtClean="0"/>
          </a:p>
          <a:p>
            <a:pPr marL="0" indent="0">
              <a:buNone/>
            </a:pPr>
            <a:r>
              <a:rPr lang="el-GR" sz="2400" dirty="0"/>
              <a:t> </a:t>
            </a:r>
            <a:r>
              <a:rPr lang="el-GR" sz="2400" dirty="0" smtClean="0"/>
              <a:t>    αναζήτηση </a:t>
            </a:r>
            <a:r>
              <a:rPr lang="el-GR" sz="2400" dirty="0"/>
              <a:t>μέσω του </a:t>
            </a:r>
            <a:r>
              <a:rPr lang="el-GR" sz="2400" dirty="0" err="1"/>
              <a:t>ιστοτόπου</a:t>
            </a:r>
            <a:r>
              <a:rPr lang="el-GR" sz="2400" dirty="0"/>
              <a:t> της ΓΓΠΣ (</a:t>
            </a:r>
            <a:r>
              <a:rPr lang="el-GR" sz="2400" i="1" dirty="0" err="1"/>
              <a:t>taxisNet</a:t>
            </a:r>
            <a:r>
              <a:rPr lang="el-GR" sz="2400" dirty="0"/>
              <a:t>) </a:t>
            </a:r>
          </a:p>
          <a:p>
            <a:r>
              <a:rPr lang="el-GR" sz="2400" dirty="0"/>
              <a:t>2. Καταχώρηση των κωδικών αριθμών δραστηριότητας, ΚΑΔ. </a:t>
            </a:r>
          </a:p>
          <a:p>
            <a:r>
              <a:rPr lang="el-GR" sz="2400" dirty="0"/>
              <a:t>3. Εγγραφή στο μητρώο του επιμελητηρίου με αυτόματη μετάπτωση των </a:t>
            </a:r>
            <a:endParaRPr lang="el-GR" sz="2400" dirty="0" smtClean="0"/>
          </a:p>
          <a:p>
            <a:pPr marL="0" indent="0">
              <a:buNone/>
            </a:pPr>
            <a:r>
              <a:rPr lang="el-GR" sz="2400" dirty="0"/>
              <a:t> </a:t>
            </a:r>
            <a:r>
              <a:rPr lang="el-GR" sz="2400" dirty="0" smtClean="0"/>
              <a:t>  συμπληρωμένων </a:t>
            </a:r>
            <a:r>
              <a:rPr lang="el-GR" sz="2400" dirty="0"/>
              <a:t>στοιχείων της επιχείρησης από την ηλεκτρονική εφαρμογή </a:t>
            </a:r>
            <a:endParaRPr lang="el-GR" sz="2400" dirty="0" smtClean="0"/>
          </a:p>
          <a:p>
            <a:pPr marL="0" indent="0">
              <a:buNone/>
            </a:pPr>
            <a:r>
              <a:rPr lang="el-GR" sz="2400" dirty="0"/>
              <a:t> </a:t>
            </a:r>
            <a:r>
              <a:rPr lang="el-GR" sz="2400" dirty="0" smtClean="0"/>
              <a:t>   της </a:t>
            </a:r>
            <a:r>
              <a:rPr lang="el-GR" sz="2400" dirty="0"/>
              <a:t>Υ.Μ.Σ. και άμεση έκδοση του Α.Φ.Μ. της νέας εταιρείας.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222" y="2288460"/>
            <a:ext cx="2298626" cy="190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5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6"/>
            <a:ext cx="11509695" cy="44664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t>Ο χρόνος ολοκλήρωσης της Β΄ φάσης </a:t>
            </a:r>
            <a:r>
              <a:rPr lang="el-GR" sz="2400" dirty="0" smtClean="0"/>
              <a:t>δεν </a:t>
            </a:r>
            <a:r>
              <a:rPr lang="el-GR" sz="2400" dirty="0"/>
              <a:t>απαιτεί τη φυσική παρουσία του </a:t>
            </a:r>
            <a:endParaRPr lang="el-GR" sz="2400" dirty="0" smtClean="0"/>
          </a:p>
          <a:p>
            <a:pPr marL="0" indent="0">
              <a:buNone/>
            </a:pPr>
            <a:r>
              <a:rPr lang="el-GR" sz="2400" dirty="0"/>
              <a:t> </a:t>
            </a:r>
            <a:r>
              <a:rPr lang="el-GR" sz="2400" dirty="0" smtClean="0"/>
              <a:t>  εκπροσώπου </a:t>
            </a:r>
            <a:r>
              <a:rPr lang="el-GR" sz="2400" dirty="0"/>
              <a:t>παρά μόνο στο τελικό στάδιο πληρωμών των σχετικών τελών. </a:t>
            </a:r>
            <a:endParaRPr lang="el-GR" sz="2400" dirty="0" smtClean="0"/>
          </a:p>
          <a:p>
            <a:r>
              <a:rPr lang="el-GR" sz="2400" dirty="0" smtClean="0"/>
              <a:t>Η </a:t>
            </a:r>
            <a:r>
              <a:rPr lang="el-GR" sz="2400" dirty="0"/>
              <a:t>διαδικασία αυτή ολοκληρώνεται συνήθως εντός 24 ωρών. Δηλαδή </a:t>
            </a:r>
            <a:r>
              <a:rPr lang="el-GR" sz="2400" dirty="0" smtClean="0"/>
              <a:t>η </a:t>
            </a:r>
            <a:r>
              <a:rPr lang="el-GR" sz="2400" dirty="0"/>
              <a:t>εταιρεία </a:t>
            </a:r>
            <a:endParaRPr lang="el-GR" sz="2400" dirty="0" smtClean="0"/>
          </a:p>
          <a:p>
            <a:pPr marL="0" indent="0">
              <a:buNone/>
            </a:pPr>
            <a:r>
              <a:rPr lang="el-GR" sz="2400" dirty="0"/>
              <a:t> </a:t>
            </a:r>
            <a:r>
              <a:rPr lang="el-GR" sz="2400" dirty="0" smtClean="0"/>
              <a:t>  είναι ολοκληρωμένη </a:t>
            </a:r>
            <a:r>
              <a:rPr lang="el-GR" sz="2400" dirty="0"/>
              <a:t>μετά το πέρας μίας εργάσιμης μέρας. </a:t>
            </a:r>
          </a:p>
          <a:p>
            <a:r>
              <a:rPr lang="el-GR" sz="2400" dirty="0"/>
              <a:t>Με τον νόμο 4441/2016 επήλθαν νέες </a:t>
            </a:r>
            <a:r>
              <a:rPr lang="el-GR" sz="2400" dirty="0" smtClean="0"/>
              <a:t>αλλαγές </a:t>
            </a:r>
            <a:r>
              <a:rPr lang="el-GR" sz="2400" dirty="0"/>
              <a:t>στην λειτουργία της </a:t>
            </a:r>
            <a:r>
              <a:rPr lang="el-GR" sz="2400" dirty="0" smtClean="0"/>
              <a:t>ΥΜΣ  </a:t>
            </a:r>
          </a:p>
          <a:p>
            <a:pPr marL="0" indent="0">
              <a:buNone/>
            </a:pPr>
            <a:r>
              <a:rPr lang="el-GR" sz="2400" dirty="0"/>
              <a:t> </a:t>
            </a:r>
            <a:r>
              <a:rPr lang="el-GR" sz="2400" dirty="0" smtClean="0"/>
              <a:t> και </a:t>
            </a:r>
            <a:r>
              <a:rPr lang="el-GR" sz="2400" dirty="0"/>
              <a:t>της </a:t>
            </a:r>
            <a:r>
              <a:rPr lang="el-GR" sz="2400" dirty="0" smtClean="0"/>
              <a:t>e-YΜΣ </a:t>
            </a:r>
            <a:r>
              <a:rPr lang="el-GR" sz="2400" dirty="0"/>
              <a:t>και πιο συγκεκριμένα </a:t>
            </a:r>
            <a:r>
              <a:rPr lang="el-GR" sz="2400" b="1" dirty="0"/>
              <a:t>καταργήθηκαν </a:t>
            </a:r>
            <a:r>
              <a:rPr lang="el-GR" sz="2400" dirty="0"/>
              <a:t>οι κατωτέρω διαδικασίες: </a:t>
            </a:r>
          </a:p>
          <a:p>
            <a:r>
              <a:rPr lang="el-GR" sz="2400" dirty="0"/>
              <a:t>1. Χρήση εταιρικής σφραγίδας </a:t>
            </a:r>
            <a:r>
              <a:rPr lang="el-GR" sz="2400" dirty="0" smtClean="0"/>
              <a:t>(με </a:t>
            </a:r>
            <a:r>
              <a:rPr lang="el-GR" sz="2400" dirty="0"/>
              <a:t>τον νόμο 4156/2013 παρ.12 άρθ. 3) </a:t>
            </a:r>
          </a:p>
          <a:p>
            <a:r>
              <a:rPr lang="el-GR" sz="2400" dirty="0" smtClean="0"/>
              <a:t>2.Φορολογική </a:t>
            </a:r>
            <a:r>
              <a:rPr lang="el-GR" sz="2400" dirty="0"/>
              <a:t>ενημερότητα </a:t>
            </a:r>
            <a:r>
              <a:rPr lang="el-GR" sz="2400" dirty="0" smtClean="0"/>
              <a:t>(με </a:t>
            </a:r>
            <a:r>
              <a:rPr lang="el-GR" sz="2400" dirty="0"/>
              <a:t>τον νόμο 4441/16) </a:t>
            </a:r>
          </a:p>
          <a:p>
            <a:r>
              <a:rPr lang="el-GR" sz="2400" dirty="0"/>
              <a:t>3. Επίσκεψη σε ΔΟΥ </a:t>
            </a:r>
          </a:p>
          <a:p>
            <a:r>
              <a:rPr lang="el-GR" sz="2400" dirty="0"/>
              <a:t>4. Επίσκεψη σε ΕΦΚΑ </a:t>
            </a:r>
          </a:p>
          <a:p>
            <a:pPr marL="342900" lvl="0" indent="-342900" algn="just">
              <a:buFont typeface="Symbol"/>
              <a:buChar char=""/>
            </a:pPr>
            <a:r>
              <a:rPr lang="el-GR" sz="2400" dirty="0" smtClean="0">
                <a:solidFill>
                  <a:srgbClr val="000000"/>
                </a:solidFill>
                <a:latin typeface="Times New Roman"/>
                <a:ea typeface="Times New Roman"/>
              </a:rPr>
              <a:t>, </a:t>
            </a:r>
            <a:endParaRPr lang="el-GR" sz="2400" dirty="0">
              <a:effectLst/>
              <a:latin typeface="Times New Roman"/>
              <a:ea typeface="Times New Roman"/>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8476" y="4410684"/>
            <a:ext cx="1929493" cy="159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5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02671" y="1313897"/>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t>Για τις διαδικασίες 3 &amp; 4 το Πληροφοριακό Σύστημα της </a:t>
            </a:r>
            <a:r>
              <a:rPr lang="el-GR" sz="2400" dirty="0" smtClean="0"/>
              <a:t>ΥΜΣ στέλνει, </a:t>
            </a:r>
          </a:p>
          <a:p>
            <a:pPr marL="0" indent="0">
              <a:buNone/>
            </a:pPr>
            <a:r>
              <a:rPr lang="el-GR" sz="2400" dirty="0"/>
              <a:t> </a:t>
            </a:r>
            <a:r>
              <a:rPr lang="el-GR" sz="2400" dirty="0" smtClean="0"/>
              <a:t>  μέσω </a:t>
            </a:r>
            <a:r>
              <a:rPr lang="el-GR" sz="2400" dirty="0" err="1" smtClean="0"/>
              <a:t>διεπαφής</a:t>
            </a:r>
            <a:r>
              <a:rPr lang="el-GR" sz="2400" dirty="0" smtClean="0"/>
              <a:t>, αυτόματα </a:t>
            </a:r>
            <a:r>
              <a:rPr lang="el-GR" sz="2400" dirty="0"/>
              <a:t>τα σχετικά στοιχεία στους </a:t>
            </a:r>
            <a:r>
              <a:rPr lang="el-GR" sz="2400" dirty="0" smtClean="0"/>
              <a:t>φορείς, </a:t>
            </a:r>
          </a:p>
          <a:p>
            <a:pPr marL="0" indent="0">
              <a:buNone/>
            </a:pPr>
            <a:r>
              <a:rPr lang="el-GR" sz="2400" dirty="0"/>
              <a:t> </a:t>
            </a:r>
            <a:r>
              <a:rPr lang="el-GR" sz="2400" dirty="0" smtClean="0"/>
              <a:t>  </a:t>
            </a:r>
            <a:r>
              <a:rPr lang="el-GR" sz="2400" dirty="0"/>
              <a:t>όπως αυτά προσδιορίζονται στο Παράρτημα της ΚΥΑ 63577/2018. </a:t>
            </a:r>
          </a:p>
          <a:p>
            <a:r>
              <a:rPr lang="el-GR" sz="2400" b="1" dirty="0"/>
              <a:t>ΑΝΑΛΥΤΙΚΟΤΕΡΑ: </a:t>
            </a:r>
            <a:endParaRPr lang="el-GR" sz="2400" dirty="0"/>
          </a:p>
          <a:p>
            <a:pPr marL="0" indent="0">
              <a:buNone/>
            </a:pPr>
            <a:r>
              <a:rPr lang="el-GR" sz="2400" dirty="0" smtClean="0"/>
              <a:t>1.Ο </a:t>
            </a:r>
            <a:r>
              <a:rPr lang="el-GR" sz="2400" dirty="0"/>
              <a:t>ενδιαφερόμενος κάνει ο ίδιος τη σύσταση της εταιρείας του, </a:t>
            </a:r>
            <a:endParaRPr lang="el-GR" sz="2400" dirty="0" smtClean="0"/>
          </a:p>
          <a:p>
            <a:pPr marL="0" indent="0">
              <a:buNone/>
            </a:pPr>
            <a:r>
              <a:rPr lang="el-GR" sz="2400" dirty="0"/>
              <a:t> </a:t>
            </a:r>
            <a:r>
              <a:rPr lang="el-GR" sz="2400" dirty="0" smtClean="0"/>
              <a:t>  χωρίς </a:t>
            </a:r>
            <a:r>
              <a:rPr lang="el-GR" sz="2400" dirty="0"/>
              <a:t>να απαιτείται να επισκεφθεί οποιαδήποτε δημόσια Υπηρεσία </a:t>
            </a:r>
            <a:endParaRPr lang="el-GR" sz="2400" dirty="0" smtClean="0"/>
          </a:p>
          <a:p>
            <a:pPr marL="0" indent="0">
              <a:buNone/>
            </a:pPr>
            <a:r>
              <a:rPr lang="el-GR" sz="2400" dirty="0"/>
              <a:t> </a:t>
            </a:r>
            <a:r>
              <a:rPr lang="el-GR" sz="2400" dirty="0" smtClean="0"/>
              <a:t>  μέσω </a:t>
            </a:r>
            <a:r>
              <a:rPr lang="el-GR" sz="2400" dirty="0"/>
              <a:t>της </a:t>
            </a:r>
            <a:r>
              <a:rPr lang="el-GR" sz="2400" dirty="0" smtClean="0"/>
              <a:t>Ηλεκτρονικής Υπηρεσίας </a:t>
            </a:r>
            <a:r>
              <a:rPr lang="el-GR" sz="2400" dirty="0"/>
              <a:t>μιας Στάσης (e-ΥΜΣ): </a:t>
            </a:r>
            <a:r>
              <a:rPr lang="el-GR" sz="2400" dirty="0" smtClean="0"/>
              <a:t>(http</a:t>
            </a:r>
            <a:r>
              <a:rPr lang="el-GR" sz="2400" dirty="0"/>
              <a:t>://</a:t>
            </a:r>
            <a:r>
              <a:rPr lang="el-GR" sz="2400" dirty="0" smtClean="0"/>
              <a:t>eyms.businessportal.gr)</a:t>
            </a:r>
            <a:endParaRPr lang="el-GR" sz="2400" dirty="0"/>
          </a:p>
          <a:p>
            <a:pPr marL="0" indent="0">
              <a:buNone/>
            </a:pPr>
            <a:r>
              <a:rPr lang="el-GR" sz="2400" dirty="0"/>
              <a:t>2. Οι εταιρείες που μπορούν να συσταθούν μέσω e-ΥΜΣ είναι ; </a:t>
            </a:r>
          </a:p>
          <a:p>
            <a:pPr marL="0" indent="0">
              <a:buNone/>
            </a:pPr>
            <a:r>
              <a:rPr lang="el-GR" sz="2400" b="1" dirty="0" smtClean="0"/>
              <a:t>• </a:t>
            </a:r>
            <a:r>
              <a:rPr lang="el-GR" sz="2400" dirty="0"/>
              <a:t>Οι Κεφαλαιουχικές Εταιρείες (ΑΕ, ΕΠΕ &amp; ΙΚΕ),</a:t>
            </a:r>
          </a:p>
          <a:p>
            <a:pPr marL="0" indent="0">
              <a:buNone/>
            </a:pPr>
            <a:r>
              <a:rPr lang="el-GR" sz="2400" dirty="0"/>
              <a:t>• Οι Προσωπικές Εταιρείες (ΟΕ &amp; ΕΕ)</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9943" y="1485146"/>
            <a:ext cx="2142233" cy="239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72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dirty="0"/>
              <a:t>3. </a:t>
            </a:r>
            <a:r>
              <a:rPr lang="el-GR" sz="2400" b="1" dirty="0"/>
              <a:t>Τα προαπαιτούμενα</a:t>
            </a:r>
            <a:r>
              <a:rPr lang="el-GR" sz="2400" dirty="0"/>
              <a:t> για να συστήσει κάποιος εταιρεία μέσω e- ΥΜΣ</a:t>
            </a:r>
            <a:r>
              <a:rPr lang="el-GR" sz="2400" dirty="0" smtClean="0"/>
              <a:t>:</a:t>
            </a:r>
          </a:p>
          <a:p>
            <a:pPr marL="0" indent="0">
              <a:buNone/>
            </a:pPr>
            <a:endParaRPr lang="el-GR" sz="2400" b="1" dirty="0"/>
          </a:p>
          <a:p>
            <a:r>
              <a:rPr lang="el-GR" sz="2400" dirty="0"/>
              <a:t>Οι ιδρυτές απαιτείται να έχουν:</a:t>
            </a:r>
          </a:p>
          <a:p>
            <a:pPr marL="0" indent="0">
              <a:buNone/>
            </a:pPr>
            <a:r>
              <a:rPr lang="el-GR" sz="2400" dirty="0"/>
              <a:t>• Ικανότητα δικαιοπραξίας</a:t>
            </a:r>
          </a:p>
          <a:p>
            <a:pPr marL="0" indent="0">
              <a:buNone/>
            </a:pPr>
            <a:r>
              <a:rPr lang="el-GR" sz="2400" dirty="0"/>
              <a:t>• Ενεργό ελληνικό </a:t>
            </a:r>
            <a:r>
              <a:rPr lang="el-GR" sz="2400" dirty="0" smtClean="0"/>
              <a:t>ΑΦΜ</a:t>
            </a:r>
            <a:endParaRPr lang="el-GR" sz="2400" dirty="0"/>
          </a:p>
          <a:p>
            <a:pPr marL="0" indent="0">
              <a:buNone/>
            </a:pPr>
            <a:r>
              <a:rPr lang="el-GR" sz="2400" dirty="0"/>
              <a:t>• Κατάλληλη άδεια διαμονής αν προέρχονται από Τρίτη χώρα </a:t>
            </a:r>
            <a:r>
              <a:rPr lang="el-GR" sz="2400" dirty="0" smtClean="0"/>
              <a:t>και</a:t>
            </a:r>
          </a:p>
          <a:p>
            <a:pPr marL="0" indent="0">
              <a:buNone/>
            </a:pPr>
            <a:r>
              <a:rPr lang="el-GR" sz="2400" dirty="0"/>
              <a:t> </a:t>
            </a:r>
            <a:r>
              <a:rPr lang="el-GR" sz="2400" dirty="0" smtClean="0"/>
              <a:t> επιθυμούν </a:t>
            </a:r>
            <a:r>
              <a:rPr lang="el-GR" sz="2400" dirty="0"/>
              <a:t>να διαμείνουν στη χώρα μας ή πρόκειται να </a:t>
            </a:r>
            <a:r>
              <a:rPr lang="el-GR" sz="2400" dirty="0" smtClean="0"/>
              <a:t>συμμετάσχουν</a:t>
            </a:r>
          </a:p>
          <a:p>
            <a:pPr marL="0" indent="0">
              <a:buNone/>
            </a:pPr>
            <a:r>
              <a:rPr lang="el-GR" sz="2400" dirty="0"/>
              <a:t> </a:t>
            </a:r>
            <a:r>
              <a:rPr lang="el-GR" sz="2400" dirty="0" smtClean="0"/>
              <a:t> σαν </a:t>
            </a:r>
            <a:r>
              <a:rPr lang="el-GR" sz="2400" dirty="0"/>
              <a:t>ομόρρυθμοι εταίροι σε προσωπική εταιρεία. </a:t>
            </a:r>
            <a:endParaRPr lang="el-GR" sz="2400" dirty="0" smtClean="0"/>
          </a:p>
          <a:p>
            <a:pPr marL="0" indent="0">
              <a:buNone/>
            </a:pPr>
            <a:r>
              <a:rPr lang="el-GR" sz="2400" dirty="0"/>
              <a:t> </a:t>
            </a:r>
            <a:r>
              <a:rPr lang="el-GR" sz="2400" dirty="0" smtClean="0"/>
              <a:t> Σχετική </a:t>
            </a:r>
            <a:r>
              <a:rPr lang="el-GR" sz="2400" dirty="0"/>
              <a:t>νομοθεσία: ν. 4251/2014 (A’ 80).</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593" y="1730828"/>
            <a:ext cx="2125436" cy="223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72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4334692"/>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l-GR" sz="2000" dirty="0"/>
              <a:t>4</a:t>
            </a:r>
            <a:r>
              <a:rPr lang="el-GR" sz="2000" u="sng" dirty="0"/>
              <a:t>. </a:t>
            </a:r>
            <a:r>
              <a:rPr lang="el-GR" sz="2000" b="1" u="sng" dirty="0"/>
              <a:t>Πρότυπο καταστατικό:</a:t>
            </a:r>
            <a:endParaRPr lang="el-GR" sz="2000" u="sng" dirty="0"/>
          </a:p>
          <a:p>
            <a:pPr marL="342900" indent="-342900" algn="just">
              <a:buFont typeface="Arial" pitchFamily="34" charset="0"/>
              <a:buChar char="•"/>
            </a:pPr>
            <a:r>
              <a:rPr lang="el-GR" sz="2000" dirty="0" smtClean="0"/>
              <a:t>Είναι </a:t>
            </a:r>
            <a:r>
              <a:rPr lang="el-GR" sz="2000" dirty="0"/>
              <a:t>το καταστατικό, το περιεχόμενο του οποίου ορίζεται ρητά στη ΥΑ 11026/2020 (Β’ 491), ανά νομική μορφή. </a:t>
            </a:r>
            <a:endParaRPr lang="el-GR" sz="2000" dirty="0" smtClean="0"/>
          </a:p>
          <a:p>
            <a:pPr marL="342900" indent="-342900" algn="just">
              <a:buFont typeface="Arial" pitchFamily="34" charset="0"/>
              <a:buChar char="•"/>
            </a:pPr>
            <a:r>
              <a:rPr lang="el-GR" sz="2000" dirty="0" smtClean="0"/>
              <a:t>Συμπληρώνεται </a:t>
            </a:r>
            <a:r>
              <a:rPr lang="el-GR" sz="2000" dirty="0"/>
              <a:t>από τους ιδρυτές μόνο ως προς τα στοιχεία που διαφοροποιούν την εταιρεία από άλλες του ίδιου τύπου.</a:t>
            </a:r>
          </a:p>
          <a:p>
            <a:pPr marL="342900" indent="-342900" algn="just">
              <a:buFont typeface="Arial" pitchFamily="34" charset="0"/>
              <a:buChar char="•"/>
            </a:pPr>
            <a:r>
              <a:rPr lang="el-GR" sz="2000" dirty="0" smtClean="0"/>
              <a:t>Η </a:t>
            </a:r>
            <a:r>
              <a:rPr lang="el-GR" sz="2000" dirty="0"/>
              <a:t>χρήση του είναι υποχρεωτική για σύσταση μέσω e-ΥΜΣ, ανεξαρτήτως εταιρικού τύπου.</a:t>
            </a:r>
          </a:p>
          <a:p>
            <a:pPr marL="342900" indent="-342900" algn="just">
              <a:buFont typeface="Arial" pitchFamily="34" charset="0"/>
              <a:buChar char="•"/>
            </a:pPr>
            <a:r>
              <a:rPr lang="el-GR" sz="2000" dirty="0" smtClean="0"/>
              <a:t>Το </a:t>
            </a:r>
            <a:r>
              <a:rPr lang="el-GR" sz="2000" dirty="0"/>
              <a:t>πρότυπο καταστατικό αφορά όλες τις νομικές μορφές (ΑΕ, ΕΠΕ, ΙΚΕ, ΟΕ &amp; ΕΕ).</a:t>
            </a:r>
          </a:p>
          <a:p>
            <a:pPr marL="342900" indent="-342900" algn="just">
              <a:buFont typeface="Arial" pitchFamily="34" charset="0"/>
              <a:buChar char="•"/>
            </a:pPr>
            <a:r>
              <a:rPr lang="el-GR" sz="2000" dirty="0" smtClean="0"/>
              <a:t>Αν </a:t>
            </a:r>
            <a:r>
              <a:rPr lang="el-GR" sz="2000" dirty="0"/>
              <a:t>οι ιδρυτές δεν επιθυμούν τη χρήση πρότυπου καταστατικού ή υπάρχουν εισφορές σε </a:t>
            </a:r>
            <a:endParaRPr lang="el-GR" sz="2000" dirty="0" smtClean="0"/>
          </a:p>
          <a:p>
            <a:pPr algn="just"/>
            <a:r>
              <a:rPr lang="el-GR" sz="2000" dirty="0"/>
              <a:t> </a:t>
            </a:r>
            <a:r>
              <a:rPr lang="el-GR" sz="2000" dirty="0" smtClean="0"/>
              <a:t>     είδος </a:t>
            </a:r>
            <a:r>
              <a:rPr lang="el-GR" sz="2000" dirty="0"/>
              <a:t>που απαιτούν συμβολαιογραφικό τύπο, τότε οι ιδρυτές θα πρέπει να </a:t>
            </a:r>
            <a:r>
              <a:rPr lang="el-GR" sz="2000" dirty="0" smtClean="0"/>
              <a:t>απευθυνθούν</a:t>
            </a:r>
          </a:p>
          <a:p>
            <a:pPr algn="just"/>
            <a:r>
              <a:rPr lang="el-GR" sz="2000" dirty="0"/>
              <a:t> </a:t>
            </a:r>
            <a:r>
              <a:rPr lang="el-GR" sz="2000" dirty="0" smtClean="0"/>
              <a:t>      </a:t>
            </a:r>
            <a:r>
              <a:rPr lang="el-GR" sz="2000" dirty="0"/>
              <a:t>για τη </a:t>
            </a:r>
            <a:r>
              <a:rPr lang="el-GR" sz="2000" dirty="0" smtClean="0"/>
              <a:t>σύσταση, </a:t>
            </a:r>
            <a:r>
              <a:rPr lang="el-GR" sz="2000" dirty="0"/>
              <a:t>είτε στην ΥΓΕΜΗ οποιουδήποτε Επιμελητηρίου</a:t>
            </a:r>
            <a:r>
              <a:rPr lang="el-GR" sz="2000" b="1" dirty="0"/>
              <a:t> </a:t>
            </a:r>
            <a:endParaRPr lang="el-GR" sz="2000" b="1" dirty="0" smtClean="0"/>
          </a:p>
          <a:p>
            <a:pPr algn="just"/>
            <a:r>
              <a:rPr lang="el-GR" sz="2000" b="1" dirty="0"/>
              <a:t> </a:t>
            </a:r>
            <a:r>
              <a:rPr lang="el-GR" sz="2000" b="1" dirty="0" smtClean="0"/>
              <a:t>      είτε </a:t>
            </a:r>
            <a:r>
              <a:rPr lang="el-GR" sz="2000" b="1" dirty="0"/>
              <a:t>στον Συμβολαιογράφο- ΥΜΣ.</a:t>
            </a: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l-GR" sz="2400" dirty="0">
              <a:effectLst/>
              <a:latin typeface="Times New Roman"/>
              <a:ea typeface="Times New Roman"/>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1523" y="1267743"/>
            <a:ext cx="13335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72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fade">
                                      <p:cBhvr>
                                        <p:cTn id="63" dur="1000"/>
                                        <p:tgtEl>
                                          <p:spTgt spid="8">
                                            <p:txEl>
                                              <p:pRg st="8" end="8"/>
                                            </p:txEl>
                                          </p:spTgt>
                                        </p:tgtEl>
                                      </p:cBhvr>
                                    </p:animEffect>
                                    <p:anim calcmode="lin" valueType="num">
                                      <p:cBhvr>
                                        <p:cTn id="6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11D94D53-FB8D-AC07-0D23-9ADE140B9622}"/>
              </a:ext>
            </a:extLst>
          </p:cNvPr>
          <p:cNvSpPr/>
          <p:nvPr/>
        </p:nvSpPr>
        <p:spPr>
          <a:xfrm>
            <a:off x="-671675" y="0"/>
            <a:ext cx="12544697"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Θέση περιεχομένου 2"/>
          <p:cNvSpPr txBox="1">
            <a:spLocks/>
          </p:cNvSpPr>
          <p:nvPr/>
        </p:nvSpPr>
        <p:spPr>
          <a:xfrm>
            <a:off x="1981200" y="563526"/>
            <a:ext cx="9214883" cy="600056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2000"/>
              </a:lnSpc>
            </a:pPr>
            <a:r>
              <a:rPr lang="el-GR" sz="2900" b="1" u="sng" dirty="0">
                <a:effectLst/>
                <a:latin typeface="Times New Roman" panose="02020603050405020304" pitchFamily="18" charset="0"/>
                <a:ea typeface="Times New Roman" panose="02020603050405020304" pitchFamily="18" charset="0"/>
              </a:rPr>
              <a:t>Δέσποινα Τριτοπούλου - Βιογραφικό. </a:t>
            </a:r>
            <a:endParaRPr lang="el-GR" sz="2900" dirty="0">
              <a:effectLst/>
              <a:latin typeface="Times New Roman" panose="02020603050405020304" pitchFamily="18" charset="0"/>
              <a:ea typeface="Times New Roman" panose="02020603050405020304" pitchFamily="18" charset="0"/>
            </a:endParaRPr>
          </a:p>
          <a:p>
            <a:pPr algn="ctr">
              <a:lnSpc>
                <a:spcPct val="122000"/>
              </a:lnSpc>
            </a:pPr>
            <a:r>
              <a:rPr lang="el-GR" sz="1800" b="1" u="sng" dirty="0">
                <a:effectLst/>
                <a:latin typeface="Times New Roman" panose="02020603050405020304" pitchFamily="18" charset="0"/>
                <a:ea typeface="Times New Roman" panose="02020603050405020304" pitchFamily="18" charset="0"/>
              </a:rPr>
              <a:t>(</a:t>
            </a:r>
            <a:r>
              <a:rPr lang="en-US" sz="1800" b="1" u="sng" dirty="0">
                <a:effectLst/>
                <a:latin typeface="Times New Roman" panose="02020603050405020304" pitchFamily="18" charset="0"/>
                <a:ea typeface="Times New Roman" panose="02020603050405020304" pitchFamily="18" charset="0"/>
              </a:rPr>
              <a:t>www</a:t>
            </a:r>
            <a:r>
              <a:rPr lang="el-GR" sz="1800" b="1" u="sng" dirty="0">
                <a:effectLst/>
                <a:latin typeface="Times New Roman" panose="02020603050405020304" pitchFamily="18" charset="0"/>
                <a:ea typeface="Times New Roman" panose="02020603050405020304" pitchFamily="18" charset="0"/>
              </a:rPr>
              <a:t>.</a:t>
            </a:r>
            <a:r>
              <a:rPr lang="en-US" sz="1800" b="1" u="sng" dirty="0" err="1">
                <a:effectLst/>
                <a:latin typeface="Times New Roman" panose="02020603050405020304" pitchFamily="18" charset="0"/>
                <a:ea typeface="Times New Roman" panose="02020603050405020304" pitchFamily="18" charset="0"/>
              </a:rPr>
              <a:t>dtritopoulou</a:t>
            </a:r>
            <a:r>
              <a:rPr lang="el-GR" sz="1800" b="1" u="sng" dirty="0">
                <a:effectLst/>
                <a:latin typeface="Times New Roman" panose="02020603050405020304" pitchFamily="18" charset="0"/>
                <a:ea typeface="Times New Roman" panose="02020603050405020304" pitchFamily="18" charset="0"/>
              </a:rPr>
              <a:t>@</a:t>
            </a:r>
            <a:r>
              <a:rPr lang="en-US" sz="1800" b="1" u="sng" dirty="0" err="1">
                <a:effectLst/>
                <a:latin typeface="Times New Roman" panose="02020603050405020304" pitchFamily="18" charset="0"/>
                <a:ea typeface="Times New Roman" panose="02020603050405020304" pitchFamily="18" charset="0"/>
              </a:rPr>
              <a:t>evimeria</a:t>
            </a:r>
            <a:r>
              <a:rPr lang="el-GR" sz="1800" b="1" u="sng" dirty="0">
                <a:effectLst/>
                <a:latin typeface="Times New Roman" panose="02020603050405020304" pitchFamily="18" charset="0"/>
                <a:ea typeface="Times New Roman" panose="02020603050405020304" pitchFamily="18" charset="0"/>
              </a:rPr>
              <a:t>.</a:t>
            </a:r>
            <a:r>
              <a:rPr lang="en-US" sz="1800" b="1" u="sng" dirty="0">
                <a:effectLst/>
                <a:latin typeface="Times New Roman" panose="02020603050405020304" pitchFamily="18" charset="0"/>
                <a:ea typeface="Times New Roman" panose="02020603050405020304" pitchFamily="18" charset="0"/>
              </a:rPr>
              <a:t>gr</a:t>
            </a:r>
            <a:r>
              <a:rPr lang="el-GR" sz="1800" b="1" u="sng" dirty="0">
                <a:effectLst/>
                <a:latin typeface="Times New Roman" panose="02020603050405020304" pitchFamily="18"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a:p>
            <a:pPr algn="just">
              <a:lnSpc>
                <a:spcPct val="122000"/>
              </a:lnSpc>
            </a:pPr>
            <a:r>
              <a:rPr lang="el-GR" sz="2500" dirty="0">
                <a:effectLst/>
                <a:latin typeface="Times New Roman" panose="02020603050405020304" pitchFamily="18" charset="0"/>
                <a:ea typeface="Times New Roman" panose="02020603050405020304" pitchFamily="18" charset="0"/>
              </a:rPr>
              <a:t>Γεννήθηκε στα Βούναινα Λάρισας από πρόσφυγες γονείς. Είναι παντρεμένη με τον Αλέξανδρο Τσαλίκογλου και έχουν δύο κόρες. Κατοικούν στο Π. Φάληρο Αττικής.</a:t>
            </a:r>
          </a:p>
          <a:p>
            <a:pPr algn="just">
              <a:lnSpc>
                <a:spcPct val="122000"/>
              </a:lnSpc>
            </a:pPr>
            <a:r>
              <a:rPr lang="el-GR" sz="2500" dirty="0">
                <a:effectLst/>
                <a:latin typeface="Times New Roman" panose="02020603050405020304" pitchFamily="18" charset="0"/>
                <a:ea typeface="Times New Roman" panose="02020603050405020304" pitchFamily="18" charset="0"/>
              </a:rPr>
              <a:t>Σπούδασε Διοίκηση Επιχειρήσεων στο Οικονομικό Πανεπιστήμιο Αθηνών. Είναι  πιστοποιημένη Β</a:t>
            </a:r>
            <a:r>
              <a:rPr lang="en-US" sz="2500" dirty="0" err="1">
                <a:effectLst/>
                <a:latin typeface="Times New Roman" panose="02020603050405020304" pitchFamily="18" charset="0"/>
                <a:ea typeface="Times New Roman" panose="02020603050405020304" pitchFamily="18" charset="0"/>
              </a:rPr>
              <a:t>usiness</a:t>
            </a:r>
            <a:r>
              <a:rPr lang="en-US" sz="2500" dirty="0">
                <a:effectLst/>
                <a:latin typeface="Times New Roman" panose="02020603050405020304" pitchFamily="18" charset="0"/>
                <a:ea typeface="Times New Roman" panose="02020603050405020304" pitchFamily="18" charset="0"/>
              </a:rPr>
              <a:t> </a:t>
            </a:r>
            <a:r>
              <a:rPr lang="el-GR" sz="2500" dirty="0">
                <a:effectLst/>
                <a:latin typeface="Times New Roman" panose="02020603050405020304" pitchFamily="18" charset="0"/>
                <a:ea typeface="Times New Roman" panose="02020603050405020304" pitchFamily="18" charset="0"/>
              </a:rPr>
              <a:t>Μ</a:t>
            </a:r>
            <a:r>
              <a:rPr lang="en-US" sz="2500" dirty="0" err="1">
                <a:effectLst/>
                <a:latin typeface="Times New Roman" panose="02020603050405020304" pitchFamily="18" charset="0"/>
                <a:ea typeface="Times New Roman" panose="02020603050405020304" pitchFamily="18" charset="0"/>
              </a:rPr>
              <a:t>entor</a:t>
            </a:r>
            <a:r>
              <a:rPr lang="en-US" sz="2500" dirty="0">
                <a:effectLst/>
                <a:latin typeface="Times New Roman" panose="02020603050405020304" pitchFamily="18" charset="0"/>
                <a:ea typeface="Times New Roman" panose="02020603050405020304" pitchFamily="18" charset="0"/>
              </a:rPr>
              <a:t> </a:t>
            </a:r>
            <a:r>
              <a:rPr lang="el-GR" sz="2500" dirty="0">
                <a:effectLst/>
                <a:latin typeface="Times New Roman" panose="02020603050405020304" pitchFamily="18" charset="0"/>
                <a:ea typeface="Times New Roman" panose="02020603050405020304" pitchFamily="18" charset="0"/>
              </a:rPr>
              <a:t>από το Επαγγελματικό Επιμελητήριο Ελλάδος. </a:t>
            </a:r>
          </a:p>
          <a:p>
            <a:pPr algn="just">
              <a:lnSpc>
                <a:spcPct val="122000"/>
              </a:lnSpc>
            </a:pPr>
            <a:r>
              <a:rPr lang="el-GR" sz="2500" dirty="0">
                <a:effectLst/>
                <a:latin typeface="Times New Roman" panose="02020603050405020304" pitchFamily="18" charset="0"/>
                <a:ea typeface="Times New Roman" panose="02020603050405020304" pitchFamily="18" charset="0"/>
              </a:rPr>
              <a:t>Επίσης ασχολήθηκε με την Ψυχική υγεία και είναι πιστοποιημένη Σύμβουλος Ψυχικής Υγείας από την </a:t>
            </a:r>
            <a:r>
              <a:rPr lang="en-US" sz="2500" dirty="0">
                <a:effectLst/>
                <a:latin typeface="Times New Roman" panose="02020603050405020304" pitchFamily="18" charset="0"/>
                <a:ea typeface="Times New Roman" panose="02020603050405020304" pitchFamily="18" charset="0"/>
              </a:rPr>
              <a:t>COSCA </a:t>
            </a:r>
            <a:r>
              <a:rPr lang="el-GR" sz="2500" dirty="0">
                <a:effectLst/>
                <a:latin typeface="Times New Roman" panose="02020603050405020304" pitchFamily="18" charset="0"/>
                <a:ea typeface="Times New Roman" panose="02020603050405020304" pitchFamily="18" charset="0"/>
              </a:rPr>
              <a:t>μέσω του Κέντρου Δια Βίου Μάθησης «</a:t>
            </a:r>
            <a:r>
              <a:rPr lang="en-US" sz="2500" dirty="0">
                <a:effectLst/>
                <a:latin typeface="Times New Roman" panose="02020603050405020304" pitchFamily="18" charset="0"/>
                <a:ea typeface="Times New Roman" panose="02020603050405020304" pitchFamily="18" charset="0"/>
              </a:rPr>
              <a:t>GREKTA</a:t>
            </a:r>
            <a:r>
              <a:rPr lang="el-GR" sz="2500" dirty="0">
                <a:effectLst/>
                <a:latin typeface="Times New Roman" panose="02020603050405020304" pitchFamily="18" charset="0"/>
                <a:ea typeface="Times New Roman" panose="02020603050405020304" pitchFamily="18" charset="0"/>
              </a:rPr>
              <a:t>–</a:t>
            </a:r>
            <a:r>
              <a:rPr lang="en-US" sz="2500" dirty="0">
                <a:effectLst/>
                <a:latin typeface="Times New Roman" panose="02020603050405020304" pitchFamily="18" charset="0"/>
                <a:ea typeface="Times New Roman" panose="02020603050405020304" pitchFamily="18" charset="0"/>
              </a:rPr>
              <a:t>Athens Synthesis</a:t>
            </a:r>
            <a:r>
              <a:rPr lang="el-GR" sz="2500" dirty="0">
                <a:effectLst/>
                <a:latin typeface="Times New Roman" panose="02020603050405020304" pitchFamily="18" charset="0"/>
                <a:ea typeface="Times New Roman" panose="02020603050405020304" pitchFamily="18" charset="0"/>
              </a:rPr>
              <a:t>», όπου παρακολούθησε άλλον ένα έτος Ψυχοθεραπείας πάνω στην «</a:t>
            </a:r>
            <a:r>
              <a:rPr lang="el-GR" sz="2500" dirty="0" err="1">
                <a:effectLst/>
                <a:latin typeface="Times New Roman" panose="02020603050405020304" pitchFamily="18" charset="0"/>
                <a:ea typeface="Times New Roman" panose="02020603050405020304" pitchFamily="18" charset="0"/>
              </a:rPr>
              <a:t>Προσωποκεντρική</a:t>
            </a:r>
            <a:r>
              <a:rPr lang="el-GR" sz="2500" dirty="0">
                <a:effectLst/>
                <a:latin typeface="Times New Roman" panose="02020603050405020304" pitchFamily="18" charset="0"/>
                <a:ea typeface="Times New Roman" panose="02020603050405020304" pitchFamily="18" charset="0"/>
              </a:rPr>
              <a:t> προσέγγιση». Συνεχίζει σπουδές ψυχοθεραπείας πάνω στην βιοθυμική - κλινική ύπνωση στο «Κέντρο Εφαρμοσμένης Ψυχοθεραπείας και Συμβουλευτικής». </a:t>
            </a:r>
            <a:endParaRPr lang="en-US" sz="2500" dirty="0" smtClean="0">
              <a:effectLst/>
              <a:latin typeface="Times New Roman" panose="02020603050405020304" pitchFamily="18" charset="0"/>
              <a:ea typeface="Times New Roman" panose="02020603050405020304" pitchFamily="18" charset="0"/>
            </a:endParaRPr>
          </a:p>
          <a:p>
            <a:pPr algn="just">
              <a:lnSpc>
                <a:spcPct val="122000"/>
              </a:lnSpc>
            </a:pPr>
            <a:r>
              <a:rPr lang="el-GR" sz="2500" dirty="0">
                <a:latin typeface="Times New Roman" panose="02020603050405020304" pitchFamily="18" charset="0"/>
                <a:ea typeface="Times New Roman" panose="02020603050405020304" pitchFamily="18" charset="0"/>
              </a:rPr>
              <a:t>Ασχολήθηκε εθελοντικά: ως Δασκάλα Αξιών σε παιδιά, ως θεραπεύτρια σε ομάδα Δονητικής θεραπείας (</a:t>
            </a:r>
            <a:r>
              <a:rPr lang="en-US" sz="2500" dirty="0" err="1">
                <a:latin typeface="Times New Roman" panose="02020603050405020304" pitchFamily="18" charset="0"/>
                <a:ea typeface="Times New Roman" panose="02020603050405020304" pitchFamily="18" charset="0"/>
              </a:rPr>
              <a:t>Vibro</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Theraphy</a:t>
            </a:r>
            <a:r>
              <a:rPr lang="el-GR" sz="2500" dirty="0">
                <a:latin typeface="Times New Roman" panose="02020603050405020304" pitchFamily="18" charset="0"/>
                <a:ea typeface="Times New Roman" panose="02020603050405020304" pitchFamily="18" charset="0"/>
              </a:rPr>
              <a:t>), σε στήριξη οικογενειών, στήριξη πυρόπληκτων, επισκέψεις σε ιδρύματα και στήριξη ασθενών. </a:t>
            </a:r>
          </a:p>
          <a:p>
            <a:pPr algn="just">
              <a:lnSpc>
                <a:spcPct val="122000"/>
              </a:lnSpc>
            </a:pPr>
            <a:endParaRPr lang="el-GR" sz="1800" dirty="0">
              <a:solidFill>
                <a:schemeClr val="bg1"/>
              </a:solidFill>
            </a:endParaRPr>
          </a:p>
          <a:p>
            <a:pPr lvl="1">
              <a:lnSpc>
                <a:spcPct val="200000"/>
              </a:lnSpc>
              <a:spcBef>
                <a:spcPts val="0"/>
              </a:spcBef>
            </a:pPr>
            <a:endParaRPr lang="el-GR" dirty="0"/>
          </a:p>
          <a:p>
            <a:pPr marL="0" indent="0">
              <a:buFont typeface="Arial" panose="020B0604020202020204" pitchFamily="34" charset="0"/>
              <a:buNone/>
            </a:pPr>
            <a:endParaRPr lang="el-GR" dirty="0"/>
          </a:p>
          <a:p>
            <a:pPr marL="0" indent="0">
              <a:buFont typeface="Arial" panose="020B0604020202020204" pitchFamily="34" charset="0"/>
              <a:buNone/>
            </a:pPr>
            <a:endParaRPr lang="en-US" dirty="0"/>
          </a:p>
        </p:txBody>
      </p:sp>
      <p:pic>
        <p:nvPicPr>
          <p:cNvPr id="3" name="Εικόνα 2">
            <a:extLst>
              <a:ext uri="{FF2B5EF4-FFF2-40B4-BE49-F238E27FC236}">
                <a16:creationId xmlns="" xmlns:a16="http://schemas.microsoft.com/office/drawing/2014/main" id="{4251AD4C-1939-0D35-F8B3-A13E52DFE6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18166"/>
            <a:ext cx="1798975" cy="2456121"/>
          </a:xfrm>
          <a:prstGeom prst="rect">
            <a:avLst/>
          </a:prstGeom>
          <a:noFill/>
          <a:ln>
            <a:noFill/>
          </a:ln>
        </p:spPr>
      </p:pic>
    </p:spTree>
    <p:extLst>
      <p:ext uri="{BB962C8B-B14F-4D97-AF65-F5344CB8AC3E}">
        <p14:creationId xmlns:p14="http://schemas.microsoft.com/office/powerpoint/2010/main" val="1563061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u="sng" dirty="0"/>
              <a:t>5. Πρότυπο καταστατικό με πρόσθετο περιεχόμενο;</a:t>
            </a:r>
            <a:endParaRPr lang="el-GR" sz="2000" u="sng" dirty="0"/>
          </a:p>
          <a:p>
            <a:pPr marL="0" indent="0">
              <a:buNone/>
            </a:pPr>
            <a:r>
              <a:rPr lang="el-GR" sz="2000" b="1" dirty="0"/>
              <a:t>• </a:t>
            </a:r>
            <a:r>
              <a:rPr lang="el-GR" sz="2000" dirty="0"/>
              <a:t>Το καταστατικό που προβλέπεται στο άρθρο 9α του ν.4441/16 (Α’ 227) και στην </a:t>
            </a:r>
            <a:endParaRPr lang="el-GR" sz="2000" dirty="0" smtClean="0"/>
          </a:p>
          <a:p>
            <a:pPr marL="0" indent="0">
              <a:buNone/>
            </a:pPr>
            <a:r>
              <a:rPr lang="el-GR" sz="2000" dirty="0"/>
              <a:t> </a:t>
            </a:r>
            <a:r>
              <a:rPr lang="el-GR" sz="2000" dirty="0" smtClean="0"/>
              <a:t> απόφαση </a:t>
            </a:r>
            <a:r>
              <a:rPr lang="el-GR" sz="2000" dirty="0"/>
              <a:t>του Υπουργού Ανάπτυξης και Επενδύσεων </a:t>
            </a:r>
            <a:r>
              <a:rPr lang="el-GR" sz="2000" dirty="0" err="1" smtClean="0"/>
              <a:t>Νο</a:t>
            </a:r>
            <a:r>
              <a:rPr lang="el-GR" sz="2000" dirty="0" smtClean="0"/>
              <a:t> 109491/16-10-2020 </a:t>
            </a:r>
            <a:r>
              <a:rPr lang="el-GR" sz="2000" dirty="0"/>
              <a:t>(Β΄4619).</a:t>
            </a:r>
          </a:p>
          <a:p>
            <a:pPr marL="0" indent="0">
              <a:buNone/>
            </a:pPr>
            <a:r>
              <a:rPr lang="el-GR" sz="2000" dirty="0"/>
              <a:t>• Το καταστατικό αυτό αφορά μόνο την νομική μορφή της ΙΚΕ (μονοπρόσωπη </a:t>
            </a:r>
            <a:endParaRPr lang="el-GR" sz="2000" dirty="0" smtClean="0"/>
          </a:p>
          <a:p>
            <a:pPr marL="0" indent="0">
              <a:buNone/>
            </a:pPr>
            <a:r>
              <a:rPr lang="el-GR" sz="2000" dirty="0"/>
              <a:t> </a:t>
            </a:r>
            <a:r>
              <a:rPr lang="el-GR" sz="2000" dirty="0" smtClean="0"/>
              <a:t>    ή </a:t>
            </a:r>
            <a:r>
              <a:rPr lang="el-GR" sz="2000" dirty="0"/>
              <a:t>πολυπρόσωπη) και δεν περιλαμβάνει τις υπόλοιπες.</a:t>
            </a:r>
          </a:p>
          <a:p>
            <a:pPr marL="0" indent="0">
              <a:buNone/>
            </a:pPr>
            <a:r>
              <a:rPr lang="el-GR" sz="2000" b="1" dirty="0"/>
              <a:t>6. Υπογραφή του καταστατικού σύστασης της </a:t>
            </a:r>
            <a:r>
              <a:rPr lang="el-GR" sz="2000" b="1" dirty="0" smtClean="0"/>
              <a:t>εταιρείας:</a:t>
            </a:r>
            <a:endParaRPr lang="el-GR" sz="2000" dirty="0"/>
          </a:p>
          <a:p>
            <a:pPr marL="0" indent="0">
              <a:buNone/>
            </a:pPr>
            <a:r>
              <a:rPr lang="el-GR" sz="2000" dirty="0" err="1"/>
              <a:t>To</a:t>
            </a:r>
            <a:r>
              <a:rPr lang="el-GR" sz="2000" dirty="0"/>
              <a:t> καταστατικό υπογράφεται ηλεκτρονικά με δύο τρόπους:</a:t>
            </a:r>
          </a:p>
          <a:p>
            <a:pPr marL="0" indent="0">
              <a:buNone/>
            </a:pPr>
            <a:r>
              <a:rPr lang="el-GR" sz="2000" dirty="0"/>
              <a:t>• Με τη χρήση κωδικών πρόσβασης των ιδρυτών στο TAXISNET (ηλεκτρονική υπογραφή)</a:t>
            </a:r>
          </a:p>
          <a:p>
            <a:pPr marL="0" indent="0">
              <a:buNone/>
            </a:pPr>
            <a:r>
              <a:rPr lang="el-GR" sz="2000" dirty="0"/>
              <a:t>• Με τη χρήση ειδικού εξοπλισμού ηλεκτρονικής υπογραφής (εγκεκριμένη ηλεκτρονική υπογραφή) .Οι δύο τύποι υπογραφών επιφέρουν τις ίδιες έννομες συνέπειες.</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379" y="1051575"/>
            <a:ext cx="21717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91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164772"/>
            <a:ext cx="11509695" cy="4767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u="sng" dirty="0"/>
              <a:t>7. Κόστος σύστασης εταιρείας μέσω </a:t>
            </a:r>
            <a:r>
              <a:rPr lang="el-GR" sz="2000" b="1" u="sng" dirty="0" smtClean="0"/>
              <a:t>e-ΥΜΣ:</a:t>
            </a:r>
            <a:endParaRPr lang="el-GR" sz="2000" u="sng" dirty="0"/>
          </a:p>
          <a:p>
            <a:pPr marL="0" indent="0">
              <a:buNone/>
            </a:pPr>
            <a:r>
              <a:rPr lang="el-GR" sz="2000" b="1" dirty="0"/>
              <a:t>• </a:t>
            </a:r>
            <a:r>
              <a:rPr lang="el-GR" sz="2000" dirty="0"/>
              <a:t>Το κόστος σύστασης είναι μειωμένο κατά 70% του κόστους σύστασης μέσω ΥΜΣ.</a:t>
            </a:r>
          </a:p>
          <a:p>
            <a:pPr marL="0" indent="0">
              <a:buNone/>
            </a:pPr>
            <a:r>
              <a:rPr lang="el-GR" sz="2000" dirty="0"/>
              <a:t>• Η πλατφόρμα διαθέτει εφαρμογή υπολογισμού κόστους πριν την έναρξη της </a:t>
            </a:r>
            <a:endParaRPr lang="el-GR" sz="2000" dirty="0" smtClean="0"/>
          </a:p>
          <a:p>
            <a:pPr marL="0" indent="0">
              <a:buNone/>
            </a:pPr>
            <a:r>
              <a:rPr lang="el-GR" sz="2000" dirty="0"/>
              <a:t> </a:t>
            </a:r>
            <a:r>
              <a:rPr lang="el-GR" sz="2000" dirty="0" smtClean="0"/>
              <a:t>  σύστασης</a:t>
            </a:r>
            <a:r>
              <a:rPr lang="el-GR" sz="2000" dirty="0"/>
              <a:t>. </a:t>
            </a:r>
            <a:r>
              <a:rPr lang="el-GR" sz="2000" u="sng" dirty="0">
                <a:hlinkClick r:id="rId2"/>
              </a:rPr>
              <a:t>https://eyms.businessportal.gr/cost</a:t>
            </a:r>
            <a:endParaRPr lang="el-GR" sz="2000" dirty="0"/>
          </a:p>
          <a:p>
            <a:pPr marL="0" indent="0">
              <a:buNone/>
            </a:pPr>
            <a:r>
              <a:rPr lang="el-GR" sz="2000" b="1" u="sng" dirty="0"/>
              <a:t>8. Διαδικασία σύστασης:</a:t>
            </a:r>
            <a:endParaRPr lang="el-GR" sz="2000" u="sng" dirty="0"/>
          </a:p>
          <a:p>
            <a:pPr marL="0" indent="0">
              <a:buNone/>
            </a:pPr>
            <a:r>
              <a:rPr lang="el-GR" sz="2000" b="1" dirty="0"/>
              <a:t>ΒΗΜΑ 1</a:t>
            </a:r>
            <a:endParaRPr lang="el-GR" sz="2000" dirty="0"/>
          </a:p>
          <a:p>
            <a:r>
              <a:rPr lang="el-GR" sz="2000" dirty="0"/>
              <a:t>Ένας εκ των ιδρυτών ή ένα εξουσιοδοτημένο τρίτο πρόσωπο </a:t>
            </a:r>
            <a:r>
              <a:rPr lang="el-GR" sz="2000" dirty="0" err="1"/>
              <a:t>αυθεντικοποιείται</a:t>
            </a:r>
            <a:r>
              <a:rPr lang="el-GR" sz="2000" dirty="0"/>
              <a:t> μέσω της </a:t>
            </a:r>
            <a:r>
              <a:rPr lang="el-GR" sz="2000" dirty="0" smtClean="0"/>
              <a:t>ηλεκτρονικής</a:t>
            </a:r>
          </a:p>
          <a:p>
            <a:pPr marL="0" indent="0">
              <a:buNone/>
            </a:pPr>
            <a:r>
              <a:rPr lang="el-GR" sz="2000" dirty="0"/>
              <a:t> </a:t>
            </a:r>
            <a:r>
              <a:rPr lang="el-GR" sz="2000" dirty="0" smtClean="0"/>
              <a:t>   </a:t>
            </a:r>
            <a:r>
              <a:rPr lang="el-GR" sz="2000" dirty="0"/>
              <a:t>ταυτοποίησης (e-id) ή εναλλακτικά μέσω του κωδικού πρόσβασης και του κωδικού χρήστη που </a:t>
            </a:r>
            <a:r>
              <a:rPr lang="el-GR" sz="2000" dirty="0" smtClean="0"/>
              <a:t>διαθέτει</a:t>
            </a:r>
          </a:p>
          <a:p>
            <a:pPr marL="0" indent="0">
              <a:buNone/>
            </a:pPr>
            <a:r>
              <a:rPr lang="el-GR" sz="2000" dirty="0"/>
              <a:t> </a:t>
            </a:r>
            <a:r>
              <a:rPr lang="el-GR" sz="2000" dirty="0" smtClean="0"/>
              <a:t>  </a:t>
            </a:r>
            <a:r>
              <a:rPr lang="el-GR" sz="2000" dirty="0"/>
              <a:t>για την πρόσβαση στο </a:t>
            </a:r>
            <a:r>
              <a:rPr lang="el-GR" sz="2000" dirty="0" err="1"/>
              <a:t>Taxisnet</a:t>
            </a:r>
            <a:r>
              <a:rPr lang="el-GR" sz="2000" dirty="0"/>
              <a:t> ή σε άλλη διαδικτυακή πύλη του Δημοσίου και εισέρχεται στη </a:t>
            </a:r>
            <a:r>
              <a:rPr lang="el-GR" sz="2000" dirty="0" smtClean="0"/>
              <a:t>ψηφιακή</a:t>
            </a:r>
          </a:p>
          <a:p>
            <a:pPr marL="0" indent="0">
              <a:buNone/>
            </a:pPr>
            <a:r>
              <a:rPr lang="el-GR" sz="2000" dirty="0"/>
              <a:t> </a:t>
            </a:r>
            <a:r>
              <a:rPr lang="el-GR" sz="2000" dirty="0" smtClean="0"/>
              <a:t>   </a:t>
            </a:r>
            <a:r>
              <a:rPr lang="el-GR" sz="2000" dirty="0"/>
              <a:t>πλατφόρμα.</a:t>
            </a:r>
          </a:p>
          <a:p>
            <a:pPr marL="0" indent="0">
              <a:buNone/>
            </a:pPr>
            <a:r>
              <a:rPr lang="el-GR" sz="2000" dirty="0" smtClean="0"/>
              <a:t>    Προαιρετικά</a:t>
            </a:r>
            <a:r>
              <a:rPr lang="el-GR" sz="2000" dirty="0"/>
              <a:t>, ο ενδιαφερόμενος δύναται να προβε</a:t>
            </a:r>
            <a:r>
              <a:rPr lang="el-GR" sz="2000" b="1" dirty="0"/>
              <a:t>ί σε έλεγχο επωνυμίας, έλεγχο ΚΑΔ και </a:t>
            </a:r>
            <a:endParaRPr lang="el-GR" sz="2000" b="1" dirty="0" smtClean="0"/>
          </a:p>
          <a:p>
            <a:pPr marL="0" indent="0">
              <a:buNone/>
            </a:pPr>
            <a:r>
              <a:rPr lang="el-GR" sz="2000" b="1" dirty="0" smtClean="0"/>
              <a:t>    υπολογισμό </a:t>
            </a:r>
            <a:r>
              <a:rPr lang="el-GR" sz="2000" b="1" dirty="0"/>
              <a:t>κόστους σύστασης πριν </a:t>
            </a:r>
            <a:r>
              <a:rPr lang="el-GR" sz="2000" b="1" dirty="0" err="1"/>
              <a:t>ταυτοποιηθεί</a:t>
            </a:r>
            <a:r>
              <a:rPr lang="el-GR" sz="2000" b="1" dirty="0"/>
              <a:t> από το σύστημα</a:t>
            </a:r>
            <a:r>
              <a:rPr lang="el-GR" sz="2000" b="1" dirty="0" smtClean="0"/>
              <a:t>.</a:t>
            </a:r>
            <a:endParaRPr lang="el-GR" sz="2000"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2674" y="1164772"/>
            <a:ext cx="2476629" cy="238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53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1" end="11"/>
                                            </p:txEl>
                                          </p:spTgt>
                                        </p:tgtEl>
                                        <p:attrNameLst>
                                          <p:attrName>style.visibility</p:attrName>
                                        </p:attrNameLst>
                                      </p:cBhvr>
                                      <p:to>
                                        <p:strVal val="visible"/>
                                      </p:to>
                                    </p:set>
                                    <p:animEffect transition="in" filter="fade">
                                      <p:cBhvr>
                                        <p:cTn id="84" dur="1000"/>
                                        <p:tgtEl>
                                          <p:spTgt spid="6">
                                            <p:txEl>
                                              <p:pRg st="11" end="11"/>
                                            </p:txEl>
                                          </p:spTgt>
                                        </p:tgtEl>
                                      </p:cBhvr>
                                    </p:animEffect>
                                    <p:anim calcmode="lin" valueType="num">
                                      <p:cBhvr>
                                        <p:cTn id="8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195943" y="1313896"/>
            <a:ext cx="11716423"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a:t>ΒΗΜΑ 2</a:t>
            </a:r>
            <a:endParaRPr lang="el-GR" sz="2000" dirty="0"/>
          </a:p>
          <a:p>
            <a:r>
              <a:rPr lang="el-GR" sz="2000" dirty="0"/>
              <a:t>Μετά την ταυτοποίηση, ο ενδιαφερόμενος επιλέγει με κλικ είτε την διαδρομή </a:t>
            </a:r>
            <a:r>
              <a:rPr lang="el-GR" sz="2000" dirty="0" smtClean="0"/>
              <a:t>Συστάσεις-</a:t>
            </a:r>
          </a:p>
          <a:p>
            <a:pPr marL="0" indent="0">
              <a:buNone/>
            </a:pPr>
            <a:r>
              <a:rPr lang="el-GR" sz="2000" dirty="0" smtClean="0"/>
              <a:t>Σύσταση </a:t>
            </a:r>
            <a:r>
              <a:rPr lang="el-GR" sz="2000" dirty="0"/>
              <a:t>Νέας Εταιρείας, είτε το εικονίδιο «Ξεκινήστε τώρα μια νέα υπόθεση σύσταση εταιρείας»</a:t>
            </a:r>
          </a:p>
          <a:p>
            <a:r>
              <a:rPr lang="el-GR" sz="2000" dirty="0"/>
              <a:t>Στη συνέχεια επιλέγει με κλικ το εικονίδιο</a:t>
            </a:r>
            <a:r>
              <a:rPr lang="el-GR" sz="2000" b="1" dirty="0"/>
              <a:t> «Δημιουργία φακέλου σύστασης»:</a:t>
            </a:r>
            <a:endParaRPr lang="el-GR" sz="2000" dirty="0"/>
          </a:p>
          <a:p>
            <a:pPr marL="0" indent="0">
              <a:buNone/>
            </a:pPr>
            <a:r>
              <a:rPr lang="el-GR" sz="2000" b="1" dirty="0" smtClean="0"/>
              <a:t>   - </a:t>
            </a:r>
            <a:r>
              <a:rPr lang="el-GR" sz="2000" dirty="0"/>
              <a:t>Συμπληρώνει ηλεκτρονικά όλα τα στοιχεία του πρότυπου καταστατικού,</a:t>
            </a:r>
          </a:p>
          <a:p>
            <a:pPr marL="0" indent="0">
              <a:buNone/>
            </a:pPr>
            <a:r>
              <a:rPr lang="el-GR" sz="2000" dirty="0" smtClean="0"/>
              <a:t>   - </a:t>
            </a:r>
            <a:r>
              <a:rPr lang="el-GR" sz="2000" dirty="0"/>
              <a:t>κάνει ηλεκτρονικό προέλεγχο και δέσμευση επωνυμίας και διακριτικού τίτλου και</a:t>
            </a:r>
          </a:p>
          <a:p>
            <a:pPr marL="0" indent="0">
              <a:buNone/>
            </a:pPr>
            <a:r>
              <a:rPr lang="el-GR" sz="2000" dirty="0" smtClean="0"/>
              <a:t>   - </a:t>
            </a:r>
            <a:r>
              <a:rPr lang="el-GR" sz="2000" dirty="0"/>
              <a:t>συμπληρώνει όλες τις οθόνες με τα απαιτούμενα στοιχεία</a:t>
            </a:r>
          </a:p>
          <a:p>
            <a:r>
              <a:rPr lang="el-GR" sz="2000" dirty="0"/>
              <a:t>(δεν απαιτείται μεταφόρτωση – </a:t>
            </a:r>
            <a:r>
              <a:rPr lang="el-GR" sz="2000" dirty="0" err="1"/>
              <a:t>upload</a:t>
            </a:r>
            <a:r>
              <a:rPr lang="el-GR" sz="2000" dirty="0"/>
              <a:t> - κανενός εγγράφου ή αρχείου σε </a:t>
            </a:r>
            <a:r>
              <a:rPr lang="el-GR" sz="2000" dirty="0" smtClean="0"/>
              <a:t>μορφή</a:t>
            </a:r>
          </a:p>
          <a:p>
            <a:pPr marL="0" indent="0">
              <a:buNone/>
            </a:pPr>
            <a:r>
              <a:rPr lang="el-GR" sz="2000" dirty="0"/>
              <a:t> </a:t>
            </a:r>
            <a:r>
              <a:rPr lang="el-GR" sz="2000" dirty="0" smtClean="0"/>
              <a:t>    </a:t>
            </a:r>
            <a:r>
              <a:rPr lang="el-GR" sz="2000" dirty="0" err="1"/>
              <a:t>pdf</a:t>
            </a:r>
            <a:r>
              <a:rPr lang="el-GR" sz="2000" dirty="0"/>
              <a:t>, </a:t>
            </a:r>
            <a:r>
              <a:rPr lang="el-GR" sz="2000" dirty="0" err="1"/>
              <a:t>word</a:t>
            </a:r>
            <a:r>
              <a:rPr lang="el-GR" sz="2000" dirty="0"/>
              <a:t>, ή άλλη μορφή).</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1023" y="1980919"/>
            <a:ext cx="1491343" cy="373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53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174171" y="1313896"/>
            <a:ext cx="117381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smtClean="0"/>
              <a:t> </a:t>
            </a:r>
            <a:r>
              <a:rPr lang="el-GR" sz="2000" b="1" dirty="0"/>
              <a:t>ΒΗΜΑ 3</a:t>
            </a:r>
            <a:endParaRPr lang="el-GR" sz="2000" dirty="0"/>
          </a:p>
          <a:p>
            <a:r>
              <a:rPr lang="el-GR" sz="2000" dirty="0"/>
              <a:t>Οι ενδιαφερόμενοι να συστήσουν εταιρεία (ιδρυτές) λαμβάνουν ηλεκτρονικό μήνυμα για την </a:t>
            </a:r>
            <a:r>
              <a:rPr lang="el-GR" sz="2000" dirty="0" smtClean="0"/>
              <a:t>υποβληθείσα</a:t>
            </a:r>
          </a:p>
          <a:p>
            <a:pPr marL="0" indent="0">
              <a:buNone/>
            </a:pPr>
            <a:r>
              <a:rPr lang="el-GR" sz="2000" dirty="0"/>
              <a:t> </a:t>
            </a:r>
            <a:r>
              <a:rPr lang="el-GR" sz="2000" dirty="0" smtClean="0"/>
              <a:t>   </a:t>
            </a:r>
            <a:r>
              <a:rPr lang="el-GR" sz="2000" dirty="0"/>
              <a:t>αίτηση σύστασης εταιρείας, </a:t>
            </a:r>
            <a:r>
              <a:rPr lang="el-GR" sz="2000" dirty="0" err="1"/>
              <a:t>αυθεντικοποιούνται</a:t>
            </a:r>
            <a:r>
              <a:rPr lang="el-GR" sz="2000" dirty="0"/>
              <a:t> με τον ίδιο τρόπο και διαδοχικά, ο ένας μετά τον άλλο</a:t>
            </a:r>
            <a:r>
              <a:rPr lang="el-GR" sz="2000" dirty="0" smtClean="0"/>
              <a:t>,</a:t>
            </a:r>
          </a:p>
          <a:p>
            <a:pPr marL="0" indent="0">
              <a:buNone/>
            </a:pPr>
            <a:r>
              <a:rPr lang="el-GR" sz="2000" dirty="0"/>
              <a:t> </a:t>
            </a:r>
            <a:r>
              <a:rPr lang="el-GR" sz="2000" dirty="0" smtClean="0"/>
              <a:t>   </a:t>
            </a:r>
            <a:r>
              <a:rPr lang="el-GR" sz="2000" dirty="0"/>
              <a:t>υπογράφουν ηλεκτρονικά το </a:t>
            </a:r>
            <a:r>
              <a:rPr lang="el-GR" sz="2000" dirty="0" smtClean="0"/>
              <a:t>καταστατικό. </a:t>
            </a:r>
            <a:r>
              <a:rPr lang="el-GR" sz="2000" dirty="0"/>
              <a:t>Η ηλεκτρονική υπογραφή αποτελεί απόδειξη επικύρωσης </a:t>
            </a:r>
            <a:r>
              <a:rPr lang="el-GR" sz="2000" dirty="0" smtClean="0"/>
              <a:t>και</a:t>
            </a:r>
          </a:p>
          <a:p>
            <a:pPr marL="0" indent="0">
              <a:buNone/>
            </a:pPr>
            <a:r>
              <a:rPr lang="el-GR" sz="2000" dirty="0"/>
              <a:t> </a:t>
            </a:r>
            <a:r>
              <a:rPr lang="el-GR" sz="2000" dirty="0" smtClean="0"/>
              <a:t>   </a:t>
            </a:r>
            <a:r>
              <a:rPr lang="el-GR" sz="2000" dirty="0"/>
              <a:t>αποδοχής όλων των καταχωρισμένων στοιχείων στο σύστημα.</a:t>
            </a:r>
          </a:p>
          <a:p>
            <a:pPr marL="0" indent="0">
              <a:buNone/>
            </a:pPr>
            <a:r>
              <a:rPr lang="el-GR" sz="2000" b="1" dirty="0"/>
              <a:t>ΒΗΜΑ 4</a:t>
            </a:r>
            <a:endParaRPr lang="el-GR" sz="2000" dirty="0"/>
          </a:p>
          <a:p>
            <a:r>
              <a:rPr lang="el-GR" sz="2000" dirty="0"/>
              <a:t>Μετά την υπογραφή-αποδοχή της αίτησης σύστασης, </a:t>
            </a:r>
            <a:r>
              <a:rPr lang="el-GR" sz="2000" dirty="0" smtClean="0"/>
              <a:t>ακολουθεί η </a:t>
            </a:r>
          </a:p>
          <a:p>
            <a:pPr marL="0" indent="0">
              <a:buNone/>
            </a:pPr>
            <a:r>
              <a:rPr lang="el-GR" sz="2000" dirty="0"/>
              <a:t> </a:t>
            </a:r>
            <a:r>
              <a:rPr lang="el-GR" sz="2000" dirty="0" smtClean="0"/>
              <a:t>   </a:t>
            </a:r>
            <a:r>
              <a:rPr lang="el-GR" sz="2000" dirty="0"/>
              <a:t>ηλεκτρονική πληρωμή του κόστους σύστασης.</a:t>
            </a:r>
          </a:p>
          <a:p>
            <a:pPr marL="0" indent="0">
              <a:buNone/>
            </a:pPr>
            <a:r>
              <a:rPr lang="el-GR" sz="2000" b="1" dirty="0"/>
              <a:t>ΒΗΜΑ 5</a:t>
            </a:r>
            <a:endParaRPr lang="el-GR" sz="2000" dirty="0"/>
          </a:p>
          <a:p>
            <a:r>
              <a:rPr lang="el-GR" sz="2000" dirty="0"/>
              <a:t>Υποβολή αιτήματος σύστασης</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886" y="3196713"/>
            <a:ext cx="2591829"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53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132114"/>
            <a:ext cx="11509695" cy="4800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smtClean="0"/>
              <a:t>9</a:t>
            </a:r>
            <a:r>
              <a:rPr lang="el-GR" sz="2000" b="1" dirty="0"/>
              <a:t>. Οι ενέργειες που πραγματοποιούνται αυτόματα από το σύστημα e-ΥΜΣ </a:t>
            </a:r>
            <a:endParaRPr lang="el-GR" sz="2000" b="1" dirty="0" smtClean="0"/>
          </a:p>
          <a:p>
            <a:pPr marL="0" indent="0">
              <a:buNone/>
            </a:pPr>
            <a:r>
              <a:rPr lang="el-GR" sz="2000" b="1" dirty="0"/>
              <a:t> </a:t>
            </a:r>
            <a:r>
              <a:rPr lang="el-GR" sz="2000" b="1" dirty="0" smtClean="0"/>
              <a:t> μετά </a:t>
            </a:r>
            <a:r>
              <a:rPr lang="el-GR" sz="2000" b="1" dirty="0"/>
              <a:t>την υποβολή αίτησης σύστασης:</a:t>
            </a:r>
            <a:endParaRPr lang="el-GR" sz="2000" dirty="0"/>
          </a:p>
          <a:p>
            <a:r>
              <a:rPr lang="el-GR" sz="2000" dirty="0"/>
              <a:t>Το σύστημα της e-YMS:</a:t>
            </a:r>
          </a:p>
          <a:p>
            <a:r>
              <a:rPr lang="el-GR" sz="2000" dirty="0" smtClean="0"/>
              <a:t>Χορηγεί </a:t>
            </a:r>
            <a:r>
              <a:rPr lang="el-GR" sz="2000" dirty="0"/>
              <a:t>αριθμό ΓΕΜΗ και Κωδικό Αριθμό Καταχώρισης (ΚΑΚ) σύστασης</a:t>
            </a:r>
          </a:p>
          <a:p>
            <a:r>
              <a:rPr lang="el-GR" sz="2000" dirty="0" smtClean="0"/>
              <a:t>Δημιουργεί </a:t>
            </a:r>
            <a:r>
              <a:rPr lang="el-GR" sz="2000" dirty="0"/>
              <a:t>ηλεκτρονικό φάκελο στη Μερίδα της εταιρείας στο ΓΕΜΗ</a:t>
            </a:r>
          </a:p>
          <a:p>
            <a:r>
              <a:rPr lang="el-GR" sz="2000" dirty="0" smtClean="0"/>
              <a:t>Αποδίδει </a:t>
            </a:r>
            <a:r>
              <a:rPr lang="el-GR" sz="2000" dirty="0"/>
              <a:t>ζεύγος </a:t>
            </a:r>
            <a:r>
              <a:rPr lang="el-GR" sz="2000" dirty="0" smtClean="0"/>
              <a:t>«κωδικού χρήστη» </a:t>
            </a:r>
            <a:r>
              <a:rPr lang="el-GR" sz="2000" dirty="0"/>
              <a:t>και </a:t>
            </a:r>
            <a:r>
              <a:rPr lang="el-GR" sz="2000" dirty="0" smtClean="0"/>
              <a:t>«κωδικού πρόσβασης» </a:t>
            </a:r>
            <a:r>
              <a:rPr lang="el-GR" sz="2000" dirty="0"/>
              <a:t>για την πρόσβαση </a:t>
            </a:r>
            <a:endParaRPr lang="el-GR" sz="2000" dirty="0" smtClean="0"/>
          </a:p>
          <a:p>
            <a:pPr marL="0" indent="0">
              <a:buNone/>
            </a:pPr>
            <a:r>
              <a:rPr lang="el-GR" sz="2000" dirty="0"/>
              <a:t> </a:t>
            </a:r>
            <a:r>
              <a:rPr lang="el-GR" sz="2000" dirty="0" smtClean="0"/>
              <a:t>   της </a:t>
            </a:r>
            <a:r>
              <a:rPr lang="el-GR" sz="2000" dirty="0"/>
              <a:t>εταιρείας στο διαδικτυακό τόπο του ΓΕΜΗ</a:t>
            </a:r>
            <a:r>
              <a:rPr lang="el-GR" sz="2000" dirty="0" smtClean="0"/>
              <a:t>.</a:t>
            </a:r>
          </a:p>
          <a:p>
            <a:r>
              <a:rPr lang="el-GR" sz="2000" dirty="0" smtClean="0"/>
              <a:t> </a:t>
            </a:r>
            <a:r>
              <a:rPr lang="el-GR" sz="2000" dirty="0"/>
              <a:t>Διαβιβάζει ηλεκτρονικά στο </a:t>
            </a:r>
            <a:r>
              <a:rPr lang="el-GR" sz="2000" dirty="0" err="1"/>
              <a:t>Taxis</a:t>
            </a:r>
            <a:r>
              <a:rPr lang="el-GR" sz="2000" dirty="0"/>
              <a:t> τα απαιτούμενα στοιχεία προκειμένου η εταιρεία να </a:t>
            </a:r>
            <a:endParaRPr lang="el-GR" sz="2000" dirty="0" smtClean="0"/>
          </a:p>
          <a:p>
            <a:pPr marL="0" indent="0">
              <a:buNone/>
            </a:pPr>
            <a:r>
              <a:rPr lang="el-GR" sz="2000" dirty="0" smtClean="0"/>
              <a:t>    εγγραφεί στο Μητρώο </a:t>
            </a:r>
            <a:r>
              <a:rPr lang="el-GR" sz="2000" dirty="0"/>
              <a:t>και να λάβει </a:t>
            </a:r>
            <a:r>
              <a:rPr lang="el-GR" sz="2000" dirty="0" smtClean="0"/>
              <a:t>ΑΦΜ</a:t>
            </a:r>
          </a:p>
          <a:p>
            <a:r>
              <a:rPr lang="el-GR" sz="2000" dirty="0" smtClean="0"/>
              <a:t>Χορηγεί </a:t>
            </a:r>
            <a:r>
              <a:rPr lang="el-GR" sz="2000" dirty="0"/>
              <a:t>δυνατότητα πρόσβασης στο διαδικτυακό τόπο του TAXISNET για την υποβολή αίτησης </a:t>
            </a:r>
            <a:r>
              <a:rPr lang="el-GR" sz="2000" dirty="0" smtClean="0"/>
              <a:t>χορήγησης</a:t>
            </a:r>
          </a:p>
          <a:p>
            <a:pPr marL="0" indent="0">
              <a:buNone/>
            </a:pPr>
            <a:r>
              <a:rPr lang="el-GR" sz="2000" dirty="0"/>
              <a:t> </a:t>
            </a:r>
            <a:r>
              <a:rPr lang="el-GR" sz="2000" dirty="0" smtClean="0"/>
              <a:t>   </a:t>
            </a:r>
            <a:r>
              <a:rPr lang="el-GR" sz="2000" dirty="0"/>
              <a:t>προσωρινού κλειδαρίθμου, ώστε η εταιρεία να λάβει άμεσα όνομα χρήστη και κωδικό πρόσβασης </a:t>
            </a:r>
            <a:r>
              <a:rPr lang="el-GR" sz="2000" dirty="0" smtClean="0"/>
              <a:t>στο</a:t>
            </a:r>
          </a:p>
          <a:p>
            <a:pPr marL="0" indent="0">
              <a:buNone/>
            </a:pPr>
            <a:r>
              <a:rPr lang="el-GR" sz="2000" dirty="0"/>
              <a:t> </a:t>
            </a:r>
            <a:r>
              <a:rPr lang="el-GR" sz="2000" dirty="0" smtClean="0"/>
              <a:t>    </a:t>
            </a:r>
            <a:r>
              <a:rPr lang="el-GR" sz="2000" dirty="0"/>
              <a:t>TAXISNET.</a:t>
            </a:r>
          </a:p>
          <a:p>
            <a:endParaRPr lang="el-GR" sz="2000" dirty="0"/>
          </a:p>
          <a:p>
            <a:endParaRPr lang="el-GR" sz="20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1957" y="1029124"/>
            <a:ext cx="2326821" cy="310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6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1" end="11"/>
                                            </p:txEl>
                                          </p:spTgt>
                                        </p:tgtEl>
                                        <p:attrNameLst>
                                          <p:attrName>style.visibility</p:attrName>
                                        </p:attrNameLst>
                                      </p:cBhvr>
                                      <p:to>
                                        <p:strVal val="visible"/>
                                      </p:to>
                                    </p:set>
                                    <p:animEffect transition="in" filter="fade">
                                      <p:cBhvr>
                                        <p:cTn id="84" dur="1000"/>
                                        <p:tgtEl>
                                          <p:spTgt spid="6">
                                            <p:txEl>
                                              <p:pRg st="11" end="11"/>
                                            </p:txEl>
                                          </p:spTgt>
                                        </p:tgtEl>
                                      </p:cBhvr>
                                    </p:animEffect>
                                    <p:anim calcmode="lin" valueType="num">
                                      <p:cBhvr>
                                        <p:cTn id="8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sz="2000" dirty="0" smtClean="0"/>
          </a:p>
          <a:p>
            <a:r>
              <a:rPr lang="el-GR" sz="2000" dirty="0" smtClean="0"/>
              <a:t> </a:t>
            </a:r>
            <a:r>
              <a:rPr lang="el-GR" sz="2000" dirty="0"/>
              <a:t>Εγγράφει την συσταθείσα εταιρεία στο </a:t>
            </a:r>
            <a:r>
              <a:rPr lang="el-GR" sz="2000" dirty="0" err="1"/>
              <a:t>καθ΄</a:t>
            </a:r>
            <a:r>
              <a:rPr lang="el-GR" sz="2000" dirty="0"/>
              <a:t> </a:t>
            </a:r>
            <a:r>
              <a:rPr lang="el-GR" sz="2000" dirty="0" err="1"/>
              <a:t>ύλην</a:t>
            </a:r>
            <a:r>
              <a:rPr lang="el-GR" sz="2000" dirty="0"/>
              <a:t> και κατά τόπο αρμόδιο Επιμελητήριο</a:t>
            </a:r>
          </a:p>
          <a:p>
            <a:r>
              <a:rPr lang="el-GR" sz="2000" dirty="0" smtClean="0"/>
              <a:t> </a:t>
            </a:r>
            <a:r>
              <a:rPr lang="el-GR" sz="2000" dirty="0"/>
              <a:t>Ενημερώνει τον ΕΦΚΑ για τη σύσταση της εταιρείας</a:t>
            </a:r>
          </a:p>
          <a:p>
            <a:r>
              <a:rPr lang="el-GR" sz="2000" dirty="0" smtClean="0"/>
              <a:t> </a:t>
            </a:r>
            <a:r>
              <a:rPr lang="el-GR" sz="2000" dirty="0"/>
              <a:t>Εκδίδει ψηφιακά υπογεγραμμένα αντίγραφα της εταιρικής σύμβασης και της </a:t>
            </a:r>
            <a:endParaRPr lang="el-GR" sz="2000" dirty="0" smtClean="0"/>
          </a:p>
          <a:p>
            <a:pPr marL="0" indent="0">
              <a:buNone/>
            </a:pPr>
            <a:r>
              <a:rPr lang="el-GR" sz="2000" dirty="0"/>
              <a:t> </a:t>
            </a:r>
            <a:r>
              <a:rPr lang="el-GR" sz="2000" dirty="0" smtClean="0"/>
              <a:t>    ανακοίνωσης </a:t>
            </a:r>
            <a:r>
              <a:rPr lang="el-GR" sz="2000" dirty="0"/>
              <a:t>σύστασης της εταιρείας και τα αποστέλλει ηλεκτρονικά στους αιτούντες</a:t>
            </a:r>
          </a:p>
          <a:p>
            <a:r>
              <a:rPr lang="el-GR" sz="2000" dirty="0" smtClean="0"/>
              <a:t> </a:t>
            </a:r>
            <a:r>
              <a:rPr lang="el-GR" sz="2000" dirty="0"/>
              <a:t>Χορηγεί βεβαίωση πληρωμής του Γραμματίου Ενιαίου Κόστους σύστασης εταιρείας </a:t>
            </a:r>
            <a:endParaRPr lang="el-GR" sz="2000" dirty="0" smtClean="0"/>
          </a:p>
          <a:p>
            <a:pPr marL="0" indent="0">
              <a:buNone/>
            </a:pPr>
            <a:r>
              <a:rPr lang="el-GR" sz="2000" dirty="0"/>
              <a:t> </a:t>
            </a:r>
            <a:r>
              <a:rPr lang="el-GR" sz="2000" dirty="0" smtClean="0"/>
              <a:t>    και</a:t>
            </a:r>
            <a:r>
              <a:rPr lang="el-GR" sz="2000" dirty="0"/>
              <a:t>, όπου απαιτείται, του τέλους υπέρ της Επιτροπής Ανταγωνισμού.</a:t>
            </a:r>
          </a:p>
          <a:p>
            <a:r>
              <a:rPr lang="el-GR" sz="2000" dirty="0"/>
              <a:t>Οι έννομες συνέπειες σύστασης μέσω ηλεκτρονικής Υπηρεσίας μιας Στάσης (e-ΥΜΣ) είναι οι εξής;</a:t>
            </a:r>
          </a:p>
          <a:p>
            <a:r>
              <a:rPr lang="el-GR" sz="2000" dirty="0" smtClean="0"/>
              <a:t> Η </a:t>
            </a:r>
            <a:r>
              <a:rPr lang="el-GR" sz="2000" dirty="0"/>
              <a:t>συμπλήρωση στοιχείων στο πληροφοριακό σύστημα της e-ΥΜΣ επέχει τη θέση υπεύθυνης δήλωσης του άρθρου 8 του ν. 1599/1986 (Α’ 75</a:t>
            </a:r>
            <a:r>
              <a:rPr lang="el-GR" sz="2000" dirty="0" smtClean="0"/>
              <a:t>).</a:t>
            </a:r>
          </a:p>
          <a:p>
            <a:r>
              <a:rPr lang="el-GR" sz="2000" dirty="0" smtClean="0"/>
              <a:t>Η </a:t>
            </a:r>
            <a:r>
              <a:rPr lang="el-GR" sz="2000" dirty="0"/>
              <a:t>ανάρτηση ψευδών ή παραπλανητικών στοιχείων και εγγράφων επισύρει ποινή φυλάκισης, όπως προβλέπει ο εν λόγω νόμος.</a:t>
            </a:r>
          </a:p>
          <a:p>
            <a:endParaRPr lang="el-GR" sz="20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5177" y="1140822"/>
            <a:ext cx="2170764" cy="303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6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εταιρείας  μέσω ΥΠΗΡΕΣΙΑΣ  ΜΙΑΣ </a:t>
            </a:r>
            <a:r>
              <a:rPr lang="el-GR" sz="2800" b="1" dirty="0">
                <a:solidFill>
                  <a:schemeClr val="bg1"/>
                </a:solidFill>
              </a:rPr>
              <a:t>ΣΤΑΣΗΣ </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smtClean="0"/>
              <a:t>Οι </a:t>
            </a:r>
            <a:r>
              <a:rPr lang="el-GR" sz="2000" dirty="0"/>
              <a:t>Υπηρεσίες ΓΕΜΗ και οι αρμόδιες για την άσκηση εποπτείας Υπηρεσίες, </a:t>
            </a:r>
            <a:endParaRPr lang="el-GR" sz="2000" dirty="0" smtClean="0"/>
          </a:p>
          <a:p>
            <a:pPr marL="0" indent="0">
              <a:buNone/>
            </a:pPr>
            <a:r>
              <a:rPr lang="el-GR" sz="2000" dirty="0"/>
              <a:t> </a:t>
            </a:r>
            <a:r>
              <a:rPr lang="el-GR" sz="2000" dirty="0" smtClean="0"/>
              <a:t>   υποχρεούνται</a:t>
            </a:r>
            <a:r>
              <a:rPr lang="el-GR" sz="2000" dirty="0"/>
              <a:t>, ανά τετράμηνο, να διενεργούν δειγματοληπτικό έλεγχο σε </a:t>
            </a:r>
            <a:endParaRPr lang="el-GR" sz="2000" dirty="0" smtClean="0"/>
          </a:p>
          <a:p>
            <a:pPr marL="0" indent="0">
              <a:buNone/>
            </a:pPr>
            <a:r>
              <a:rPr lang="el-GR" sz="2000" dirty="0"/>
              <a:t> </a:t>
            </a:r>
            <a:r>
              <a:rPr lang="el-GR" sz="2000" dirty="0" smtClean="0"/>
              <a:t>    ποσοστό </a:t>
            </a:r>
            <a:r>
              <a:rPr lang="el-GR" sz="2000" dirty="0"/>
              <a:t>τουλάχιστον 5% επί των συστάσεων που έγιναν μέσω ΥΜΣ.</a:t>
            </a:r>
          </a:p>
          <a:p>
            <a:r>
              <a:rPr lang="el-GR" sz="2000" dirty="0" smtClean="0"/>
              <a:t>Σε </a:t>
            </a:r>
            <a:r>
              <a:rPr lang="el-GR" sz="2000" dirty="0"/>
              <a:t>περίπτωση που από τον έλεγχο διαπιστωθεί αναληθές ή παράνομο </a:t>
            </a:r>
            <a:r>
              <a:rPr lang="el-GR" sz="2000" dirty="0" smtClean="0"/>
              <a:t>στοιχείο,</a:t>
            </a:r>
          </a:p>
          <a:p>
            <a:pPr marL="0" indent="0">
              <a:buNone/>
            </a:pPr>
            <a:r>
              <a:rPr lang="el-GR" sz="2000" dirty="0" smtClean="0"/>
              <a:t>    εφαρμόζονται </a:t>
            </a:r>
            <a:r>
              <a:rPr lang="el-GR" sz="2000" dirty="0"/>
              <a:t>τα προβλεπόμενα στο ν.1599/1986 (Α΄ 75). </a:t>
            </a:r>
            <a:endParaRPr lang="el-GR" sz="2400" dirty="0" smtClean="0"/>
          </a:p>
          <a:p>
            <a:endParaRPr lang="el-GR" sz="2400" dirty="0"/>
          </a:p>
          <a:p>
            <a:endParaRPr lang="el-GR" sz="2400" dirty="0" smtClean="0"/>
          </a:p>
          <a:p>
            <a:pPr marL="0" indent="0">
              <a:buNone/>
            </a:pPr>
            <a:endParaRPr lang="el-GR" sz="2400" dirty="0"/>
          </a:p>
          <a:p>
            <a:pPr marL="0" indent="0">
              <a:buNone/>
            </a:pPr>
            <a:r>
              <a:rPr lang="el-GR" sz="2400" dirty="0" smtClean="0"/>
              <a:t>(https</a:t>
            </a:r>
            <a:r>
              <a:rPr lang="el-GR" sz="2400" dirty="0"/>
              <a:t>://www.gov.gr/upourgeia/upourgeio-anaptuxes-kai-ependuseon/kentrike-enose-epimeleterion-ellados/sustase-epikheireses/ Συχνές ερωτήσεις / Τελευταία ενημέρωση 26-7-22)</a:t>
            </a:r>
          </a:p>
          <a:p>
            <a:r>
              <a:rPr lang="el-GR" sz="2400" dirty="0" smtClean="0"/>
              <a:t>                    </a:t>
            </a:r>
            <a:endParaRPr lang="el-GR" sz="2400"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9360" y="889432"/>
            <a:ext cx="2641230" cy="354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6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anim calcmode="lin" valueType="num">
                                      <p:cBhvr>
                                        <p:cTn id="5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032" y="484356"/>
            <a:ext cx="3598036" cy="523220"/>
          </a:xfrm>
          <a:prstGeom prst="rect">
            <a:avLst/>
          </a:prstGeom>
        </p:spPr>
        <p:txBody>
          <a:bodyPr wrap="none">
            <a:spAutoFit/>
          </a:bodyPr>
          <a:lstStyle/>
          <a:p>
            <a:pPr algn="ctr"/>
            <a:r>
              <a:rPr lang="el-GR" sz="2800" b="1" dirty="0">
                <a:solidFill>
                  <a:schemeClr val="bg1"/>
                </a:solidFill>
              </a:rPr>
              <a:t>ΕΡΩΤΗΣΕΙΣ   ΣΥΖΗΤΗΣΗ</a:t>
            </a:r>
            <a:endParaRPr lang="en-GB" sz="2800" b="1" dirty="0">
              <a:solidFill>
                <a:schemeClr val="bg1"/>
              </a:solidFill>
            </a:endParaRPr>
          </a:p>
        </p:txBody>
      </p:sp>
      <p:pic>
        <p:nvPicPr>
          <p:cNvPr id="7" name="Picture 6"/>
          <p:cNvPicPr>
            <a:picLocks noChangeAspect="1"/>
          </p:cNvPicPr>
          <p:nvPr/>
        </p:nvPicPr>
        <p:blipFill>
          <a:blip r:embed="rId2"/>
          <a:stretch>
            <a:fillRect/>
          </a:stretch>
        </p:blipFill>
        <p:spPr>
          <a:xfrm>
            <a:off x="3943086" y="2378317"/>
            <a:ext cx="3990975" cy="1908088"/>
          </a:xfrm>
          <a:prstGeom prst="rect">
            <a:avLst/>
          </a:prstGeom>
        </p:spPr>
      </p:pic>
    </p:spTree>
    <p:extLst>
      <p:ext uri="{BB962C8B-B14F-4D97-AF65-F5344CB8AC3E}">
        <p14:creationId xmlns:p14="http://schemas.microsoft.com/office/powerpoint/2010/main" val="1070413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ατομικής επιχείρησης Ηλεκτρονικά</a:t>
            </a:r>
            <a:endParaRPr lang="pt-PT" sz="2800" b="1" dirty="0">
              <a:solidFill>
                <a:schemeClr val="bg1"/>
              </a:solidFill>
            </a:endParaRPr>
          </a:p>
        </p:txBody>
      </p:sp>
      <p:sp>
        <p:nvSpPr>
          <p:cNvPr id="6" name="Content Placeholder 2"/>
          <p:cNvSpPr txBox="1">
            <a:spLocks/>
          </p:cNvSpPr>
          <p:nvPr/>
        </p:nvSpPr>
        <p:spPr>
          <a:xfrm>
            <a:off x="402671" y="1164772"/>
            <a:ext cx="11509695" cy="4767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u="sng" dirty="0" smtClean="0"/>
              <a:t>4.ΕΝΑΡΞΗ </a:t>
            </a:r>
            <a:r>
              <a:rPr lang="el-GR" sz="2000" b="1" u="sng" dirty="0"/>
              <a:t>ΑΤΟΜΙΚΗΣ ΕΠΙΧΕΙΡΗΣΗΣ  </a:t>
            </a:r>
            <a:endParaRPr lang="el-GR" sz="2000" u="sng" dirty="0"/>
          </a:p>
          <a:p>
            <a:r>
              <a:rPr lang="el-GR" sz="2000" b="1" u="sng" dirty="0">
                <a:hlinkClick r:id="rId2"/>
              </a:rPr>
              <a:t>https://www.gov.gr/ipiresies/epikheirematike-drasterioteta/enarxe-kai-luse-epikheireses/enarxe-atomikes-epikheireses</a:t>
            </a:r>
            <a:endParaRPr lang="el-GR" sz="2000" dirty="0"/>
          </a:p>
          <a:p>
            <a:r>
              <a:rPr lang="el-GR" sz="2000" dirty="0"/>
              <a:t>Τα φυσικά πρόσωπα που επιθυμείτε να δραστηριοποιηθείτε στον εμπορικό κλάδο με έδρα στην Ελλάδα</a:t>
            </a:r>
            <a:r>
              <a:rPr lang="el-GR" sz="2000" dirty="0" smtClean="0"/>
              <a:t>,</a:t>
            </a:r>
          </a:p>
          <a:p>
            <a:pPr marL="0" indent="0">
              <a:buNone/>
            </a:pPr>
            <a:r>
              <a:rPr lang="el-GR" sz="2000" dirty="0"/>
              <a:t> </a:t>
            </a:r>
            <a:r>
              <a:rPr lang="el-GR" sz="2000" dirty="0" smtClean="0"/>
              <a:t>   </a:t>
            </a:r>
            <a:r>
              <a:rPr lang="el-GR" sz="2000" dirty="0"/>
              <a:t>μπορείτε να πραγματοποιήσετε ψηφιακά την έναρξη της ατομικής σας επιχείρησης, χωρίς να χρειαστεί </a:t>
            </a:r>
            <a:endParaRPr lang="el-GR" sz="2000" dirty="0" smtClean="0"/>
          </a:p>
          <a:p>
            <a:pPr marL="0" indent="0">
              <a:buNone/>
            </a:pPr>
            <a:r>
              <a:rPr lang="el-GR" sz="2000" dirty="0"/>
              <a:t> </a:t>
            </a:r>
            <a:r>
              <a:rPr lang="el-GR" sz="2000" dirty="0" smtClean="0"/>
              <a:t>  να </a:t>
            </a:r>
            <a:r>
              <a:rPr lang="el-GR" sz="2000" dirty="0"/>
              <a:t>κάνετε προεγγραφή στο Γενικό Εμπορικό Μητρώο (ΓΕΜΗ) και στον Εθνικό Φορέα Κοινωνικής </a:t>
            </a:r>
            <a:r>
              <a:rPr lang="el-GR" sz="2000" dirty="0" smtClean="0"/>
              <a:t>Ασφάλισης</a:t>
            </a:r>
          </a:p>
          <a:p>
            <a:pPr marL="0" indent="0">
              <a:buNone/>
            </a:pPr>
            <a:r>
              <a:rPr lang="el-GR" sz="2000" dirty="0"/>
              <a:t> </a:t>
            </a:r>
            <a:r>
              <a:rPr lang="el-GR" sz="2000" dirty="0" smtClean="0"/>
              <a:t>    (</a:t>
            </a:r>
            <a:r>
              <a:rPr lang="el-GR" sz="2000" dirty="0" err="1"/>
              <a:t>eΕΦΚΑ</a:t>
            </a:r>
            <a:r>
              <a:rPr lang="el-GR" sz="2000" dirty="0"/>
              <a:t>).</a:t>
            </a:r>
          </a:p>
          <a:p>
            <a:r>
              <a:rPr lang="el-GR" sz="2000" dirty="0"/>
              <a:t>Την έναρξη μπορεί να πραγματοποιήσει και τρίτο πρόσωπο για λογαριασμό σας, </a:t>
            </a:r>
          </a:p>
          <a:p>
            <a:pPr marL="0" indent="0">
              <a:buNone/>
            </a:pPr>
            <a:r>
              <a:rPr lang="el-GR" sz="2000" dirty="0"/>
              <a:t> </a:t>
            </a:r>
            <a:r>
              <a:rPr lang="el-GR" sz="2000" dirty="0" smtClean="0"/>
              <a:t>    με </a:t>
            </a:r>
            <a:r>
              <a:rPr lang="el-GR" sz="2000" dirty="0"/>
              <a:t>την προϋπόθεση να το εξουσιοδοτήσετε μέσα από την παρούσα εφαρμογή και </a:t>
            </a:r>
            <a:endParaRPr lang="el-GR" sz="2000" dirty="0" smtClean="0"/>
          </a:p>
          <a:p>
            <a:pPr marL="0" indent="0">
              <a:buNone/>
            </a:pPr>
            <a:r>
              <a:rPr lang="el-GR" sz="2000" dirty="0"/>
              <a:t> </a:t>
            </a:r>
            <a:r>
              <a:rPr lang="el-GR" sz="2000" dirty="0" smtClean="0"/>
              <a:t>    αφού </a:t>
            </a:r>
            <a:r>
              <a:rPr lang="el-GR" sz="2000" dirty="0"/>
              <a:t>πρώτα έχει εγγραφεί στο  </a:t>
            </a:r>
            <a:r>
              <a:rPr lang="el-GR" sz="2000" b="1" u="sng" dirty="0">
                <a:hlinkClick r:id="rId3"/>
              </a:rPr>
              <a:t>Εθνικό Μητρώο Επικοινωνίας (</a:t>
            </a:r>
            <a:r>
              <a:rPr lang="el-GR" sz="2000" b="1" u="sng" dirty="0" err="1">
                <a:hlinkClick r:id="rId3"/>
              </a:rPr>
              <a:t>ΕΜΕπ</a:t>
            </a:r>
            <a:r>
              <a:rPr lang="el-GR" sz="2000" b="1" u="sng" dirty="0">
                <a:hlinkClick r:id="rId3"/>
              </a:rPr>
              <a:t>)</a:t>
            </a:r>
            <a:r>
              <a:rPr lang="el-GR" sz="2000" dirty="0"/>
              <a:t>, </a:t>
            </a:r>
            <a:endParaRPr lang="el-GR" sz="2000" dirty="0" smtClean="0"/>
          </a:p>
          <a:p>
            <a:pPr marL="0" indent="0">
              <a:buNone/>
            </a:pPr>
            <a:r>
              <a:rPr lang="el-GR" sz="2000" dirty="0"/>
              <a:t> </a:t>
            </a:r>
            <a:r>
              <a:rPr lang="el-GR" sz="2000" dirty="0" smtClean="0"/>
              <a:t>     ώστε </a:t>
            </a:r>
            <a:r>
              <a:rPr lang="el-GR" sz="2000" dirty="0"/>
              <a:t>να επιβεβαιώσει τον αριθμό του κινητού του τηλεφώνου. </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7041" y="3338719"/>
            <a:ext cx="22383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6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ατομικής επιχείρησης Ηλεκτρονικά</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u="sng" dirty="0" smtClean="0"/>
              <a:t>Προϋποθέσεις </a:t>
            </a:r>
            <a:r>
              <a:rPr lang="el-GR" sz="2000" b="1" u="sng" dirty="0"/>
              <a:t>για τη χρήση της </a:t>
            </a:r>
            <a:r>
              <a:rPr lang="el-GR" sz="2000" b="1" u="sng" dirty="0" smtClean="0"/>
              <a:t>υπηρεσίας</a:t>
            </a:r>
          </a:p>
          <a:p>
            <a:pPr marL="0" indent="0">
              <a:buNone/>
            </a:pPr>
            <a:endParaRPr lang="el-GR" sz="2000" b="1" u="sng" dirty="0" smtClean="0"/>
          </a:p>
          <a:p>
            <a:pPr lvl="0"/>
            <a:r>
              <a:rPr lang="el-GR" sz="2000" dirty="0" smtClean="0"/>
              <a:t>να </a:t>
            </a:r>
            <a:r>
              <a:rPr lang="el-GR" sz="2000" dirty="0"/>
              <a:t>διαθέτετε ελληνικό ΑΦΜ, έγκυρο και ενεργό</a:t>
            </a:r>
          </a:p>
          <a:p>
            <a:pPr lvl="0"/>
            <a:r>
              <a:rPr lang="el-GR" sz="2000" dirty="0"/>
              <a:t>να είστε Έλληνας υπήκοος ή υπήκοος άλλου κράτους μέλους της Ευρωπαϊκής Ένωσης </a:t>
            </a:r>
            <a:endParaRPr lang="el-GR" sz="2000" dirty="0" smtClean="0"/>
          </a:p>
          <a:p>
            <a:pPr marL="0" lvl="0" indent="0">
              <a:buNone/>
            </a:pPr>
            <a:r>
              <a:rPr lang="el-GR" sz="2000" dirty="0"/>
              <a:t> </a:t>
            </a:r>
            <a:r>
              <a:rPr lang="el-GR" sz="2000" dirty="0" smtClean="0"/>
              <a:t>   άνω </a:t>
            </a:r>
            <a:r>
              <a:rPr lang="el-GR" sz="2000" dirty="0"/>
              <a:t>των 18 ετών</a:t>
            </a:r>
          </a:p>
          <a:p>
            <a:pPr lvl="0"/>
            <a:r>
              <a:rPr lang="el-GR" sz="2000" dirty="0"/>
              <a:t>η έδρα της επιχείρησης να είναι στην Ελλάδα</a:t>
            </a:r>
          </a:p>
          <a:p>
            <a:pPr lvl="0"/>
            <a:r>
              <a:rPr lang="el-GR" sz="2000" dirty="0"/>
              <a:t>να μην έχετε ήδη ατομική επιχείρηση</a:t>
            </a:r>
          </a:p>
          <a:p>
            <a:pPr lvl="0"/>
            <a:r>
              <a:rPr lang="el-GR" sz="2000" dirty="0"/>
              <a:t>για μισθωμένη ή παραχωρημένη έδρα θα πρέπει στο μισθωτήριό σας </a:t>
            </a:r>
            <a:endParaRPr lang="el-GR" sz="2000" dirty="0" smtClean="0"/>
          </a:p>
          <a:p>
            <a:pPr lvl="0"/>
            <a:r>
              <a:rPr lang="el-GR" sz="2000" dirty="0" smtClean="0"/>
              <a:t>να </a:t>
            </a:r>
            <a:r>
              <a:rPr lang="el-GR" sz="2000" dirty="0"/>
              <a:t>αναγράφεται ο ΤΚ στη διεύθυνση</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2142" y="4069546"/>
            <a:ext cx="2634934" cy="19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3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11D94D53-FB8D-AC07-0D23-9ADE140B9622}"/>
              </a:ext>
            </a:extLst>
          </p:cNvPr>
          <p:cNvSpPr/>
          <p:nvPr/>
        </p:nvSpPr>
        <p:spPr>
          <a:xfrm>
            <a:off x="-671675" y="0"/>
            <a:ext cx="12544697"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Θέση περιεχομένου 2"/>
          <p:cNvSpPr txBox="1">
            <a:spLocks/>
          </p:cNvSpPr>
          <p:nvPr/>
        </p:nvSpPr>
        <p:spPr>
          <a:xfrm>
            <a:off x="2090058" y="563526"/>
            <a:ext cx="9106026" cy="552908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2000"/>
              </a:lnSpc>
            </a:pPr>
            <a:r>
              <a:rPr lang="el-GR" sz="2500" b="1" u="sng" dirty="0">
                <a:effectLst/>
                <a:latin typeface="Times New Roman" panose="02020603050405020304" pitchFamily="18" charset="0"/>
                <a:ea typeface="Times New Roman" panose="02020603050405020304" pitchFamily="18" charset="0"/>
              </a:rPr>
              <a:t>Δέσποινα Τριτοπούλου - Βιογραφικό. </a:t>
            </a:r>
            <a:endParaRPr lang="el-GR" sz="2500" dirty="0">
              <a:effectLst/>
              <a:latin typeface="Times New Roman" panose="02020603050405020304" pitchFamily="18" charset="0"/>
              <a:ea typeface="Times New Roman" panose="02020603050405020304" pitchFamily="18" charset="0"/>
            </a:endParaRPr>
          </a:p>
          <a:p>
            <a:pPr algn="ctr">
              <a:lnSpc>
                <a:spcPct val="122000"/>
              </a:lnSpc>
            </a:pPr>
            <a:r>
              <a:rPr lang="el-GR" sz="2500" b="1" u="sng" dirty="0">
                <a:effectLst/>
                <a:latin typeface="Times New Roman" panose="02020603050405020304" pitchFamily="18" charset="0"/>
                <a:ea typeface="Times New Roman" panose="02020603050405020304" pitchFamily="18" charset="0"/>
              </a:rPr>
              <a:t>(</a:t>
            </a:r>
            <a:r>
              <a:rPr lang="en-US" sz="2500" b="1" u="sng" dirty="0">
                <a:effectLst/>
                <a:latin typeface="Times New Roman" panose="02020603050405020304" pitchFamily="18" charset="0"/>
                <a:ea typeface="Times New Roman" panose="02020603050405020304" pitchFamily="18" charset="0"/>
              </a:rPr>
              <a:t>www</a:t>
            </a:r>
            <a:r>
              <a:rPr lang="el-GR" sz="2500" b="1" u="sng" dirty="0">
                <a:effectLst/>
                <a:latin typeface="Times New Roman" panose="02020603050405020304" pitchFamily="18" charset="0"/>
                <a:ea typeface="Times New Roman" panose="02020603050405020304" pitchFamily="18" charset="0"/>
              </a:rPr>
              <a:t>.</a:t>
            </a:r>
            <a:r>
              <a:rPr lang="en-US" sz="2500" b="1" u="sng" dirty="0" err="1">
                <a:effectLst/>
                <a:latin typeface="Times New Roman" panose="02020603050405020304" pitchFamily="18" charset="0"/>
                <a:ea typeface="Times New Roman" panose="02020603050405020304" pitchFamily="18" charset="0"/>
              </a:rPr>
              <a:t>dtritopoulou</a:t>
            </a:r>
            <a:r>
              <a:rPr lang="el-GR" sz="2500" b="1" u="sng" dirty="0">
                <a:effectLst/>
                <a:latin typeface="Times New Roman" panose="02020603050405020304" pitchFamily="18" charset="0"/>
                <a:ea typeface="Times New Roman" panose="02020603050405020304" pitchFamily="18" charset="0"/>
              </a:rPr>
              <a:t>@</a:t>
            </a:r>
            <a:r>
              <a:rPr lang="en-US" sz="2500" b="1" u="sng" dirty="0" err="1">
                <a:effectLst/>
                <a:latin typeface="Times New Roman" panose="02020603050405020304" pitchFamily="18" charset="0"/>
                <a:ea typeface="Times New Roman" panose="02020603050405020304" pitchFamily="18" charset="0"/>
              </a:rPr>
              <a:t>evimeria</a:t>
            </a:r>
            <a:r>
              <a:rPr lang="el-GR" sz="2500" b="1" u="sng" dirty="0">
                <a:effectLst/>
                <a:latin typeface="Times New Roman" panose="02020603050405020304" pitchFamily="18" charset="0"/>
                <a:ea typeface="Times New Roman" panose="02020603050405020304" pitchFamily="18" charset="0"/>
              </a:rPr>
              <a:t>.</a:t>
            </a:r>
            <a:r>
              <a:rPr lang="en-US" sz="2500" b="1" u="sng" dirty="0">
                <a:effectLst/>
                <a:latin typeface="Times New Roman" panose="02020603050405020304" pitchFamily="18" charset="0"/>
                <a:ea typeface="Times New Roman" panose="02020603050405020304" pitchFamily="18" charset="0"/>
              </a:rPr>
              <a:t>gr</a:t>
            </a:r>
            <a:r>
              <a:rPr lang="el-GR" sz="2500" b="1" u="sng" dirty="0">
                <a:effectLst/>
                <a:latin typeface="Times New Roman" panose="02020603050405020304" pitchFamily="18" charset="0"/>
                <a:ea typeface="Times New Roman" panose="02020603050405020304" pitchFamily="18" charset="0"/>
              </a:rPr>
              <a:t>)</a:t>
            </a:r>
            <a:endParaRPr lang="el-GR" sz="2500" dirty="0">
              <a:effectLst/>
              <a:latin typeface="Times New Roman" panose="02020603050405020304" pitchFamily="18" charset="0"/>
              <a:ea typeface="Times New Roman" panose="02020603050405020304" pitchFamily="18" charset="0"/>
            </a:endParaRPr>
          </a:p>
          <a:p>
            <a:pPr algn="just">
              <a:lnSpc>
                <a:spcPct val="122000"/>
              </a:lnSpc>
            </a:pPr>
            <a:r>
              <a:rPr lang="el-GR" sz="2500" dirty="0" smtClean="0">
                <a:effectLst/>
                <a:latin typeface="Times New Roman" panose="02020603050405020304" pitchFamily="18" charset="0"/>
                <a:ea typeface="Times New Roman" panose="02020603050405020304" pitchFamily="18" charset="0"/>
              </a:rPr>
              <a:t>Εργάζεται </a:t>
            </a:r>
            <a:r>
              <a:rPr lang="el-GR" sz="2500" dirty="0">
                <a:effectLst/>
                <a:latin typeface="Times New Roman" panose="02020603050405020304" pitchFamily="18" charset="0"/>
                <a:ea typeface="Times New Roman" panose="02020603050405020304" pitchFamily="18" charset="0"/>
              </a:rPr>
              <a:t>ως Οικονομολόγος – </a:t>
            </a:r>
            <a:r>
              <a:rPr lang="el-GR" sz="2500" dirty="0" err="1">
                <a:effectLst/>
                <a:latin typeface="Times New Roman" panose="02020603050405020304" pitchFamily="18" charset="0"/>
                <a:ea typeface="Times New Roman" panose="02020603050405020304" pitchFamily="18" charset="0"/>
              </a:rPr>
              <a:t>Φοροτέχνης</a:t>
            </a:r>
            <a:r>
              <a:rPr lang="el-GR" sz="2500" dirty="0">
                <a:effectLst/>
                <a:latin typeface="Times New Roman" panose="02020603050405020304" pitchFamily="18" charset="0"/>
                <a:ea typeface="Times New Roman" panose="02020603050405020304" pitchFamily="18" charset="0"/>
              </a:rPr>
              <a:t> και ως Β</a:t>
            </a:r>
            <a:r>
              <a:rPr lang="en-US" sz="2500" dirty="0" err="1">
                <a:effectLst/>
                <a:latin typeface="Times New Roman" panose="02020603050405020304" pitchFamily="18" charset="0"/>
                <a:ea typeface="Times New Roman" panose="02020603050405020304" pitchFamily="18" charset="0"/>
              </a:rPr>
              <a:t>usiness</a:t>
            </a:r>
            <a:r>
              <a:rPr lang="en-US" sz="2500" dirty="0">
                <a:effectLst/>
                <a:latin typeface="Times New Roman" panose="02020603050405020304" pitchFamily="18" charset="0"/>
                <a:ea typeface="Times New Roman" panose="02020603050405020304" pitchFamily="18" charset="0"/>
              </a:rPr>
              <a:t> </a:t>
            </a:r>
            <a:r>
              <a:rPr lang="el-GR" sz="2500" dirty="0">
                <a:effectLst/>
                <a:latin typeface="Times New Roman" panose="02020603050405020304" pitchFamily="18" charset="0"/>
                <a:ea typeface="Times New Roman" panose="02020603050405020304" pitchFamily="18" charset="0"/>
              </a:rPr>
              <a:t>Μ</a:t>
            </a:r>
            <a:r>
              <a:rPr lang="en-US" sz="2500" dirty="0" err="1">
                <a:effectLst/>
                <a:latin typeface="Times New Roman" panose="02020603050405020304" pitchFamily="18" charset="0"/>
                <a:ea typeface="Times New Roman" panose="02020603050405020304" pitchFamily="18" charset="0"/>
              </a:rPr>
              <a:t>entor</a:t>
            </a:r>
            <a:r>
              <a:rPr lang="el-GR" sz="2500" dirty="0">
                <a:effectLst/>
                <a:latin typeface="Times New Roman" panose="02020603050405020304" pitchFamily="18" charset="0"/>
                <a:ea typeface="Times New Roman" panose="02020603050405020304" pitchFamily="18" charset="0"/>
              </a:rPr>
              <a:t> στην οικογενειακή επιχείρηση «</a:t>
            </a:r>
            <a:r>
              <a:rPr lang="el-GR" sz="2500" b="1" dirty="0">
                <a:effectLst/>
                <a:latin typeface="Times New Roman" panose="02020603050405020304" pitchFamily="18" charset="0"/>
                <a:ea typeface="Times New Roman" panose="02020603050405020304" pitchFamily="18" charset="0"/>
              </a:rPr>
              <a:t>ΕΥΗΜΕΡΙΑ ΕΠΙΧΕΙΡΗΣΕΩΝ ΙΚΕ</a:t>
            </a:r>
            <a:r>
              <a:rPr lang="el-GR" sz="2500" dirty="0">
                <a:effectLst/>
                <a:latin typeface="Times New Roman" panose="02020603050405020304" pitchFamily="18" charset="0"/>
                <a:ea typeface="Times New Roman" panose="02020603050405020304" pitchFamily="18" charset="0"/>
              </a:rPr>
              <a:t>» και ως Σύμβουλος Ψυχικής Υγείας.</a:t>
            </a:r>
          </a:p>
          <a:p>
            <a:pPr>
              <a:lnSpc>
                <a:spcPct val="122000"/>
              </a:lnSpc>
            </a:pPr>
            <a:r>
              <a:rPr lang="el-GR" sz="2500" dirty="0">
                <a:effectLst/>
                <a:latin typeface="Times New Roman" panose="02020603050405020304" pitchFamily="18" charset="0"/>
                <a:ea typeface="Times New Roman" panose="02020603050405020304" pitchFamily="18" charset="0"/>
              </a:rPr>
              <a:t>Είναι ιδρύτρια και πρόεδρος του Συλλόγου «</a:t>
            </a:r>
            <a:r>
              <a:rPr lang="el-GR" sz="2500" b="1" dirty="0">
                <a:effectLst/>
                <a:latin typeface="Times New Roman" panose="02020603050405020304" pitchFamily="18" charset="0"/>
                <a:ea typeface="Times New Roman" panose="02020603050405020304" pitchFamily="18" charset="0"/>
              </a:rPr>
              <a:t>ΛΕΩ ΝΑΙ</a:t>
            </a:r>
            <a:r>
              <a:rPr lang="el-GR" sz="2500" dirty="0">
                <a:effectLst/>
                <a:latin typeface="Times New Roman" panose="02020603050405020304" pitchFamily="18" charset="0"/>
                <a:ea typeface="Times New Roman" panose="02020603050405020304" pitchFamily="18" charset="0"/>
              </a:rPr>
              <a:t>»  </a:t>
            </a:r>
            <a:r>
              <a:rPr lang="en-US" sz="2500" u="sng" dirty="0">
                <a:solidFill>
                  <a:srgbClr val="0000FF"/>
                </a:solidFill>
                <a:effectLst/>
                <a:latin typeface="Times New Roman" panose="02020603050405020304" pitchFamily="18" charset="0"/>
                <a:ea typeface="Times New Roman" panose="02020603050405020304" pitchFamily="18" charset="0"/>
                <a:hlinkClick r:id="rId2"/>
              </a:rPr>
              <a:t>www</a:t>
            </a:r>
            <a:r>
              <a:rPr lang="el-GR" sz="2500" u="sng" dirty="0">
                <a:solidFill>
                  <a:srgbClr val="0000FF"/>
                </a:solidFill>
                <a:effectLst/>
                <a:latin typeface="Times New Roman" panose="02020603050405020304" pitchFamily="18" charset="0"/>
                <a:ea typeface="Times New Roman" panose="02020603050405020304" pitchFamily="18" charset="0"/>
                <a:hlinkClick r:id="rId2"/>
              </a:rPr>
              <a:t>.</a:t>
            </a:r>
            <a:r>
              <a:rPr lang="en-US" sz="2500" u="sng" dirty="0" err="1">
                <a:solidFill>
                  <a:srgbClr val="0000FF"/>
                </a:solidFill>
                <a:effectLst/>
                <a:latin typeface="Times New Roman" panose="02020603050405020304" pitchFamily="18" charset="0"/>
                <a:ea typeface="Times New Roman" panose="02020603050405020304" pitchFamily="18" charset="0"/>
                <a:hlinkClick r:id="rId2"/>
              </a:rPr>
              <a:t>leonai</a:t>
            </a:r>
            <a:r>
              <a:rPr lang="el-GR" sz="2500" u="sng" dirty="0">
                <a:solidFill>
                  <a:srgbClr val="0000FF"/>
                </a:solidFill>
                <a:effectLst/>
                <a:latin typeface="Times New Roman" panose="02020603050405020304" pitchFamily="18" charset="0"/>
                <a:ea typeface="Times New Roman" panose="02020603050405020304" pitchFamily="18" charset="0"/>
                <a:hlinkClick r:id="rId2"/>
              </a:rPr>
              <a:t>.</a:t>
            </a:r>
            <a:r>
              <a:rPr lang="en-US" sz="2500" u="sng" dirty="0">
                <a:solidFill>
                  <a:srgbClr val="0000FF"/>
                </a:solidFill>
                <a:effectLst/>
                <a:latin typeface="Times New Roman" panose="02020603050405020304" pitchFamily="18" charset="0"/>
                <a:ea typeface="Times New Roman" panose="02020603050405020304" pitchFamily="18" charset="0"/>
                <a:hlinkClick r:id="rId2"/>
              </a:rPr>
              <a:t>gr</a:t>
            </a:r>
            <a:r>
              <a:rPr lang="en-US" sz="2500" dirty="0">
                <a:effectLst/>
                <a:latin typeface="Times New Roman" panose="02020603050405020304" pitchFamily="18" charset="0"/>
                <a:ea typeface="Times New Roman" panose="02020603050405020304" pitchFamily="18" charset="0"/>
              </a:rPr>
              <a:t> </a:t>
            </a:r>
            <a:r>
              <a:rPr lang="el-GR" sz="2500" dirty="0">
                <a:effectLst/>
                <a:latin typeface="Times New Roman" panose="02020603050405020304" pitchFamily="18" charset="0"/>
                <a:ea typeface="Times New Roman" panose="02020603050405020304" pitchFamily="18" charset="0"/>
              </a:rPr>
              <a:t>, όπου μαζί με άλλους παραδίδει δωρεάν σεμινάρια προσωπικής βελτίωσης, Ψυχολογικής στήριξης, </a:t>
            </a:r>
            <a:r>
              <a:rPr lang="el-GR" sz="2500" dirty="0" err="1">
                <a:effectLst/>
                <a:latin typeface="Times New Roman" panose="02020603050405020304" pitchFamily="18" charset="0"/>
                <a:ea typeface="Times New Roman" panose="02020603050405020304" pitchFamily="18" charset="0"/>
              </a:rPr>
              <a:t>Μέντοριγκ</a:t>
            </a:r>
            <a:r>
              <a:rPr lang="el-GR" sz="2500" dirty="0">
                <a:effectLst/>
                <a:latin typeface="Times New Roman" panose="02020603050405020304" pitchFamily="18" charset="0"/>
                <a:ea typeface="Times New Roman" panose="02020603050405020304" pitchFamily="18" charset="0"/>
              </a:rPr>
              <a:t>, </a:t>
            </a:r>
            <a:r>
              <a:rPr lang="en-US" sz="2500" dirty="0">
                <a:effectLst/>
                <a:latin typeface="Times New Roman" panose="02020603050405020304" pitchFamily="18" charset="0"/>
                <a:ea typeface="Times New Roman" panose="02020603050405020304" pitchFamily="18" charset="0"/>
              </a:rPr>
              <a:t>Coaching</a:t>
            </a:r>
            <a:r>
              <a:rPr lang="el-GR" sz="2500" dirty="0">
                <a:effectLst/>
                <a:latin typeface="Times New Roman" panose="02020603050405020304" pitchFamily="18" charset="0"/>
                <a:ea typeface="Times New Roman" panose="02020603050405020304" pitchFamily="18" charset="0"/>
              </a:rPr>
              <a:t>, Επικοινωνιακών δεξιοτήτων, </a:t>
            </a:r>
            <a:r>
              <a:rPr lang="en-US" sz="2500" dirty="0">
                <a:effectLst/>
                <a:latin typeface="Times New Roman" panose="02020603050405020304" pitchFamily="18" charset="0"/>
                <a:ea typeface="Times New Roman" panose="02020603050405020304" pitchFamily="18" charset="0"/>
              </a:rPr>
              <a:t>E</a:t>
            </a:r>
            <a:r>
              <a:rPr lang="el-GR" sz="2500" dirty="0" err="1">
                <a:effectLst/>
                <a:latin typeface="Times New Roman" panose="02020603050405020304" pitchFamily="18" charset="0"/>
                <a:ea typeface="Times New Roman" panose="02020603050405020304" pitchFamily="18" charset="0"/>
              </a:rPr>
              <a:t>νδυνάμωσης</a:t>
            </a:r>
            <a:r>
              <a:rPr lang="el-GR" sz="2500" dirty="0">
                <a:effectLst/>
                <a:latin typeface="Times New Roman" panose="02020603050405020304" pitchFamily="18" charset="0"/>
                <a:ea typeface="Times New Roman" panose="02020603050405020304" pitchFamily="18" charset="0"/>
              </a:rPr>
              <a:t> των Αρετών και άλλα.</a:t>
            </a:r>
          </a:p>
          <a:p>
            <a:pPr algn="just">
              <a:lnSpc>
                <a:spcPct val="122000"/>
              </a:lnSpc>
            </a:pPr>
            <a:r>
              <a:rPr lang="el-GR" sz="2500" dirty="0">
                <a:effectLst/>
                <a:latin typeface="Times New Roman" panose="02020603050405020304" pitchFamily="18" charset="0"/>
                <a:ea typeface="Times New Roman" panose="02020603050405020304" pitchFamily="18" charset="0"/>
              </a:rPr>
              <a:t>Είναι λάτρης της γνώσης, της επιστήμης και της πνευματικότητας και παρακολούθησε πολλά πιστοποιημένα σεμινάρια σχετικά με την εκπαίδευση, την φιλοσοφία, τη θεραπεία, την ψυχολογία, την επικοινωνία, το Μ</a:t>
            </a:r>
            <a:r>
              <a:rPr lang="en-US" sz="2500" dirty="0" err="1">
                <a:effectLst/>
                <a:latin typeface="Times New Roman" panose="02020603050405020304" pitchFamily="18" charset="0"/>
                <a:ea typeface="Times New Roman" panose="02020603050405020304" pitchFamily="18" charset="0"/>
              </a:rPr>
              <a:t>entoring</a:t>
            </a:r>
            <a:r>
              <a:rPr lang="el-GR" sz="2500" dirty="0">
                <a:effectLst/>
                <a:latin typeface="Times New Roman" panose="02020603050405020304" pitchFamily="18" charset="0"/>
                <a:ea typeface="Times New Roman" panose="02020603050405020304" pitchFamily="18" charset="0"/>
              </a:rPr>
              <a:t>, το </a:t>
            </a:r>
            <a:r>
              <a:rPr lang="en-US" sz="2500" dirty="0">
                <a:effectLst/>
                <a:latin typeface="Times New Roman" panose="02020603050405020304" pitchFamily="18" charset="0"/>
                <a:ea typeface="Times New Roman" panose="02020603050405020304" pitchFamily="18" charset="0"/>
              </a:rPr>
              <a:t>Coaching</a:t>
            </a:r>
            <a:r>
              <a:rPr lang="el-GR" sz="2500" dirty="0">
                <a:effectLst/>
                <a:latin typeface="Times New Roman" panose="02020603050405020304" pitchFamily="18" charset="0"/>
                <a:ea typeface="Times New Roman" panose="02020603050405020304" pitchFamily="18" charset="0"/>
              </a:rPr>
              <a:t>, σεμινάρια ηγεσίας  και άλλα.  Το όραμά της είναι να συνεισφέρει τα μέγιστα στην κοινωνία.</a:t>
            </a:r>
          </a:p>
          <a:p>
            <a:pPr lvl="1">
              <a:lnSpc>
                <a:spcPct val="200000"/>
              </a:lnSpc>
              <a:spcBef>
                <a:spcPts val="0"/>
              </a:spcBef>
            </a:pPr>
            <a:endParaRPr lang="el-GR" sz="2500" dirty="0">
              <a:solidFill>
                <a:schemeClr val="bg1"/>
              </a:solidFill>
            </a:endParaRPr>
          </a:p>
          <a:p>
            <a:pPr lvl="1">
              <a:lnSpc>
                <a:spcPct val="200000"/>
              </a:lnSpc>
              <a:spcBef>
                <a:spcPts val="0"/>
              </a:spcBef>
            </a:pPr>
            <a:endParaRPr lang="el-GR" dirty="0"/>
          </a:p>
          <a:p>
            <a:pPr marL="0" indent="0">
              <a:buFont typeface="Arial" panose="020B0604020202020204" pitchFamily="34" charset="0"/>
              <a:buNone/>
            </a:pPr>
            <a:endParaRPr lang="el-GR" dirty="0"/>
          </a:p>
          <a:p>
            <a:pPr marL="0" indent="0">
              <a:buFont typeface="Arial" panose="020B0604020202020204" pitchFamily="34" charset="0"/>
              <a:buNone/>
            </a:pPr>
            <a:endParaRPr lang="en-US" dirty="0"/>
          </a:p>
        </p:txBody>
      </p:sp>
      <p:pic>
        <p:nvPicPr>
          <p:cNvPr id="3" name="Εικόνα 2">
            <a:extLst>
              <a:ext uri="{FF2B5EF4-FFF2-40B4-BE49-F238E27FC236}">
                <a16:creationId xmlns="" xmlns:a16="http://schemas.microsoft.com/office/drawing/2014/main" id="{4251AD4C-1939-0D35-F8B3-A13E52DFE6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72" y="1818167"/>
            <a:ext cx="1798975" cy="2456121"/>
          </a:xfrm>
          <a:prstGeom prst="rect">
            <a:avLst/>
          </a:prstGeom>
          <a:noFill/>
          <a:ln>
            <a:noFill/>
          </a:ln>
        </p:spPr>
      </p:pic>
    </p:spTree>
    <p:extLst>
      <p:ext uri="{BB962C8B-B14F-4D97-AF65-F5344CB8AC3E}">
        <p14:creationId xmlns:p14="http://schemas.microsoft.com/office/powerpoint/2010/main" val="1600668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ατομικής επιχείρησης Ηλεκτρονικά</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u="sng" dirty="0" smtClean="0"/>
          </a:p>
          <a:p>
            <a:pPr marL="0" indent="0">
              <a:buNone/>
            </a:pPr>
            <a:r>
              <a:rPr lang="el-GR" sz="2000" b="1" u="sng" dirty="0" smtClean="0"/>
              <a:t>Θα </a:t>
            </a:r>
            <a:r>
              <a:rPr lang="el-GR" sz="2000" b="1" u="sng" dirty="0"/>
              <a:t>χρειαστεί να συμπληρώσετε:</a:t>
            </a:r>
          </a:p>
          <a:p>
            <a:pPr lvl="0"/>
            <a:r>
              <a:rPr lang="el-GR" sz="2000" dirty="0"/>
              <a:t>τους προσωπικούς σας κωδικούς πρόσβασης στο </a:t>
            </a:r>
            <a:r>
              <a:rPr lang="el-GR" sz="2000" dirty="0" err="1"/>
              <a:t>Taxisnet</a:t>
            </a:r>
            <a:endParaRPr lang="el-GR" sz="2000" dirty="0"/>
          </a:p>
          <a:p>
            <a:pPr lvl="0"/>
            <a:r>
              <a:rPr lang="el-GR" sz="2000" dirty="0"/>
              <a:t>τον Αριθμό Ταυτότητας Ακινήτου (ΑΤΑΚ) για ιδιόκτητη έδρα ή τον αριθμό </a:t>
            </a:r>
            <a:r>
              <a:rPr lang="el-GR" sz="2000" dirty="0" smtClean="0"/>
              <a:t>Ηλεκτρονικού</a:t>
            </a:r>
          </a:p>
          <a:p>
            <a:pPr marL="0" lvl="0" indent="0">
              <a:buNone/>
            </a:pPr>
            <a:r>
              <a:rPr lang="el-GR" sz="2000" dirty="0"/>
              <a:t> </a:t>
            </a:r>
            <a:r>
              <a:rPr lang="el-GR" sz="2000" dirty="0" smtClean="0"/>
              <a:t>    </a:t>
            </a:r>
            <a:r>
              <a:rPr lang="el-GR" sz="2000" dirty="0"/>
              <a:t>Μισθωτηρίου και το έτος υποβολής του για μισθωμένη ή παραχωρημένη έδρα</a:t>
            </a:r>
          </a:p>
          <a:p>
            <a:pPr lvl="0"/>
            <a:r>
              <a:rPr lang="el-GR" sz="2000" dirty="0"/>
              <a:t>τα στοιχεία της Επιχείρησης (π.χ. διακριτικός τίτλος), στοιχεία Ελληνικών Λογιστικών Προτύπων (ΕΛΠ) </a:t>
            </a:r>
            <a:endParaRPr lang="el-GR" sz="2000" dirty="0" smtClean="0"/>
          </a:p>
          <a:p>
            <a:pPr marL="0" lvl="0" indent="0">
              <a:buNone/>
            </a:pPr>
            <a:r>
              <a:rPr lang="el-GR" sz="2000" dirty="0"/>
              <a:t> </a:t>
            </a:r>
            <a:r>
              <a:rPr lang="el-GR" sz="2000" dirty="0" smtClean="0"/>
              <a:t>   (</a:t>
            </a:r>
            <a:r>
              <a:rPr lang="el-GR" sz="2000" dirty="0"/>
              <a:t>π.χ. κατηγορία βιβλίων), ΦΠΑ (π.χ. καθεστώς ΦΠΑ) και τον Κωδικό Αριθμό Δραστηριότητας (ΚΑΔ)</a:t>
            </a:r>
          </a:p>
          <a:p>
            <a:pPr lvl="0"/>
            <a:r>
              <a:rPr lang="el-GR" sz="2000" dirty="0"/>
              <a:t>τον ΑΦΜ του εξουσιοδοτούμενου, σε περίπτωση που επιλέξετε την έναρξη να την κάνει κάποιος </a:t>
            </a:r>
            <a:endParaRPr lang="el-GR" sz="2000" dirty="0" smtClean="0"/>
          </a:p>
          <a:p>
            <a:pPr marL="0" lvl="0" indent="0">
              <a:buNone/>
            </a:pPr>
            <a:r>
              <a:rPr lang="el-GR" sz="2000" dirty="0"/>
              <a:t> </a:t>
            </a:r>
            <a:r>
              <a:rPr lang="el-GR" sz="2000" dirty="0" smtClean="0"/>
              <a:t>    άλλος </a:t>
            </a:r>
            <a:r>
              <a:rPr lang="el-GR" sz="2000" dirty="0"/>
              <a:t>αντί για </a:t>
            </a:r>
            <a:r>
              <a:rPr lang="el-GR" sz="2000" dirty="0" smtClean="0"/>
              <a:t>εσάς</a:t>
            </a:r>
            <a:r>
              <a:rPr lang="en-US" sz="2000" dirty="0" smtClean="0"/>
              <a:t>.</a:t>
            </a:r>
            <a:endParaRPr lang="el-GR" sz="20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5757" y="1279931"/>
            <a:ext cx="1592716" cy="170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3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Σύσταση ατομικής επιχείρησης Ηλεκτρονικά</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smtClean="0"/>
              <a:t>Αφού </a:t>
            </a:r>
            <a:r>
              <a:rPr lang="el-GR" sz="2000" dirty="0"/>
              <a:t>ολοκληρώσετε την διαδικασία, θα λάβετε έναν μοναδικό αριθμό αίτησης </a:t>
            </a:r>
            <a:endParaRPr lang="el-GR" sz="2000" dirty="0" smtClean="0"/>
          </a:p>
          <a:p>
            <a:pPr marL="0" indent="0">
              <a:buNone/>
            </a:pPr>
            <a:r>
              <a:rPr lang="el-GR" sz="2000" dirty="0"/>
              <a:t> </a:t>
            </a:r>
            <a:r>
              <a:rPr lang="el-GR" sz="2000" dirty="0" smtClean="0"/>
              <a:t>    για </a:t>
            </a:r>
            <a:r>
              <a:rPr lang="el-GR" sz="2000" dirty="0"/>
              <a:t>την έναρξη της ατομικής επιχείρησης.</a:t>
            </a:r>
          </a:p>
          <a:p>
            <a:r>
              <a:rPr lang="el-GR" sz="2000" dirty="0"/>
              <a:t>Η διαδικασία ολοκληρώνεται επιτυχώς με την δημιουργία της Βεβαίωσης Έναρξης Εργασιών </a:t>
            </a:r>
            <a:r>
              <a:rPr lang="el-GR" sz="2000" dirty="0" smtClean="0"/>
              <a:t>της</a:t>
            </a:r>
            <a:endParaRPr lang="en-US" sz="2000" dirty="0" smtClean="0"/>
          </a:p>
          <a:p>
            <a:pPr marL="0" indent="0">
              <a:buNone/>
            </a:pPr>
            <a:r>
              <a:rPr lang="en-US" sz="2000" dirty="0"/>
              <a:t> </a:t>
            </a:r>
            <a:r>
              <a:rPr lang="en-US" sz="2000" dirty="0" smtClean="0"/>
              <a:t>  </a:t>
            </a:r>
            <a:r>
              <a:rPr lang="el-GR" sz="2000" dirty="0" smtClean="0"/>
              <a:t> </a:t>
            </a:r>
            <a:r>
              <a:rPr lang="el-GR" sz="2000" dirty="0"/>
              <a:t>επιχείρησης, που διαθέτει τα χαρακτηριστικά ασφαλείας του </a:t>
            </a:r>
            <a:r>
              <a:rPr lang="el-GR" sz="2000" b="1" u="sng" dirty="0" err="1">
                <a:hlinkClick r:id="rId2"/>
              </a:rPr>
              <a:t>gov.gr</a:t>
            </a:r>
            <a:r>
              <a:rPr lang="el-GR" sz="2000" dirty="0"/>
              <a:t>.  Στην έντυπη μορφή του </a:t>
            </a:r>
            <a:r>
              <a:rPr lang="el-GR" sz="2000" dirty="0" smtClean="0"/>
              <a:t>δεν</a:t>
            </a:r>
            <a:endParaRPr lang="en-US" sz="2000" dirty="0" smtClean="0"/>
          </a:p>
          <a:p>
            <a:pPr marL="0" indent="0">
              <a:buNone/>
            </a:pPr>
            <a:r>
              <a:rPr lang="en-US" sz="2000" dirty="0"/>
              <a:t> </a:t>
            </a:r>
            <a:r>
              <a:rPr lang="en-US" sz="2000" dirty="0" smtClean="0"/>
              <a:t>  </a:t>
            </a:r>
            <a:r>
              <a:rPr lang="el-GR" sz="2000" dirty="0" smtClean="0"/>
              <a:t> </a:t>
            </a:r>
            <a:r>
              <a:rPr lang="el-GR" sz="2000" dirty="0"/>
              <a:t>χρειάζεται επικύρωση και επιβεβαιώνεται με την </a:t>
            </a:r>
            <a:r>
              <a:rPr lang="el-GR" sz="2000" b="1" u="sng" dirty="0">
                <a:hlinkClick r:id="rId3"/>
              </a:rPr>
              <a:t>εφαρμογή εγκυρότητας εγγράφων του </a:t>
            </a:r>
            <a:r>
              <a:rPr lang="el-GR" sz="2000" b="1" u="sng" dirty="0" err="1">
                <a:hlinkClick r:id="rId3"/>
              </a:rPr>
              <a:t>gov.gr</a:t>
            </a:r>
            <a:r>
              <a:rPr lang="el-GR" sz="2000" dirty="0"/>
              <a:t>.</a:t>
            </a:r>
          </a:p>
          <a:p>
            <a:r>
              <a:rPr lang="el-GR" sz="2000" dirty="0"/>
              <a:t>Η ανάκτηση της βεβαίωσης γίνεται στη σελίδα </a:t>
            </a:r>
            <a:r>
              <a:rPr lang="el-GR" sz="2000" b="1" u="sng" dirty="0" err="1">
                <a:hlinkClick r:id="rId4"/>
              </a:rPr>
              <a:t>myAADE</a:t>
            </a:r>
            <a:r>
              <a:rPr lang="el-GR" sz="2000" b="1" u="sng" dirty="0">
                <a:hlinkClick r:id="rId4"/>
              </a:rPr>
              <a:t> </a:t>
            </a:r>
            <a:r>
              <a:rPr lang="el-GR" sz="2000" dirty="0"/>
              <a:t>και συγκεκριμένα στην επιλογή </a:t>
            </a:r>
            <a:r>
              <a:rPr lang="el-GR" sz="2000" dirty="0" smtClean="0"/>
              <a:t>Μητρώο</a:t>
            </a:r>
            <a:endParaRPr lang="en-US" sz="2000" dirty="0" smtClean="0"/>
          </a:p>
          <a:p>
            <a:pPr marL="0" indent="0">
              <a:buNone/>
            </a:pPr>
            <a:r>
              <a:rPr lang="en-US" sz="2000" dirty="0"/>
              <a:t> </a:t>
            </a:r>
            <a:r>
              <a:rPr lang="en-US" sz="2000" dirty="0" smtClean="0"/>
              <a:t>  </a:t>
            </a:r>
            <a:r>
              <a:rPr lang="el-GR" sz="2000" dirty="0" smtClean="0"/>
              <a:t> </a:t>
            </a:r>
            <a:r>
              <a:rPr lang="el-GR" sz="2000" dirty="0"/>
              <a:t>&amp; Επικοινωνία / e-κοινοποιήσεις, με τη χρήση κωδικών </a:t>
            </a:r>
            <a:r>
              <a:rPr lang="el-GR" sz="2000" dirty="0" err="1"/>
              <a:t>Taxisnet</a:t>
            </a:r>
            <a:r>
              <a:rPr lang="el-GR" sz="2000" dirty="0"/>
              <a:t>.</a:t>
            </a:r>
          </a:p>
          <a:p>
            <a:r>
              <a:rPr lang="el-GR" sz="2000" dirty="0"/>
              <a:t>Μόλις εκδοθεί η Βεβαίωση Έναρξης Εργασιών για την ατομική σας επιχείρηση μπορείτε να </a:t>
            </a:r>
            <a:r>
              <a:rPr lang="el-GR" sz="2000" dirty="0" smtClean="0"/>
              <a:t>προβείτε</a:t>
            </a:r>
            <a:endParaRPr lang="en-US" sz="2000" dirty="0" smtClean="0"/>
          </a:p>
          <a:p>
            <a:pPr marL="0" indent="0">
              <a:buNone/>
            </a:pPr>
            <a:r>
              <a:rPr lang="en-US" sz="2000" dirty="0" smtClean="0"/>
              <a:t>    </a:t>
            </a:r>
            <a:r>
              <a:rPr lang="el-GR" sz="2000" dirty="0" smtClean="0"/>
              <a:t>σε </a:t>
            </a:r>
            <a:r>
              <a:rPr lang="el-GR" sz="2000" dirty="0"/>
              <a:t> εγγραφή και υπαγωγή στην ασφάλιση του </a:t>
            </a:r>
            <a:r>
              <a:rPr lang="el-GR" sz="2000" dirty="0" err="1"/>
              <a:t>eΕΦΚΑ</a:t>
            </a:r>
            <a:r>
              <a:rPr lang="el-GR" sz="2000" dirty="0"/>
              <a:t> επιλέγοντας </a:t>
            </a:r>
            <a:r>
              <a:rPr lang="el-GR" sz="2000" b="1" u="sng" dirty="0">
                <a:solidFill>
                  <a:schemeClr val="accent4"/>
                </a:solidFill>
              </a:rPr>
              <a:t>Εγγραφή μη μισθωτών</a:t>
            </a:r>
            <a:r>
              <a:rPr lang="en-US" sz="2000" b="1" u="sng" dirty="0">
                <a:solidFill>
                  <a:schemeClr val="accent4"/>
                </a:solidFill>
              </a:rPr>
              <a:t> </a:t>
            </a:r>
            <a:r>
              <a:rPr lang="el-GR" sz="2000" b="1" u="sng" dirty="0">
                <a:solidFill>
                  <a:schemeClr val="accent4"/>
                </a:solidFill>
              </a:rPr>
              <a:t>e</a:t>
            </a:r>
            <a:r>
              <a:rPr lang="en-US" sz="2000" b="1" u="sng" dirty="0">
                <a:solidFill>
                  <a:schemeClr val="accent4"/>
                </a:solidFill>
              </a:rPr>
              <a:t>-</a:t>
            </a:r>
            <a:r>
              <a:rPr lang="el-GR" sz="2000" b="1" u="sng" dirty="0">
                <a:solidFill>
                  <a:schemeClr val="accent4"/>
                </a:solidFill>
              </a:rPr>
              <a:t>ΕΦΚΑ</a:t>
            </a:r>
            <a:r>
              <a:rPr lang="el-GR" sz="2000" b="1" u="sng" dirty="0"/>
              <a:t> </a:t>
            </a:r>
            <a:r>
              <a:rPr lang="el-GR" sz="2000" b="1" dirty="0" smtClean="0"/>
              <a:t>ή</a:t>
            </a:r>
          </a:p>
          <a:p>
            <a:pPr marL="0" indent="0">
              <a:buNone/>
            </a:pPr>
            <a:r>
              <a:rPr lang="el-GR" sz="2000" b="1" dirty="0"/>
              <a:t> </a:t>
            </a:r>
            <a:r>
              <a:rPr lang="el-GR" sz="2000" b="1" dirty="0" smtClean="0"/>
              <a:t>  </a:t>
            </a:r>
            <a:r>
              <a:rPr lang="el-GR" sz="2000" dirty="0"/>
              <a:t> </a:t>
            </a:r>
            <a:r>
              <a:rPr lang="el-GR" sz="2000" b="1" u="sng" dirty="0" err="1">
                <a:hlinkClick r:id="rId5"/>
              </a:rPr>
              <a:t>Eπανεγγραφή</a:t>
            </a:r>
            <a:r>
              <a:rPr lang="el-GR" sz="2000" b="1" u="sng" dirty="0">
                <a:hlinkClick r:id="rId5"/>
              </a:rPr>
              <a:t> μη μισθωτών (</a:t>
            </a:r>
            <a:r>
              <a:rPr lang="el-GR" sz="2000" b="1" u="sng" dirty="0" err="1">
                <a:hlinkClick r:id="rId5"/>
              </a:rPr>
              <a:t>eΕΦΚΑ</a:t>
            </a:r>
            <a:r>
              <a:rPr lang="el-GR" sz="2000" b="1" u="sng" dirty="0">
                <a:hlinkClick r:id="rId5"/>
              </a:rPr>
              <a:t>).</a:t>
            </a:r>
            <a:r>
              <a:rPr lang="el-GR" sz="2000" dirty="0"/>
              <a:t> Σε περίπτωση παράλειψης του συγκεκριμένου βήματος </a:t>
            </a:r>
            <a:endParaRPr lang="el-GR" sz="2000" dirty="0" smtClean="0"/>
          </a:p>
          <a:p>
            <a:pPr marL="0" indent="0">
              <a:buNone/>
            </a:pPr>
            <a:r>
              <a:rPr lang="el-GR" sz="2000" dirty="0"/>
              <a:t> </a:t>
            </a:r>
            <a:r>
              <a:rPr lang="el-GR" sz="2000" dirty="0" smtClean="0"/>
              <a:t>   η </a:t>
            </a:r>
            <a:r>
              <a:rPr lang="el-GR" sz="2000" dirty="0"/>
              <a:t>εγγραφή θα πραγματοποιηθεί αυτεπάγγελτα με πράξη του αρμόδιου ασφαλιστικού οργάνου.</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3915" y="1194589"/>
            <a:ext cx="2308451" cy="123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3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9357858"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smtClean="0">
                <a:solidFill>
                  <a:schemeClr val="bg1"/>
                </a:solidFill>
              </a:rPr>
              <a:t>Brainstorming </a:t>
            </a:r>
            <a:r>
              <a:rPr lang="el-GR" sz="2800" b="1" dirty="0" smtClean="0">
                <a:solidFill>
                  <a:schemeClr val="bg1"/>
                </a:solidFill>
              </a:rPr>
              <a:t>ομάδας</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600"/>
              </a:spcBef>
              <a:buNone/>
              <a:tabLst>
                <a:tab pos="457200" algn="l"/>
              </a:tabLst>
            </a:pPr>
            <a:endParaRPr lang="el-GR" sz="2400" dirty="0">
              <a:ea typeface="Times New Roman" pitchFamily="18" charset="0"/>
            </a:endParaRPr>
          </a:p>
          <a:p>
            <a:pPr marL="0" indent="0">
              <a:buNone/>
            </a:pPr>
            <a:r>
              <a:rPr lang="el-GR" sz="2400" b="1" dirty="0" smtClean="0"/>
              <a:t>5. </a:t>
            </a:r>
            <a:r>
              <a:rPr lang="en-GB" sz="2400" b="1" dirty="0" smtClean="0"/>
              <a:t>Brainstorming  </a:t>
            </a:r>
            <a:r>
              <a:rPr lang="el-GR" sz="2400" b="1" dirty="0" smtClean="0"/>
              <a:t> </a:t>
            </a:r>
            <a:r>
              <a:rPr lang="el-GR" sz="2400" b="1" dirty="0"/>
              <a:t>της ομάδας</a:t>
            </a:r>
          </a:p>
          <a:p>
            <a:endParaRPr lang="el-GR" sz="2400" dirty="0"/>
          </a:p>
          <a:p>
            <a:pPr marL="0" indent="0">
              <a:buNone/>
            </a:pPr>
            <a:r>
              <a:rPr lang="el-GR" sz="2400" b="1" dirty="0" smtClean="0"/>
              <a:t>«</a:t>
            </a:r>
            <a:r>
              <a:rPr lang="el-GR" sz="2400" dirty="0"/>
              <a:t>Ποια θεωρείτε ότι είναι τα απαραίτητα εφόδια για να ξεκινήσει μία επιχείρηση, ή ένα έργο»;</a:t>
            </a:r>
          </a:p>
          <a:p>
            <a:endParaRPr lang="el-GR" sz="2400" dirty="0"/>
          </a:p>
          <a:p>
            <a:pPr marL="0" indent="0">
              <a:buNone/>
            </a:pPr>
            <a:r>
              <a:rPr lang="el-GR" sz="2400" b="1" dirty="0" smtClean="0">
                <a:solidFill>
                  <a:srgbClr val="FF0000"/>
                </a:solidFill>
              </a:rPr>
              <a:t>Παρακαλώ, γράψτε στο </a:t>
            </a:r>
            <a:r>
              <a:rPr lang="en-US" sz="2400" b="1" dirty="0" smtClean="0">
                <a:solidFill>
                  <a:srgbClr val="FF0000"/>
                </a:solidFill>
              </a:rPr>
              <a:t>chat </a:t>
            </a:r>
            <a:r>
              <a:rPr lang="el-GR" sz="2400" b="1" dirty="0" smtClean="0">
                <a:solidFill>
                  <a:srgbClr val="FF0000"/>
                </a:solidFill>
              </a:rPr>
              <a:t>τις απαντήσεις σας.</a:t>
            </a:r>
            <a:endParaRPr lang="en-GB" sz="2400" b="1" dirty="0">
              <a:solidFill>
                <a:srgbClr val="FF0000"/>
              </a:solidFill>
            </a:endParaRPr>
          </a:p>
          <a:p>
            <a:pPr marL="0" indent="0">
              <a:buNone/>
            </a:pPr>
            <a:endParaRPr lang="en-GB" dirty="0"/>
          </a:p>
        </p:txBody>
      </p:sp>
      <p:pic>
        <p:nvPicPr>
          <p:cNvPr id="7" name="Picture 6"/>
          <p:cNvPicPr>
            <a:picLocks noChangeAspect="1"/>
          </p:cNvPicPr>
          <p:nvPr/>
        </p:nvPicPr>
        <p:blipFill>
          <a:blip r:embed="rId2"/>
          <a:stretch>
            <a:fillRect/>
          </a:stretch>
        </p:blipFill>
        <p:spPr>
          <a:xfrm>
            <a:off x="7164818" y="3240748"/>
            <a:ext cx="2675868" cy="2630437"/>
          </a:xfrm>
          <a:prstGeom prst="rect">
            <a:avLst/>
          </a:prstGeom>
        </p:spPr>
      </p:pic>
    </p:spTree>
    <p:extLst>
      <p:ext uri="{BB962C8B-B14F-4D97-AF65-F5344CB8AC3E}">
        <p14:creationId xmlns:p14="http://schemas.microsoft.com/office/powerpoint/2010/main" val="37719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132115"/>
            <a:ext cx="9839597" cy="3925532"/>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4" y="474043"/>
            <a:ext cx="9631500" cy="658071"/>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Εφόδια και </a:t>
            </a:r>
            <a:r>
              <a:rPr lang="el-GR" sz="2800" b="1" dirty="0" err="1" smtClean="0">
                <a:solidFill>
                  <a:schemeClr val="bg1"/>
                </a:solidFill>
              </a:rPr>
              <a:t>διευκολυντικοί</a:t>
            </a:r>
            <a:r>
              <a:rPr lang="el-GR" sz="2800" b="1" dirty="0" smtClean="0">
                <a:solidFill>
                  <a:schemeClr val="bg1"/>
                </a:solidFill>
              </a:rPr>
              <a:t> παράγοντες  Επιχειρηματικότητας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b="1" dirty="0" smtClean="0"/>
          </a:p>
          <a:p>
            <a:pPr marL="0" indent="0">
              <a:buNone/>
            </a:pPr>
            <a:r>
              <a:rPr lang="el-GR" sz="2000" b="1" u="sng" dirty="0" smtClean="0"/>
              <a:t>6.ΑΠΑΡΑΙΤΗΤΑ </a:t>
            </a:r>
            <a:r>
              <a:rPr lang="el-GR" sz="2000" b="1" u="sng" dirty="0"/>
              <a:t>ΕΦΟΔΙΑ ΓΙΑ ΝΑ ΞΕΚΙΝΗΣΕΙ ΕΝΑ ΈΡΓΟ - ΜΙΑ </a:t>
            </a:r>
            <a:r>
              <a:rPr lang="el-GR" sz="2000" b="1" u="sng" dirty="0" smtClean="0"/>
              <a:t>ΕΠΙΧΕΙΡΗΣΗ</a:t>
            </a:r>
            <a:endParaRPr lang="el-GR" sz="2000" b="1" u="sng" dirty="0"/>
          </a:p>
          <a:p>
            <a:pPr marL="0" indent="0">
              <a:buNone/>
            </a:pPr>
            <a:endParaRPr lang="el-GR" sz="2000" b="1" dirty="0" smtClean="0"/>
          </a:p>
          <a:p>
            <a:pPr marL="0" indent="0">
              <a:buNone/>
            </a:pPr>
            <a:r>
              <a:rPr lang="el-GR" sz="2000" b="1" dirty="0" smtClean="0"/>
              <a:t>ΣΤΟΙΧΕΙΑ </a:t>
            </a:r>
            <a:r>
              <a:rPr lang="el-GR" sz="2000" b="1" dirty="0"/>
              <a:t>ΧΑΡΑΚΤΗΡΑ</a:t>
            </a:r>
          </a:p>
          <a:p>
            <a:pPr lvl="0"/>
            <a:r>
              <a:rPr lang="el-GR" sz="2000" dirty="0"/>
              <a:t>Εργατικότητα, Επιμέλεια, Δέσμευση, </a:t>
            </a:r>
          </a:p>
          <a:p>
            <a:pPr lvl="0"/>
            <a:r>
              <a:rPr lang="el-GR" sz="2000" dirty="0"/>
              <a:t>Ανάληψη ευθύνης, υπευθυνότητα, τόλμη, σθένος</a:t>
            </a:r>
          </a:p>
          <a:p>
            <a:pPr lvl="0"/>
            <a:r>
              <a:rPr lang="el-GR" sz="2000" dirty="0"/>
              <a:t>Συνέπεια στην εκτέλεση καθηκόντων, </a:t>
            </a:r>
          </a:p>
          <a:p>
            <a:pPr lvl="0"/>
            <a:r>
              <a:rPr lang="el-GR" sz="2000" dirty="0"/>
              <a:t>Ενδιαφέρον και αφοσίωση στον στόχο.</a:t>
            </a:r>
          </a:p>
          <a:p>
            <a:pPr lvl="0"/>
            <a:r>
              <a:rPr lang="el-GR" sz="2000" dirty="0"/>
              <a:t>Άσκηση πολλαπλών καθηκόντων</a:t>
            </a:r>
          </a:p>
          <a:p>
            <a:pPr lvl="0"/>
            <a:r>
              <a:rPr lang="el-GR" sz="2000" dirty="0"/>
              <a:t>Επικοινωνιακές δεξιότητες και πνεύμα </a:t>
            </a:r>
            <a:r>
              <a:rPr lang="el-GR" sz="2000" dirty="0" err="1" smtClean="0"/>
              <a:t>ενσυναίσθησης</a:t>
            </a:r>
            <a:endParaRPr lang="el-GR" sz="2000" dirty="0" smtClean="0"/>
          </a:p>
          <a:p>
            <a:pPr marL="0" lvl="0" indent="0">
              <a:buNone/>
            </a:pPr>
            <a:r>
              <a:rPr lang="el-GR" sz="2000" dirty="0"/>
              <a:t> </a:t>
            </a:r>
            <a:r>
              <a:rPr lang="el-GR" sz="2000" dirty="0" smtClean="0"/>
              <a:t>    </a:t>
            </a:r>
            <a:r>
              <a:rPr lang="el-GR" sz="2000" dirty="0"/>
              <a:t>με πελάτες, υπαλλήλους, πολίτες και υπηρεσίες.</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2598" y="1695994"/>
            <a:ext cx="1954523" cy="347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5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Effect transition="in" filter="fade">
                                      <p:cBhvr>
                                        <p:cTn id="63" dur="1000"/>
                                        <p:tgtEl>
                                          <p:spTgt spid="6">
                                            <p:txEl>
                                              <p:pRg st="10" end="10"/>
                                            </p:txEl>
                                          </p:spTgt>
                                        </p:tgtEl>
                                      </p:cBhvr>
                                    </p:animEffect>
                                    <p:anim calcmode="lin" valueType="num">
                                      <p:cBhvr>
                                        <p:cTn id="6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4" y="474043"/>
            <a:ext cx="9631500" cy="658071"/>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Εφόδια και </a:t>
            </a:r>
            <a:r>
              <a:rPr lang="el-GR" sz="2800" b="1" dirty="0" err="1" smtClean="0">
                <a:solidFill>
                  <a:schemeClr val="bg1"/>
                </a:solidFill>
              </a:rPr>
              <a:t>διευκολυντικοί</a:t>
            </a:r>
            <a:r>
              <a:rPr lang="el-GR" sz="2800" b="1" dirty="0" smtClean="0">
                <a:solidFill>
                  <a:schemeClr val="bg1"/>
                </a:solidFill>
              </a:rPr>
              <a:t> παράγοντες  Επιχειρηματικότητας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b="1" dirty="0" smtClean="0"/>
          </a:p>
          <a:p>
            <a:pPr marL="0" indent="0">
              <a:buNone/>
            </a:pPr>
            <a:r>
              <a:rPr lang="el-GR" sz="2000" b="1" dirty="0"/>
              <a:t>ΚΑΤΑΡΤΙΣΗ</a:t>
            </a:r>
          </a:p>
          <a:p>
            <a:pPr lvl="0"/>
            <a:r>
              <a:rPr lang="el-GR" sz="2000" dirty="0"/>
              <a:t>Σφαιρική γνώση και Εμπειρική ενασχόληση πάνω στο αντικείμενο, Επαγγελματική επάρκεια </a:t>
            </a:r>
          </a:p>
          <a:p>
            <a:pPr lvl="0"/>
            <a:r>
              <a:rPr lang="el-GR" sz="2000" dirty="0" err="1"/>
              <a:t>Eκπόνηση</a:t>
            </a:r>
            <a:r>
              <a:rPr lang="el-GR" sz="2000" dirty="0"/>
              <a:t> σχετικών μελετών, αναζήτηση ερευνών που αφορούν το αντικείμενο.</a:t>
            </a:r>
          </a:p>
          <a:p>
            <a:pPr lvl="0"/>
            <a:r>
              <a:rPr lang="el-GR" sz="2000" dirty="0"/>
              <a:t>Γνώση κοστολογικών και φορολογικών δεδομένων, κοινωνικών τάσεων, γενικών </a:t>
            </a:r>
            <a:r>
              <a:rPr lang="el-GR" sz="2000" dirty="0" smtClean="0"/>
              <a:t>αρχών</a:t>
            </a:r>
          </a:p>
          <a:p>
            <a:pPr marL="0" lvl="0" indent="0">
              <a:buNone/>
            </a:pPr>
            <a:r>
              <a:rPr lang="el-GR" sz="2000" dirty="0"/>
              <a:t> </a:t>
            </a:r>
            <a:r>
              <a:rPr lang="el-GR" sz="2000" dirty="0" smtClean="0"/>
              <a:t>    </a:t>
            </a:r>
            <a:r>
              <a:rPr lang="el-GR" sz="2000" dirty="0"/>
              <a:t>επιχειρηματικότητας. </a:t>
            </a:r>
          </a:p>
          <a:p>
            <a:pPr lvl="0"/>
            <a:r>
              <a:rPr lang="el-GR" sz="2000" dirty="0"/>
              <a:t>Γνώση ελέγχου αποτελεσματικότητας υλοποίησης έργων και βαθμού επίτευξης του στόχου.</a:t>
            </a:r>
          </a:p>
          <a:p>
            <a:pPr lvl="0"/>
            <a:r>
              <a:rPr lang="el-GR" sz="2000" dirty="0"/>
              <a:t>Γνώση ελέγχου Ποσοτικής και Ποιοτικής απόδοσης ανά αντικείμενο και συνολικά.</a:t>
            </a:r>
          </a:p>
          <a:p>
            <a:pPr lvl="0"/>
            <a:r>
              <a:rPr lang="el-GR" sz="2000" dirty="0"/>
              <a:t>Γνώση ελέγχου Ταχύτητας Ανταπόκρισης και Εκτέλεσης</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542" y="415786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98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4" y="474044"/>
            <a:ext cx="9631500" cy="54921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Εφόδια και </a:t>
            </a:r>
            <a:r>
              <a:rPr lang="el-GR" sz="2800" b="1" dirty="0" err="1" smtClean="0">
                <a:solidFill>
                  <a:schemeClr val="bg1"/>
                </a:solidFill>
              </a:rPr>
              <a:t>διευκολυντικοί</a:t>
            </a:r>
            <a:r>
              <a:rPr lang="el-GR" sz="2800" b="1" dirty="0" smtClean="0">
                <a:solidFill>
                  <a:schemeClr val="bg1"/>
                </a:solidFill>
              </a:rPr>
              <a:t> παράγοντες  Επιχειρηματικότητας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smtClean="0"/>
          </a:p>
          <a:p>
            <a:pPr marL="0" indent="0">
              <a:buNone/>
            </a:pPr>
            <a:r>
              <a:rPr lang="el-GR" sz="2000" b="1" dirty="0" smtClean="0"/>
              <a:t>ΧΑΡΙΣΜΑΤΑ/ΤΑΛΕΝΤΑ</a:t>
            </a:r>
          </a:p>
          <a:p>
            <a:pPr lvl="0"/>
            <a:r>
              <a:rPr lang="el-GR" sz="2000" dirty="0" smtClean="0"/>
              <a:t>Πρωτοπορία/Καινοτομία/Δημιουργικότητα</a:t>
            </a:r>
            <a:r>
              <a:rPr lang="el-GR" sz="2000" dirty="0"/>
              <a:t>/ Ευρηματικότητα/ Πρωτοβουλία</a:t>
            </a:r>
          </a:p>
          <a:p>
            <a:pPr lvl="0"/>
            <a:r>
              <a:rPr lang="el-GR" sz="2000" dirty="0"/>
              <a:t>Επικοινωνιακές δεξιότητες / Ευστροφία</a:t>
            </a:r>
          </a:p>
          <a:p>
            <a:pPr lvl="0"/>
            <a:r>
              <a:rPr lang="el-GR" sz="2000" dirty="0"/>
              <a:t>Δυνατότητα λήψης αποφάσεων/ Αυτονομία/ Ανεξαρτησία</a:t>
            </a:r>
          </a:p>
          <a:p>
            <a:pPr lvl="0"/>
            <a:r>
              <a:rPr lang="el-GR" sz="2000" dirty="0"/>
              <a:t>Επιδεξιότητα /</a:t>
            </a:r>
            <a:r>
              <a:rPr lang="el-GR" sz="2000" dirty="0" err="1"/>
              <a:t>Συγχρονικότητα</a:t>
            </a:r>
            <a:r>
              <a:rPr lang="el-GR" sz="2000" dirty="0"/>
              <a:t>/Αποτελεσματικότητα </a:t>
            </a:r>
          </a:p>
          <a:p>
            <a:pPr lvl="0"/>
            <a:r>
              <a:rPr lang="el-GR" sz="2000" dirty="0"/>
              <a:t>Ακεραιότητα/Εντιμότητα/Αξιοπιστία</a:t>
            </a:r>
          </a:p>
          <a:p>
            <a:pPr lvl="0"/>
            <a:r>
              <a:rPr lang="el-GR" sz="2000" dirty="0"/>
              <a:t>Η δυνατότητα επιλογής των κατάλληλων συνεργατών</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759" y="2328860"/>
            <a:ext cx="2787790" cy="360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2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37813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4" y="474043"/>
            <a:ext cx="9631500" cy="658071"/>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Εφόδια και </a:t>
            </a:r>
            <a:r>
              <a:rPr lang="el-GR" sz="2800" b="1" dirty="0" err="1" smtClean="0">
                <a:solidFill>
                  <a:schemeClr val="bg1"/>
                </a:solidFill>
              </a:rPr>
              <a:t>διευκολυντικοί</a:t>
            </a:r>
            <a:r>
              <a:rPr lang="el-GR" sz="2800" b="1" dirty="0" smtClean="0">
                <a:solidFill>
                  <a:schemeClr val="bg1"/>
                </a:solidFill>
              </a:rPr>
              <a:t> παράγοντες  Επιχειρηματικότητας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b="1" dirty="0" smtClean="0"/>
          </a:p>
          <a:p>
            <a:pPr marL="0" indent="0">
              <a:buNone/>
            </a:pPr>
            <a:r>
              <a:rPr lang="el-GR" sz="2000" b="1" dirty="0" smtClean="0"/>
              <a:t>ΕΞΩΤΕΡΙΚΕΣ ΥΠΟΔΟΜΕΣ-ΚΕΦΑΛΑΙΑ</a:t>
            </a:r>
          </a:p>
          <a:p>
            <a:pPr lvl="0"/>
            <a:r>
              <a:rPr lang="el-GR" sz="2000" dirty="0" smtClean="0"/>
              <a:t>Ύπαρξη </a:t>
            </a:r>
            <a:r>
              <a:rPr lang="el-GR" sz="2000" dirty="0"/>
              <a:t>διαθέσιμων κεφαλαίων, τόσων, ώστε να καλύπτουν τα πάγια έξοδα </a:t>
            </a:r>
            <a:endParaRPr lang="el-GR" sz="2000" dirty="0" smtClean="0"/>
          </a:p>
          <a:p>
            <a:pPr marL="0" lvl="0" indent="0">
              <a:buNone/>
            </a:pPr>
            <a:r>
              <a:rPr lang="el-GR" sz="2000" dirty="0"/>
              <a:t> </a:t>
            </a:r>
            <a:r>
              <a:rPr lang="el-GR" sz="2000" dirty="0" smtClean="0"/>
              <a:t>   για </a:t>
            </a:r>
            <a:r>
              <a:rPr lang="el-GR" sz="2000" dirty="0"/>
              <a:t>τουλάχιστον δύο χρόνια λειτουργίας. </a:t>
            </a:r>
          </a:p>
          <a:p>
            <a:pPr lvl="0"/>
            <a:r>
              <a:rPr lang="el-GR" sz="2000" dirty="0"/>
              <a:t>Υποστηρικτική οικογένεια, το οικογενειακό επιχειρηματικό ιστορικό</a:t>
            </a:r>
          </a:p>
          <a:p>
            <a:pPr lvl="0"/>
            <a:r>
              <a:rPr lang="el-GR" sz="2000" dirty="0"/>
              <a:t>Κοινωνικές, νομοθετικές και άλλες εξωτερικές συνθήκες </a:t>
            </a:r>
          </a:p>
          <a:p>
            <a:pPr lvl="0"/>
            <a:r>
              <a:rPr lang="el-GR" sz="2000" dirty="0"/>
              <a:t>Άλλες μορφές, εκτός των τραπεζικών χρηματοδοτήσεων.</a:t>
            </a:r>
          </a:p>
          <a:p>
            <a:pPr lvl="0"/>
            <a:r>
              <a:rPr lang="el-GR" sz="2000" dirty="0"/>
              <a:t>Διαθέσιμη και </a:t>
            </a:r>
            <a:r>
              <a:rPr lang="el-GR" sz="2000" dirty="0" err="1"/>
              <a:t>προσβάσιμη</a:t>
            </a:r>
            <a:r>
              <a:rPr lang="el-GR" sz="2000" dirty="0"/>
              <a:t> οποιαδήποτε πληροφορία </a:t>
            </a:r>
          </a:p>
        </p:txBody>
      </p:sp>
      <p:pic>
        <p:nvPicPr>
          <p:cNvPr id="2050" name="Picture 2" descr="C:\Users\DESPOINA\Downloads\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9571" y="2580338"/>
            <a:ext cx="211955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6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37813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4" y="474043"/>
            <a:ext cx="9631500" cy="658071"/>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Εφόδια και </a:t>
            </a:r>
            <a:r>
              <a:rPr lang="el-GR" sz="2800" b="1" dirty="0" err="1" smtClean="0">
                <a:solidFill>
                  <a:schemeClr val="bg1"/>
                </a:solidFill>
              </a:rPr>
              <a:t>διευκολυντικοί</a:t>
            </a:r>
            <a:r>
              <a:rPr lang="el-GR" sz="2800" b="1" dirty="0" smtClean="0">
                <a:solidFill>
                  <a:schemeClr val="bg1"/>
                </a:solidFill>
              </a:rPr>
              <a:t> παράγοντες  Επιχειρηματικότητας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b="1" dirty="0" smtClean="0"/>
          </a:p>
          <a:p>
            <a:pPr marL="0" indent="0">
              <a:buNone/>
            </a:pPr>
            <a:r>
              <a:rPr lang="el-GR" sz="2000" b="1" dirty="0" smtClean="0"/>
              <a:t>7. ΔΙΕΥΚΟΛΥΝΤΙΚΟΙ </a:t>
            </a:r>
            <a:r>
              <a:rPr lang="el-GR" sz="2000" b="1" dirty="0"/>
              <a:t>ΠΑΡΑΓΟΝΤΕΣ ΓΙΑ ΤΗΝ </a:t>
            </a:r>
            <a:r>
              <a:rPr lang="el-GR" sz="2000" b="1" dirty="0" smtClean="0"/>
              <a:t>ΕΠΙΤΥΧΗ ΕΠΙΧΕΙΡΗΜΑΤΙΚΗ </a:t>
            </a:r>
            <a:r>
              <a:rPr lang="el-GR" sz="2000" b="1" dirty="0"/>
              <a:t>ΔΡΑΣΗ</a:t>
            </a:r>
          </a:p>
          <a:p>
            <a:pPr lvl="0"/>
            <a:r>
              <a:rPr lang="el-GR" sz="2000" dirty="0"/>
              <a:t>Αγάπη για δημιουργική σταδιοδρομία, για αυτοδιάθεση, για πραγμάτωση </a:t>
            </a:r>
            <a:endParaRPr lang="el-GR" sz="2000" dirty="0" smtClean="0"/>
          </a:p>
          <a:p>
            <a:pPr marL="0" lvl="0" indent="0">
              <a:buNone/>
            </a:pPr>
            <a:r>
              <a:rPr lang="el-GR" sz="2000" dirty="0"/>
              <a:t> </a:t>
            </a:r>
            <a:r>
              <a:rPr lang="el-GR" sz="2000" dirty="0" smtClean="0"/>
              <a:t>   των </a:t>
            </a:r>
            <a:r>
              <a:rPr lang="el-GR" sz="2000" dirty="0"/>
              <a:t>κλίσεων και των ονείρων μας. </a:t>
            </a:r>
          </a:p>
          <a:p>
            <a:pPr lvl="0"/>
            <a:r>
              <a:rPr lang="el-GR" sz="2000" dirty="0"/>
              <a:t>Το θάρρος να ακολουθήσουμε </a:t>
            </a:r>
            <a:r>
              <a:rPr lang="el-GR" sz="2000" dirty="0" smtClean="0"/>
              <a:t>το </a:t>
            </a:r>
            <a:r>
              <a:rPr lang="el-GR" sz="2000" dirty="0"/>
              <a:t>όνειρό μας, η αισιοδοξία, το υψηλό όραμα</a:t>
            </a:r>
          </a:p>
          <a:p>
            <a:pPr lvl="0"/>
            <a:r>
              <a:rPr lang="el-GR" sz="2000" dirty="0"/>
              <a:t>Η ανάληψη προσωπικής κοινωνικής ευθύνης</a:t>
            </a:r>
            <a:r>
              <a:rPr lang="el-GR" sz="2000" dirty="0" smtClean="0"/>
              <a:t>.</a:t>
            </a:r>
          </a:p>
          <a:p>
            <a:pPr marL="342900" lvl="0" indent="-342900" algn="just">
              <a:spcBef>
                <a:spcPts val="580"/>
              </a:spcBef>
              <a:spcAft>
                <a:spcPts val="0"/>
              </a:spcAft>
              <a:buFont typeface="Symbol"/>
              <a:buChar char=""/>
            </a:pPr>
            <a:r>
              <a:rPr lang="el-GR" sz="2000" dirty="0">
                <a:solidFill>
                  <a:srgbClr val="000000"/>
                </a:solidFill>
                <a:latin typeface="Cambria"/>
                <a:ea typeface="Times New Roman"/>
                <a:cs typeface="Times New Roman"/>
              </a:rPr>
              <a:t>Η</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επιλογή</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αξιόλογων</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συνεργατών</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με</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ήθος</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όραμα</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αξίες</a:t>
            </a:r>
            <a:r>
              <a:rPr lang="el-GR" sz="2000" dirty="0">
                <a:solidFill>
                  <a:srgbClr val="000000"/>
                </a:solidFill>
                <a:ea typeface="Times New Roman"/>
                <a:cs typeface="Times New Roman"/>
              </a:rPr>
              <a:t>, </a:t>
            </a:r>
            <a:r>
              <a:rPr lang="el-GR" sz="2000" dirty="0" smtClean="0">
                <a:solidFill>
                  <a:srgbClr val="000000"/>
                </a:solidFill>
                <a:latin typeface="Cambria"/>
                <a:ea typeface="Times New Roman"/>
                <a:cs typeface="Times New Roman"/>
              </a:rPr>
              <a:t>γνώσεις,</a:t>
            </a:r>
            <a:r>
              <a:rPr lang="el-GR" sz="2000" dirty="0" smtClean="0">
                <a:solidFill>
                  <a:srgbClr val="000000"/>
                </a:solidFill>
                <a:ea typeface="Times New Roman"/>
                <a:cs typeface="Times New Roman"/>
              </a:rPr>
              <a:t> </a:t>
            </a:r>
            <a:r>
              <a:rPr lang="el-GR" sz="2000" dirty="0">
                <a:solidFill>
                  <a:srgbClr val="000000"/>
                </a:solidFill>
                <a:latin typeface="Cambria"/>
                <a:ea typeface="Times New Roman"/>
                <a:cs typeface="Times New Roman"/>
              </a:rPr>
              <a:t>οι</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συνεργατικές</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δεξιότητες</a:t>
            </a:r>
            <a:r>
              <a:rPr lang="el-GR" sz="2000" dirty="0">
                <a:solidFill>
                  <a:srgbClr val="000000"/>
                </a:solidFill>
                <a:ea typeface="Times New Roman"/>
                <a:cs typeface="Times New Roman"/>
              </a:rPr>
              <a:t>.</a:t>
            </a:r>
            <a:endParaRPr lang="el-GR" sz="2400" dirty="0">
              <a:latin typeface="Times New Roman"/>
              <a:ea typeface="Times New Roman"/>
            </a:endParaRPr>
          </a:p>
          <a:p>
            <a:pPr marL="342900" lvl="0" indent="-342900" algn="just">
              <a:spcBef>
                <a:spcPts val="580"/>
              </a:spcBef>
              <a:spcAft>
                <a:spcPts val="0"/>
              </a:spcAft>
              <a:buFont typeface="Symbol"/>
              <a:buChar char=""/>
            </a:pPr>
            <a:r>
              <a:rPr lang="el-GR" sz="2000" dirty="0">
                <a:solidFill>
                  <a:srgbClr val="000000"/>
                </a:solidFill>
                <a:latin typeface="Cambria"/>
                <a:ea typeface="Times New Roman"/>
                <a:cs typeface="Times New Roman"/>
              </a:rPr>
              <a:t>Η</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δυνατότητα</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αναγνώρισης</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ανάπτυξης</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και</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ανάδειξης</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των</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δεξιοτήτων</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των</a:t>
            </a:r>
            <a:r>
              <a:rPr lang="el-GR" sz="2000" dirty="0">
                <a:solidFill>
                  <a:srgbClr val="000000"/>
                </a:solidFill>
                <a:ea typeface="Times New Roman"/>
                <a:cs typeface="Times New Roman"/>
              </a:rPr>
              <a:t> </a:t>
            </a:r>
            <a:r>
              <a:rPr lang="el-GR" sz="2000" dirty="0">
                <a:solidFill>
                  <a:srgbClr val="000000"/>
                </a:solidFill>
                <a:latin typeface="Cambria"/>
                <a:ea typeface="Times New Roman"/>
                <a:cs typeface="Times New Roman"/>
              </a:rPr>
              <a:t>συνεργατών</a:t>
            </a:r>
            <a:r>
              <a:rPr lang="el-GR" sz="2000" dirty="0">
                <a:solidFill>
                  <a:srgbClr val="000000"/>
                </a:solidFill>
                <a:ea typeface="Times New Roman"/>
                <a:cs typeface="Times New Roman"/>
              </a:rPr>
              <a:t>, </a:t>
            </a:r>
            <a:endParaRPr lang="el-GR" sz="2400" dirty="0">
              <a:latin typeface="Times New Roman"/>
              <a:ea typeface="Times New Roman"/>
            </a:endParaRPr>
          </a:p>
          <a:p>
            <a:pPr lvl="0"/>
            <a:r>
              <a:rPr lang="el-GR" sz="2000" dirty="0" smtClean="0"/>
              <a:t>Η </a:t>
            </a:r>
            <a:r>
              <a:rPr lang="el-GR" sz="2000" dirty="0"/>
              <a:t>δωρεάν διαθέσιμη και εύκολα </a:t>
            </a:r>
            <a:r>
              <a:rPr lang="el-GR" sz="2000" dirty="0" err="1"/>
              <a:t>προσβάσιμη</a:t>
            </a:r>
            <a:r>
              <a:rPr lang="el-GR" sz="2000" dirty="0"/>
              <a:t> πληροφορία πάνω σε οποιοδήποτε θέμα.</a:t>
            </a:r>
          </a:p>
          <a:p>
            <a:pPr lvl="0"/>
            <a:r>
              <a:rPr lang="el-GR" sz="2000" dirty="0"/>
              <a:t>Η έξυπνη επιχειρηματική ιδέα. </a:t>
            </a:r>
          </a:p>
          <a:p>
            <a:pPr lvl="0"/>
            <a:r>
              <a:rPr lang="el-GR" sz="2000" dirty="0"/>
              <a:t>Τα χαμηλά. κόστη έναρξης, μηχανοργάνωσης, δικτύωσης </a:t>
            </a:r>
          </a:p>
        </p:txBody>
      </p:sp>
    </p:spTree>
    <p:extLst>
      <p:ext uri="{BB962C8B-B14F-4D97-AF65-F5344CB8AC3E}">
        <p14:creationId xmlns:p14="http://schemas.microsoft.com/office/powerpoint/2010/main" val="9098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fade">
                                      <p:cBhvr>
                                        <p:cTn id="70" dur="1000"/>
                                        <p:tgtEl>
                                          <p:spTgt spid="6">
                                            <p:txEl>
                                              <p:pRg st="10" end="10"/>
                                            </p:txEl>
                                          </p:spTgt>
                                        </p:tgtEl>
                                      </p:cBhvr>
                                    </p:animEffect>
                                    <p:anim calcmode="lin" valueType="num">
                                      <p:cBhvr>
                                        <p:cTn id="7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37813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4" y="474043"/>
            <a:ext cx="9631500" cy="658071"/>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Εφόδια και </a:t>
            </a:r>
            <a:r>
              <a:rPr lang="el-GR" sz="2800" b="1" dirty="0" err="1" smtClean="0">
                <a:solidFill>
                  <a:schemeClr val="bg1"/>
                </a:solidFill>
              </a:rPr>
              <a:t>διευκολυντικοί</a:t>
            </a:r>
            <a:r>
              <a:rPr lang="el-GR" sz="2800" b="1" dirty="0" smtClean="0">
                <a:solidFill>
                  <a:schemeClr val="bg1"/>
                </a:solidFill>
              </a:rPr>
              <a:t> παράγοντες  Επιχειρηματικότητας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u="sng" dirty="0"/>
              <a:t>ΔΙΕΥΚΟΛΥΝΤΙΚΟΙ ΠΑΡΑΓΟΝΤΕΣ ΓΙΑ ΤΗΝ ΕΠΙΤΥΧΗ ΕΠΙΧΕΙΡΗΜΑΤΙΚΗ </a:t>
            </a:r>
            <a:r>
              <a:rPr lang="el-GR" sz="2000" b="1" u="sng" dirty="0" smtClean="0"/>
              <a:t>ΔΡΑΣΗ</a:t>
            </a:r>
            <a:endParaRPr lang="el-GR" sz="2000" u="sng" dirty="0" smtClean="0"/>
          </a:p>
          <a:p>
            <a:pPr lvl="0"/>
            <a:r>
              <a:rPr lang="el-GR" sz="2000" dirty="0" smtClean="0"/>
              <a:t>Η </a:t>
            </a:r>
            <a:r>
              <a:rPr lang="el-GR" sz="2000" dirty="0"/>
              <a:t>δυνατότητα εύρεσης παγκόσμιας πελατείας.</a:t>
            </a:r>
          </a:p>
          <a:p>
            <a:pPr lvl="0"/>
            <a:r>
              <a:rPr lang="el-GR" sz="2000" dirty="0"/>
              <a:t>Η δυνατότητα άμεσης δικτύωσης (ΜΜΕ)</a:t>
            </a:r>
          </a:p>
          <a:p>
            <a:pPr lvl="0"/>
            <a:r>
              <a:rPr lang="el-GR" sz="2000" dirty="0"/>
              <a:t>Η δυνατότητα έναρξης με έδρα την οικεία, χωρίς επιπλέον έξοδα λειτουργίας της έδρας.</a:t>
            </a:r>
          </a:p>
          <a:p>
            <a:pPr lvl="0"/>
            <a:r>
              <a:rPr lang="el-GR" sz="2000" dirty="0"/>
              <a:t>Η δυνατότητα συμμετοχής σε μορφές «συλλογικής επιχειρηματικότητας» με αποτέλεσμα τον </a:t>
            </a:r>
            <a:endParaRPr lang="el-GR" sz="2000" dirty="0" smtClean="0"/>
          </a:p>
          <a:p>
            <a:pPr marL="0" lvl="0" indent="0">
              <a:buNone/>
            </a:pPr>
            <a:r>
              <a:rPr lang="el-GR" sz="2000" dirty="0"/>
              <a:t> </a:t>
            </a:r>
            <a:r>
              <a:rPr lang="el-GR" sz="2000" dirty="0" smtClean="0"/>
              <a:t>   διαμερισμό </a:t>
            </a:r>
            <a:r>
              <a:rPr lang="el-GR" sz="2000" dirty="0"/>
              <a:t>και την μείωση των παγίων εξόδων, την προσωπική εξέλιξη μέσω της αξιοποίησης </a:t>
            </a:r>
            <a:endParaRPr lang="el-GR" sz="2000" dirty="0" smtClean="0"/>
          </a:p>
          <a:p>
            <a:pPr marL="0" lvl="0" indent="0">
              <a:buNone/>
            </a:pPr>
            <a:r>
              <a:rPr lang="el-GR" sz="2000" dirty="0"/>
              <a:t> </a:t>
            </a:r>
            <a:r>
              <a:rPr lang="el-GR" sz="2000" dirty="0" smtClean="0"/>
              <a:t>   της </a:t>
            </a:r>
            <a:r>
              <a:rPr lang="el-GR" sz="2000" dirty="0"/>
              <a:t>συλλογικής Σοφίας και Γνώσης.</a:t>
            </a:r>
          </a:p>
          <a:p>
            <a:pPr lvl="0"/>
            <a:r>
              <a:rPr lang="el-GR" sz="2000" dirty="0"/>
              <a:t>Η σύσταση επιχειρήσεων </a:t>
            </a:r>
            <a:r>
              <a:rPr lang="el-GR" sz="2000" dirty="0" smtClean="0"/>
              <a:t>Υπηρεσιών, </a:t>
            </a:r>
            <a:r>
              <a:rPr lang="el-GR" sz="2000" dirty="0"/>
              <a:t>δεν </a:t>
            </a:r>
            <a:r>
              <a:rPr lang="el-GR" sz="2000" dirty="0" smtClean="0"/>
              <a:t>απαιτεί μεγάλα κεφάλαια έναρξης.</a:t>
            </a:r>
            <a:endParaRPr lang="el-GR" sz="2000" dirty="0"/>
          </a:p>
          <a:p>
            <a:pPr marL="0" indent="0">
              <a:buNone/>
            </a:pPr>
            <a:r>
              <a:rPr lang="el-GR" sz="2000" dirty="0"/>
              <a:t> </a:t>
            </a:r>
          </a:p>
        </p:txBody>
      </p:sp>
    </p:spTree>
    <p:extLst>
      <p:ext uri="{BB962C8B-B14F-4D97-AF65-F5344CB8AC3E}">
        <p14:creationId xmlns:p14="http://schemas.microsoft.com/office/powerpoint/2010/main" val="258602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Νομικές Μορφές Επιχειρήσεων- Κριτήρια Επιλογής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u="sng" dirty="0" smtClean="0"/>
              <a:t>8. ΜΕ </a:t>
            </a:r>
            <a:r>
              <a:rPr lang="el-GR" sz="2000" b="1" u="sng" dirty="0"/>
              <a:t>ΠΟΙΑ ΚΡΙΤΗΡΙΑ  ΕΠΙΛΕΓΟΥΜΕ ΜΟΡΦΗ ΕΠΙΧΕΙΡΗΣΗΣ  </a:t>
            </a:r>
            <a:endParaRPr lang="el-GR" sz="2000" u="sng" dirty="0"/>
          </a:p>
          <a:p>
            <a:pPr marL="0" indent="0">
              <a:buNone/>
            </a:pPr>
            <a:r>
              <a:rPr lang="el-GR" sz="2000" b="1" dirty="0" smtClean="0"/>
              <a:t> Παράγοντες </a:t>
            </a:r>
            <a:r>
              <a:rPr lang="el-GR" sz="2000" b="1" dirty="0"/>
              <a:t>όπως: </a:t>
            </a:r>
          </a:p>
          <a:p>
            <a:pPr lvl="1"/>
            <a:r>
              <a:rPr lang="el-GR" sz="2000" dirty="0"/>
              <a:t>Τα κόστη λειτουργίας, </a:t>
            </a:r>
          </a:p>
          <a:p>
            <a:pPr lvl="1"/>
            <a:r>
              <a:rPr lang="el-GR" sz="2000" dirty="0"/>
              <a:t>το φορολογικό καθεστώς, </a:t>
            </a:r>
          </a:p>
          <a:p>
            <a:pPr lvl="1"/>
            <a:r>
              <a:rPr lang="el-GR" sz="2000" dirty="0"/>
              <a:t>η ασφαλιστική νομοθεσία, </a:t>
            </a:r>
          </a:p>
          <a:p>
            <a:pPr lvl="1"/>
            <a:r>
              <a:rPr lang="el-GR" sz="2000" dirty="0"/>
              <a:t>η προσωπική ευθύνη των εταίρων, </a:t>
            </a:r>
          </a:p>
          <a:p>
            <a:pPr lvl="1"/>
            <a:r>
              <a:rPr lang="el-GR" sz="2000" dirty="0"/>
              <a:t>το προσδοκώμενο μέγεθος της επιχείρησης, </a:t>
            </a:r>
          </a:p>
          <a:p>
            <a:pPr lvl="1"/>
            <a:r>
              <a:rPr lang="el-GR" sz="2000" dirty="0"/>
              <a:t>οι νομικές διαδικασίες, </a:t>
            </a:r>
            <a:r>
              <a:rPr lang="el-GR" sz="2000" dirty="0" smtClean="0"/>
              <a:t>οι </a:t>
            </a:r>
            <a:r>
              <a:rPr lang="el-GR" sz="2000" dirty="0" err="1"/>
              <a:t>αδειοδοτήσεις</a:t>
            </a:r>
            <a:r>
              <a:rPr lang="el-GR" sz="2000" dirty="0"/>
              <a:t>, </a:t>
            </a:r>
          </a:p>
          <a:p>
            <a:pPr lvl="1"/>
            <a:r>
              <a:rPr lang="el-GR" sz="2000" dirty="0"/>
              <a:t> το πλήθος των </a:t>
            </a:r>
            <a:r>
              <a:rPr lang="el-GR" sz="2000" dirty="0" smtClean="0"/>
              <a:t>συνεταιριστών,</a:t>
            </a:r>
            <a:endParaRPr lang="el-GR" sz="2000" dirty="0"/>
          </a:p>
          <a:p>
            <a:pPr lvl="1"/>
            <a:r>
              <a:rPr lang="el-GR" sz="2000" dirty="0"/>
              <a:t>και η στόχευση άντλησης κεφαλαίων από την </a:t>
            </a:r>
            <a:r>
              <a:rPr lang="el-GR" sz="2000" dirty="0" smtClean="0"/>
              <a:t>αγορά,</a:t>
            </a:r>
          </a:p>
          <a:p>
            <a:pPr lvl="1"/>
            <a:r>
              <a:rPr lang="el-GR" sz="2000" dirty="0" smtClean="0"/>
              <a:t>Την κοινωνική ευαισθησία και συνεισφορά </a:t>
            </a:r>
            <a:endParaRPr lang="el-GR" sz="2000" dirty="0"/>
          </a:p>
          <a:p>
            <a:pPr marL="0" indent="0">
              <a:buNone/>
            </a:pPr>
            <a:r>
              <a:rPr lang="el-GR" sz="2000" dirty="0" smtClean="0"/>
              <a:t> Αυτά κυρίως είναι </a:t>
            </a:r>
            <a:r>
              <a:rPr lang="el-GR" sz="2000" dirty="0"/>
              <a:t>τα  κυριότερα κριτήρια που προσδιορίζουν την λήψη απόφασης </a:t>
            </a:r>
            <a:endParaRPr lang="el-GR" sz="2000" dirty="0" smtClean="0"/>
          </a:p>
          <a:p>
            <a:pPr marL="0" indent="0">
              <a:buNone/>
            </a:pPr>
            <a:r>
              <a:rPr lang="el-GR" sz="2000" dirty="0" smtClean="0"/>
              <a:t> για </a:t>
            </a:r>
            <a:r>
              <a:rPr lang="el-GR" sz="2000" dirty="0"/>
              <a:t>την μορφή εταιρείας που θα επιλέξουν οι </a:t>
            </a:r>
            <a:r>
              <a:rPr lang="el-GR" sz="2000" dirty="0" smtClean="0"/>
              <a:t>επιχειρηματίες - συνεταιριστές. </a:t>
            </a:r>
            <a:endParaRPr lang="el-GR" sz="2000"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371" y="1313896"/>
            <a:ext cx="2652713"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3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1" end="11"/>
                                            </p:txEl>
                                          </p:spTgt>
                                        </p:tgtEl>
                                        <p:attrNameLst>
                                          <p:attrName>style.visibility</p:attrName>
                                        </p:attrNameLst>
                                      </p:cBhvr>
                                      <p:to>
                                        <p:strVal val="visible"/>
                                      </p:to>
                                    </p:set>
                                    <p:animEffect transition="in" filter="fade">
                                      <p:cBhvr>
                                        <p:cTn id="84" dur="1000"/>
                                        <p:tgtEl>
                                          <p:spTgt spid="6">
                                            <p:txEl>
                                              <p:pRg st="11" end="11"/>
                                            </p:txEl>
                                          </p:spTgt>
                                        </p:tgtEl>
                                      </p:cBhvr>
                                    </p:animEffect>
                                    <p:anim calcmode="lin" valueType="num">
                                      <p:cBhvr>
                                        <p:cTn id="8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6">
                                            <p:txEl>
                                              <p:pRg st="12" end="12"/>
                                            </p:txEl>
                                          </p:spTgt>
                                        </p:tgtEl>
                                        <p:attrNameLst>
                                          <p:attrName>style.visibility</p:attrName>
                                        </p:attrNameLst>
                                      </p:cBhvr>
                                      <p:to>
                                        <p:strVal val="visible"/>
                                      </p:to>
                                    </p:set>
                                    <p:animEffect transition="in" filter="fade">
                                      <p:cBhvr>
                                        <p:cTn id="91" dur="1000"/>
                                        <p:tgtEl>
                                          <p:spTgt spid="6">
                                            <p:txEl>
                                              <p:pRg st="12" end="12"/>
                                            </p:txEl>
                                          </p:spTgt>
                                        </p:tgtEl>
                                      </p:cBhvr>
                                    </p:animEffect>
                                    <p:anim calcmode="lin" valueType="num">
                                      <p:cBhvr>
                                        <p:cTn id="92"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361403" y="1423851"/>
            <a:ext cx="11319066" cy="435133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86798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Θέματα -Σκοπός Ενότητας- </a:t>
            </a:r>
            <a:r>
              <a:rPr lang="el-GR" sz="2800" b="1" dirty="0">
                <a:solidFill>
                  <a:schemeClr val="bg1"/>
                </a:solidFill>
              </a:rPr>
              <a:t>Αναμενόμενα αποτελέσματα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b="1" dirty="0"/>
              <a:t>Α. ΘΕΜΑΤΑ ΣΥΣΤΑΣΗΣ ΚΑΙ ΛΕΙΤΟΥΡΓΙΑΣ ΕΠΙΧΕΙΡΗΣΕΩΝ </a:t>
            </a:r>
            <a:endParaRPr lang="el-GR" sz="2400" b="1" dirty="0" smtClean="0"/>
          </a:p>
          <a:p>
            <a:pPr marL="457200" indent="-457200">
              <a:buFont typeface="+mj-lt"/>
              <a:buAutoNum type="arabicPeriod"/>
            </a:pPr>
            <a:r>
              <a:rPr lang="el-GR" sz="2400" dirty="0" smtClean="0"/>
              <a:t>Εισαγωγή</a:t>
            </a:r>
          </a:p>
          <a:p>
            <a:pPr marL="457200" indent="-457200">
              <a:buFont typeface="+mj-lt"/>
              <a:buAutoNum type="arabicPeriod"/>
            </a:pPr>
            <a:r>
              <a:rPr lang="el-GR" sz="2400" dirty="0" smtClean="0"/>
              <a:t>Οδηγός </a:t>
            </a:r>
            <a:r>
              <a:rPr lang="el-GR" sz="2400" dirty="0"/>
              <a:t>για τη ΣΥΣΤΑΣΗ ΕΤΑΙΡΕΙΑΣ ΜΕΣΩ ΗΛΕΚΤΡΟΝΙΚΗΣ ΥΠΗΡΕΣΙΑΣ </a:t>
            </a:r>
            <a:endParaRPr lang="el-GR" sz="2400" dirty="0" smtClean="0"/>
          </a:p>
          <a:p>
            <a:pPr marL="0" indent="0">
              <a:buNone/>
            </a:pPr>
            <a:r>
              <a:rPr lang="el-GR" sz="2400" dirty="0"/>
              <a:t> </a:t>
            </a:r>
            <a:r>
              <a:rPr lang="el-GR" sz="2400" dirty="0" smtClean="0"/>
              <a:t>   ΜΙΑΣ </a:t>
            </a:r>
            <a:r>
              <a:rPr lang="el-GR" sz="2400" dirty="0"/>
              <a:t>ΣΤΑΣΗΣ (e-ΥΜΣ) </a:t>
            </a:r>
          </a:p>
          <a:p>
            <a:pPr marL="457200" lvl="0" indent="-457200">
              <a:buFont typeface="+mj-lt"/>
              <a:buAutoNum type="arabicPeriod"/>
            </a:pPr>
            <a:r>
              <a:rPr lang="el-GR" sz="2400" dirty="0" smtClean="0"/>
              <a:t>Ερωτήσεις – Απαντήσεις-</a:t>
            </a:r>
            <a:r>
              <a:rPr lang="el-GR" sz="2400" dirty="0" err="1" smtClean="0"/>
              <a:t>Διάδραση</a:t>
            </a:r>
            <a:endParaRPr lang="el-GR" sz="2400" dirty="0" smtClean="0"/>
          </a:p>
          <a:p>
            <a:pPr marL="457200" lvl="0" indent="-457200">
              <a:buFont typeface="+mj-lt"/>
              <a:buAutoNum type="arabicPeriod"/>
            </a:pPr>
            <a:r>
              <a:rPr lang="el-GR" sz="2400" dirty="0" smtClean="0"/>
              <a:t>Έναρξη </a:t>
            </a:r>
            <a:r>
              <a:rPr lang="el-GR" sz="2400" dirty="0"/>
              <a:t>ΑΤΟΜΙΚΗΣ ΕΠΙΧΕΙΡΗΣΗΣ </a:t>
            </a:r>
            <a:endParaRPr lang="el-GR" sz="2400" dirty="0" smtClean="0"/>
          </a:p>
          <a:p>
            <a:pPr marL="457200" indent="-457200">
              <a:buFont typeface="+mj-lt"/>
              <a:buAutoNum type="arabicPeriod"/>
            </a:pPr>
            <a:r>
              <a:rPr lang="el-GR" sz="2400" dirty="0" smtClean="0"/>
              <a:t> </a:t>
            </a:r>
            <a:r>
              <a:rPr lang="en-US" sz="2400" dirty="0"/>
              <a:t>Brainstorming</a:t>
            </a:r>
            <a:r>
              <a:rPr lang="el-GR" sz="2400" dirty="0"/>
              <a:t>: «Ποια θεωρείτε ότι είναι τα απαραίτητα εφόδια για </a:t>
            </a:r>
            <a:endParaRPr lang="el-GR" sz="2400" dirty="0" smtClean="0"/>
          </a:p>
          <a:p>
            <a:pPr marL="0" indent="0">
              <a:buNone/>
            </a:pPr>
            <a:r>
              <a:rPr lang="el-GR" sz="2400" dirty="0"/>
              <a:t> </a:t>
            </a:r>
            <a:r>
              <a:rPr lang="el-GR" sz="2400" dirty="0" smtClean="0"/>
              <a:t>     να </a:t>
            </a:r>
            <a:r>
              <a:rPr lang="el-GR" sz="2400" dirty="0"/>
              <a:t>ξεκινήσει μία επιχείρηση, ή ένα έργο</a:t>
            </a:r>
            <a:r>
              <a:rPr lang="el-GR" sz="2400" dirty="0" smtClean="0"/>
              <a:t>»</a:t>
            </a:r>
            <a:endParaRPr lang="en-US" sz="2400" dirty="0" smtClean="0"/>
          </a:p>
          <a:p>
            <a:pPr marL="457200" lvl="0" indent="-457200">
              <a:buFont typeface="+mj-lt"/>
              <a:buAutoNum type="arabicPeriod"/>
            </a:pPr>
            <a:r>
              <a:rPr lang="el-GR" sz="2400" dirty="0" smtClean="0"/>
              <a:t>Απαραίτητα </a:t>
            </a:r>
            <a:r>
              <a:rPr lang="el-GR" sz="2400" dirty="0"/>
              <a:t>ΕΦΟΔΙΑ ΓΙΑ ΝΑ ΞΕΚΙΝΗΣΕΙ  ΜΙΑ </a:t>
            </a:r>
            <a:r>
              <a:rPr lang="el-GR" sz="2400" dirty="0" smtClean="0"/>
              <a:t>ΕΠΙΧΕΙΡΗΣΗ ή ένα ΕΡΓΟ»</a:t>
            </a:r>
            <a:endParaRPr lang="el-GR" sz="2400" dirty="0"/>
          </a:p>
          <a:p>
            <a:pPr marL="457200" lvl="0" indent="-457200">
              <a:buFont typeface="+mj-lt"/>
              <a:buAutoNum type="arabicPeriod"/>
            </a:pPr>
            <a:endParaRPr lang="el-GR" sz="2400" dirty="0" smtClean="0"/>
          </a:p>
          <a:p>
            <a:pPr marL="457200" lvl="0" indent="-457200">
              <a:buFont typeface="+mj-lt"/>
              <a:buAutoNum type="arabicPeriod"/>
            </a:pPr>
            <a:endParaRPr lang="el-GR" sz="2400" dirty="0"/>
          </a:p>
          <a:p>
            <a:pPr marL="0" indent="0">
              <a:buNone/>
            </a:pPr>
            <a:endParaRPr lang="en-GB" dirty="0"/>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813" y="1423851"/>
            <a:ext cx="22383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29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Νομικές Μορφές Επιχειρήσεων- Κριτήρια Επιλογής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u="sng" dirty="0" smtClean="0"/>
              <a:t>9. ΠΟΙΕΣ </a:t>
            </a:r>
            <a:r>
              <a:rPr lang="el-GR" sz="2000" b="1" u="sng" dirty="0"/>
              <a:t>ΕΙΝΑΙ ΟΙ </a:t>
            </a:r>
            <a:r>
              <a:rPr lang="el-GR" sz="2000" b="1" u="sng" dirty="0" smtClean="0"/>
              <a:t>ΚΥΡΙΟΤΕΡΕΣ ΝΟΜΙΚΕΣ ΜΟΡΦΕΣ </a:t>
            </a:r>
            <a:r>
              <a:rPr lang="el-GR" sz="2000" b="1" u="sng" dirty="0"/>
              <a:t>ΕΠΙΧΕΙΡΗΣΕΩΝ</a:t>
            </a:r>
            <a:endParaRPr lang="el-GR" sz="2000" u="sng" dirty="0"/>
          </a:p>
          <a:p>
            <a:pPr marL="0" indent="0">
              <a:buNone/>
            </a:pPr>
            <a:endParaRPr lang="el-GR" sz="2000" dirty="0"/>
          </a:p>
          <a:p>
            <a:pPr marL="0" indent="0">
              <a:buNone/>
            </a:pPr>
            <a:r>
              <a:rPr lang="el-GR" sz="2000" b="1" dirty="0"/>
              <a:t>ΚΕΡΔΟΣΚΟΠΙΚΕΣ  ΠΡΟΣΩΠΙΚΕΣ </a:t>
            </a:r>
            <a:r>
              <a:rPr lang="el-GR" sz="2000" dirty="0"/>
              <a:t>(απλογραφικά βιβλία)</a:t>
            </a:r>
          </a:p>
          <a:p>
            <a:pPr lvl="1"/>
            <a:r>
              <a:rPr lang="el-GR" sz="2000" dirty="0"/>
              <a:t>ΑΤΟΜΙΚΗ ΕΠΙΧΕΙΡΗΣΗ</a:t>
            </a:r>
          </a:p>
          <a:p>
            <a:pPr lvl="1"/>
            <a:r>
              <a:rPr lang="el-GR" sz="2000" dirty="0"/>
              <a:t>ΟΜΜΟΡΥΘΜΟΣ ΕΤΑΙΡΕΙΑ (ΟΕ)</a:t>
            </a:r>
          </a:p>
          <a:p>
            <a:pPr lvl="1"/>
            <a:r>
              <a:rPr lang="el-GR" sz="2000" dirty="0"/>
              <a:t>ΕΤΕΡΡΟΡΥΘΜΟΣ ΕΤΑΙΡΕΙΑ (ΕΕ)</a:t>
            </a:r>
          </a:p>
          <a:p>
            <a:pPr marL="0" indent="0">
              <a:buNone/>
            </a:pPr>
            <a:endParaRPr lang="el-GR" sz="2000" dirty="0"/>
          </a:p>
          <a:p>
            <a:pPr marL="0" indent="0">
              <a:buNone/>
            </a:pPr>
            <a:r>
              <a:rPr lang="el-GR" sz="2000" b="1" dirty="0"/>
              <a:t>ΚΕΡΔΟΣΚΟΠΙΚΕΣ ΚΕΦΑΛΑΙΟΥΧΙΚΕΣ </a:t>
            </a:r>
            <a:r>
              <a:rPr lang="el-GR" sz="2000" dirty="0"/>
              <a:t>(διπλογραφικά βιβλία)</a:t>
            </a:r>
          </a:p>
          <a:p>
            <a:pPr lvl="1"/>
            <a:r>
              <a:rPr lang="el-GR" sz="2000" dirty="0"/>
              <a:t>ΙΔΙΩΤΙΚΗ ΚΕΦΑΛΑΙΟΥΧΙΚΗ ΕΤΑΙΡΕΙΑ  (ΙΚΕ)</a:t>
            </a:r>
          </a:p>
          <a:p>
            <a:pPr lvl="1"/>
            <a:r>
              <a:rPr lang="el-GR" sz="2000" dirty="0"/>
              <a:t>ΑΝΩΝΥΜΗ ΕΤΑΙΡΕΙΑ (ΑΕ)</a:t>
            </a:r>
          </a:p>
          <a:p>
            <a:pPr lvl="1"/>
            <a:r>
              <a:rPr lang="el-GR" sz="2000" dirty="0"/>
              <a:t>ΕΤΑΙΡΕΙΑ ΠΕΡΙΟΡΙΣΜΕΝΗΣ ΕΥΘΥΝΗΣ (ΕΠΕ</a:t>
            </a:r>
            <a:r>
              <a:rPr lang="el-GR" sz="2000" dirty="0" smtClean="0"/>
              <a:t>)</a:t>
            </a:r>
            <a:r>
              <a:rPr lang="el-GR" sz="20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757" y="1387110"/>
            <a:ext cx="3384291" cy="473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9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Effect transition="in" filter="fade">
                                      <p:cBhvr>
                                        <p:cTn id="63" dur="1000"/>
                                        <p:tgtEl>
                                          <p:spTgt spid="6">
                                            <p:txEl>
                                              <p:pRg st="10" end="10"/>
                                            </p:txEl>
                                          </p:spTgt>
                                        </p:tgtEl>
                                      </p:cBhvr>
                                    </p:animEffect>
                                    <p:anim calcmode="lin" valueType="num">
                                      <p:cBhvr>
                                        <p:cTn id="6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Νομικές Μορφές Επιχειρήσεων- Κριτήρια Επιλογής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a:t>ΕΙΔΙΚΕΣ ΜΟΡΦΕΣ</a:t>
            </a:r>
          </a:p>
          <a:p>
            <a:pPr lvl="1"/>
            <a:r>
              <a:rPr lang="el-GR" sz="2000" dirty="0"/>
              <a:t>ΑΣΤΙΚΗ ΕΤΑΙΡΕΙΑ ΚΛΗΡΟΝΟΜΩΝ</a:t>
            </a:r>
          </a:p>
          <a:p>
            <a:pPr lvl="1"/>
            <a:r>
              <a:rPr lang="el-GR" sz="2000" dirty="0" smtClean="0"/>
              <a:t>ΚΟΙΝΟΠΡΑΞΙΑ</a:t>
            </a:r>
          </a:p>
          <a:p>
            <a:pPr lvl="1"/>
            <a:r>
              <a:rPr lang="el-GR" sz="2000" dirty="0" smtClean="0"/>
              <a:t>ΣΥΝΑΙΤΕΡΙΣΜΟΙ</a:t>
            </a:r>
            <a:endParaRPr lang="el-GR" sz="2000" dirty="0"/>
          </a:p>
          <a:p>
            <a:pPr lvl="1"/>
            <a:r>
              <a:rPr lang="el-GR" sz="2000" dirty="0"/>
              <a:t>ΑΦΑΝΗΣ ΕΤΑΙΡΕΙΑ</a:t>
            </a:r>
          </a:p>
          <a:p>
            <a:pPr lvl="1"/>
            <a:r>
              <a:rPr lang="el-GR" sz="2000" dirty="0"/>
              <a:t>ΥΠΕΡΑΚΤΙΑ ΕΤΑΙΡΕΙΑ (</a:t>
            </a:r>
            <a:r>
              <a:rPr lang="en-US" sz="2000" dirty="0"/>
              <a:t>OFFSHORE COMPANY</a:t>
            </a:r>
            <a:r>
              <a:rPr lang="el-GR" sz="2000" dirty="0"/>
              <a:t>)</a:t>
            </a:r>
          </a:p>
          <a:p>
            <a:pPr lvl="1"/>
            <a:r>
              <a:rPr lang="el-GR" sz="2000" dirty="0"/>
              <a:t>ΕΥΡΩΠΑΙΚΕΣ ΕΤΑΙΡΕΙΕΣ (</a:t>
            </a:r>
            <a:r>
              <a:rPr lang="en-US" sz="2000" dirty="0"/>
              <a:t>SE</a:t>
            </a:r>
            <a:r>
              <a:rPr lang="el-GR" sz="2000" dirty="0"/>
              <a:t>) συγχώνευση δύο ΑΕ από  </a:t>
            </a:r>
            <a:r>
              <a:rPr lang="el-GR" sz="2000" dirty="0" err="1" smtClean="0"/>
              <a:t>Ευρ.Έν</a:t>
            </a:r>
            <a:r>
              <a:rPr lang="el-GR" sz="2000" dirty="0" smtClean="0"/>
              <a:t>)</a:t>
            </a:r>
            <a:endParaRPr lang="el-GR" sz="2000" dirty="0"/>
          </a:p>
          <a:p>
            <a:pPr marL="0" indent="0">
              <a:buNone/>
            </a:pPr>
            <a:r>
              <a:rPr lang="el-GR" sz="2000" b="1" dirty="0"/>
              <a:t>ΜΗ ΚΕΡΔΟΣΚΟΠΙΚΕΣ ΕΠΙΧΕΙΡΗΣΕΙΣ (</a:t>
            </a:r>
            <a:r>
              <a:rPr lang="el-GR" sz="2000" b="1" dirty="0" smtClean="0"/>
              <a:t>ΜΗ.ΚΥ.Ο</a:t>
            </a:r>
            <a:r>
              <a:rPr lang="el-GR" sz="2000" b="1" dirty="0"/>
              <a:t>).</a:t>
            </a:r>
          </a:p>
          <a:p>
            <a:pPr lvl="1"/>
            <a:r>
              <a:rPr lang="el-GR" sz="2000" dirty="0"/>
              <a:t>ΑΜΚΕ</a:t>
            </a:r>
          </a:p>
          <a:p>
            <a:pPr lvl="1"/>
            <a:r>
              <a:rPr lang="el-GR" sz="2000" dirty="0"/>
              <a:t>ΣΥΛΛΟΓΟΣ</a:t>
            </a:r>
          </a:p>
          <a:p>
            <a:pPr lvl="1"/>
            <a:r>
              <a:rPr lang="el-GR" sz="2000" dirty="0"/>
              <a:t>ΚΟΙΝΣΕΠ</a:t>
            </a:r>
          </a:p>
          <a:p>
            <a:pPr lvl="1"/>
            <a:r>
              <a:rPr lang="el-GR" sz="2000" dirty="0" smtClean="0"/>
              <a:t>ΙΔΡΥΜΑΤΑ</a:t>
            </a:r>
            <a:endParaRPr lang="el-GR" sz="2000" dirty="0"/>
          </a:p>
          <a:p>
            <a:pPr lvl="1"/>
            <a:r>
              <a:rPr lang="el-GR" sz="2000" dirty="0"/>
              <a:t>ΟΡΓΑΝΙΣΜΟΙ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543" y="966106"/>
            <a:ext cx="3392066" cy="47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53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1" end="11"/>
                                            </p:txEl>
                                          </p:spTgt>
                                        </p:tgtEl>
                                        <p:attrNameLst>
                                          <p:attrName>style.visibility</p:attrName>
                                        </p:attrNameLst>
                                      </p:cBhvr>
                                      <p:to>
                                        <p:strVal val="visible"/>
                                      </p:to>
                                    </p:set>
                                    <p:animEffect transition="in" filter="fade">
                                      <p:cBhvr>
                                        <p:cTn id="84" dur="1000"/>
                                        <p:tgtEl>
                                          <p:spTgt spid="6">
                                            <p:txEl>
                                              <p:pRg st="11" end="11"/>
                                            </p:txEl>
                                          </p:spTgt>
                                        </p:tgtEl>
                                      </p:cBhvr>
                                    </p:animEffect>
                                    <p:anim calcmode="lin" valueType="num">
                                      <p:cBhvr>
                                        <p:cTn id="8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6">
                                            <p:txEl>
                                              <p:pRg st="12" end="12"/>
                                            </p:txEl>
                                          </p:spTgt>
                                        </p:tgtEl>
                                        <p:attrNameLst>
                                          <p:attrName>style.visibility</p:attrName>
                                        </p:attrNameLst>
                                      </p:cBhvr>
                                      <p:to>
                                        <p:strVal val="visible"/>
                                      </p:to>
                                    </p:set>
                                    <p:animEffect transition="in" filter="fade">
                                      <p:cBhvr>
                                        <p:cTn id="91" dur="1000"/>
                                        <p:tgtEl>
                                          <p:spTgt spid="6">
                                            <p:txEl>
                                              <p:pRg st="12" end="12"/>
                                            </p:txEl>
                                          </p:spTgt>
                                        </p:tgtEl>
                                      </p:cBhvr>
                                    </p:animEffect>
                                    <p:anim calcmode="lin" valueType="num">
                                      <p:cBhvr>
                                        <p:cTn id="92"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228601" y="1313896"/>
            <a:ext cx="11683766"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u="sng" dirty="0" smtClean="0"/>
              <a:t>10.Οι </a:t>
            </a:r>
            <a:r>
              <a:rPr lang="el-GR" sz="2000" b="1" u="sng" dirty="0"/>
              <a:t>ΔΙΑΦΟΡΕΣ  στις ΜΟΡΦΕΣ ΕΠΙΧΕΙΡΗΣΕΩΝ και ΣΥΓΚΡΙΤΙΚΟΣ ΠΙΝΑΚΑΣ διαφορών</a:t>
            </a:r>
          </a:p>
          <a:p>
            <a:pPr marL="0" indent="0">
              <a:buNone/>
            </a:pPr>
            <a:r>
              <a:rPr lang="el-GR" sz="2000" b="1" dirty="0" smtClean="0"/>
              <a:t>ΠΡΟΣΩΠΙΚΕΣ </a:t>
            </a:r>
            <a:r>
              <a:rPr lang="el-GR" sz="2000" b="1" dirty="0"/>
              <a:t>ΕΤΑΙΡΙΕΣ  </a:t>
            </a:r>
            <a:endParaRPr lang="el-GR" sz="2000" b="1" dirty="0" smtClean="0"/>
          </a:p>
          <a:p>
            <a:r>
              <a:rPr lang="el-GR" sz="2100" dirty="0"/>
              <a:t>Υπάρχουν </a:t>
            </a:r>
            <a:r>
              <a:rPr lang="el-GR" sz="2100" dirty="0" smtClean="0"/>
              <a:t>τρεις </a:t>
            </a:r>
            <a:r>
              <a:rPr lang="el-GR" sz="2100" dirty="0"/>
              <a:t>βασικές μορφές προσωπικών επιχειρήσεων. </a:t>
            </a:r>
            <a:endParaRPr lang="el-GR" sz="2100" dirty="0" smtClean="0"/>
          </a:p>
          <a:p>
            <a:r>
              <a:rPr lang="el-GR" sz="2100" dirty="0" smtClean="0"/>
              <a:t>Η </a:t>
            </a:r>
            <a:r>
              <a:rPr lang="el-GR" sz="2100" dirty="0"/>
              <a:t>Ομόρρυθμος (ΟΕ) , η Ετερόρρυθμος (</a:t>
            </a:r>
            <a:r>
              <a:rPr lang="el-GR" sz="2100" dirty="0" smtClean="0"/>
              <a:t>ΕΕ) και </a:t>
            </a:r>
            <a:r>
              <a:rPr lang="el-GR" sz="2100" dirty="0"/>
              <a:t>η Αφανής. </a:t>
            </a:r>
            <a:endParaRPr lang="el-GR" sz="2100" dirty="0" smtClean="0"/>
          </a:p>
          <a:p>
            <a:r>
              <a:rPr lang="el-GR" sz="2100" dirty="0" smtClean="0"/>
              <a:t>Θεωρούνται </a:t>
            </a:r>
            <a:r>
              <a:rPr lang="el-GR" sz="2100" dirty="0"/>
              <a:t>εμπορικές επιχειρήσεις, συστήνονται με ιδιωτικό έγγραφο, </a:t>
            </a:r>
            <a:endParaRPr lang="el-GR" sz="2100" dirty="0" smtClean="0"/>
          </a:p>
          <a:p>
            <a:r>
              <a:rPr lang="el-GR" sz="2100" dirty="0" smtClean="0"/>
              <a:t>με </a:t>
            </a:r>
            <a:r>
              <a:rPr lang="el-GR" sz="2100" dirty="0"/>
              <a:t>2 </a:t>
            </a:r>
            <a:r>
              <a:rPr lang="el-GR" sz="2100" dirty="0" smtClean="0"/>
              <a:t>και άνω εταίρους</a:t>
            </a:r>
            <a:r>
              <a:rPr lang="el-GR" sz="2100" dirty="0"/>
              <a:t>, το κεφάλαιο μπορεί να είναι πολύ μικρό,  </a:t>
            </a:r>
            <a:endParaRPr lang="el-GR" sz="2100" dirty="0" smtClean="0"/>
          </a:p>
          <a:p>
            <a:r>
              <a:rPr lang="el-GR" sz="2100" dirty="0" smtClean="0"/>
              <a:t>τηρούν </a:t>
            </a:r>
            <a:r>
              <a:rPr lang="el-GR" sz="2100" dirty="0"/>
              <a:t>απλογραφικά βιβλία (τα εύκολα), </a:t>
            </a:r>
            <a:endParaRPr lang="el-GR" sz="2100" dirty="0" smtClean="0"/>
          </a:p>
          <a:p>
            <a:r>
              <a:rPr lang="el-GR" sz="2100" dirty="0" smtClean="0"/>
              <a:t>Το  κόστος </a:t>
            </a:r>
            <a:r>
              <a:rPr lang="el-GR" sz="2100" dirty="0"/>
              <a:t>λογιστικής παρακολούθησης είναι μικρό. </a:t>
            </a:r>
            <a:endParaRPr lang="el-GR" sz="2100"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3667" y="1423851"/>
            <a:ext cx="2668700" cy="379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60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228601" y="1313896"/>
            <a:ext cx="11683766"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u="sng" dirty="0" smtClean="0"/>
              <a:t>10.Οι </a:t>
            </a:r>
            <a:r>
              <a:rPr lang="el-GR" sz="2000" b="1" u="sng" dirty="0"/>
              <a:t>ΔΙΑΦΟΡΕΣ  στις ΜΟΡΦΕΣ ΕΠΙΧΕΙΡΗΣΕΩΝ και ΣΥΓΚΡΙΤΙΚΟΣ ΠΙΝΑΚΑΣ διαφορών</a:t>
            </a:r>
          </a:p>
          <a:p>
            <a:pPr marL="0" indent="0">
              <a:buNone/>
            </a:pPr>
            <a:r>
              <a:rPr lang="el-GR" sz="2000" b="1" dirty="0" smtClean="0"/>
              <a:t>ΠΡΟΣΩΠΙΚΕΣ </a:t>
            </a:r>
            <a:r>
              <a:rPr lang="el-GR" sz="2000" b="1" dirty="0"/>
              <a:t>ΕΤΑΙΡΙΕΣ  </a:t>
            </a:r>
            <a:endParaRPr lang="el-GR" sz="2000" b="1" dirty="0" smtClean="0"/>
          </a:p>
          <a:p>
            <a:r>
              <a:rPr lang="el-GR" sz="2100" dirty="0" smtClean="0"/>
              <a:t>Μπορούν </a:t>
            </a:r>
            <a:r>
              <a:rPr lang="el-GR" sz="2100" dirty="0"/>
              <a:t>να επιλέξουν να τηρούν και διπλογραφικά βιβλία (τα δύσκολα) </a:t>
            </a:r>
            <a:endParaRPr lang="el-GR" sz="2100" dirty="0" smtClean="0"/>
          </a:p>
          <a:p>
            <a:r>
              <a:rPr lang="el-GR" sz="2100" dirty="0" smtClean="0"/>
              <a:t> Φορολογούνται </a:t>
            </a:r>
            <a:r>
              <a:rPr lang="el-GR" sz="2100" dirty="0"/>
              <a:t>ανάλογα με τα βιβλία που τηρούν. </a:t>
            </a:r>
            <a:endParaRPr lang="el-GR" sz="2100" dirty="0" smtClean="0"/>
          </a:p>
          <a:p>
            <a:r>
              <a:rPr lang="el-GR" sz="2100" dirty="0" smtClean="0"/>
              <a:t>Αν </a:t>
            </a:r>
            <a:r>
              <a:rPr lang="el-GR" sz="2100" dirty="0"/>
              <a:t>επιλέξουν διπλογραφικά βιβλία, το ποσό που διανέμεται στους εταίρους </a:t>
            </a:r>
            <a:endParaRPr lang="el-GR" sz="2100" dirty="0" smtClean="0"/>
          </a:p>
          <a:p>
            <a:r>
              <a:rPr lang="el-GR" sz="2100" dirty="0" smtClean="0"/>
              <a:t>έχει </a:t>
            </a:r>
            <a:r>
              <a:rPr lang="el-GR" sz="2100" dirty="0"/>
              <a:t>επιπλέον παρακράτηση φόρου μερίσματος 5%.</a:t>
            </a:r>
          </a:p>
          <a:p>
            <a:r>
              <a:rPr lang="el-GR" sz="2100" dirty="0"/>
              <a:t>Όλοι οι εταίροι ασφαλίζονται στο ΕΦΚΑ ομόρρυθμοι και ετερόρρυθμοι, </a:t>
            </a:r>
            <a:endParaRPr lang="el-GR" sz="2100" dirty="0" smtClean="0"/>
          </a:p>
          <a:p>
            <a:r>
              <a:rPr lang="el-GR" sz="2100" dirty="0" smtClean="0"/>
              <a:t>εκτός </a:t>
            </a:r>
            <a:r>
              <a:rPr lang="el-GR" sz="2100" dirty="0"/>
              <a:t>από τον Αφανή εταίρο στην Αφανή εταιρία, </a:t>
            </a:r>
            <a:endParaRPr lang="el-GR" sz="2100" dirty="0" smtClean="0"/>
          </a:p>
          <a:p>
            <a:r>
              <a:rPr lang="el-GR" sz="2100" dirty="0" smtClean="0"/>
              <a:t>καθώς </a:t>
            </a:r>
            <a:r>
              <a:rPr lang="el-GR" sz="2100" dirty="0"/>
              <a:t>αυτός δεν  είναι πουθενά καταγεγραμμένος, </a:t>
            </a:r>
            <a:endParaRPr lang="el-GR" sz="2100" dirty="0" smtClean="0"/>
          </a:p>
          <a:p>
            <a:r>
              <a:rPr lang="el-GR" sz="2100" dirty="0" smtClean="0"/>
              <a:t>εκτός </a:t>
            </a:r>
            <a:r>
              <a:rPr lang="el-GR" sz="2100" dirty="0"/>
              <a:t>από το ιδιωτικό συμφωνητικό σύστασης Αφανούς εταιρίας</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514" y="1567264"/>
            <a:ext cx="3162028" cy="411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43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a:t>ΠΡΟΣΩΠΙΚΕΣ ΕΤΑΙΡΙΕΣ  </a:t>
            </a:r>
            <a:endParaRPr lang="el-GR" sz="2000" b="1" dirty="0" smtClean="0"/>
          </a:p>
          <a:p>
            <a:r>
              <a:rPr lang="el-GR" sz="2100" dirty="0"/>
              <a:t>Η διαφορά της ΟΕ από την ΕΕ είναι ως προς την ευθύνη των εταίρων. </a:t>
            </a:r>
            <a:endParaRPr lang="el-GR" sz="2100" dirty="0" smtClean="0"/>
          </a:p>
          <a:p>
            <a:r>
              <a:rPr lang="el-GR" sz="2100" dirty="0" smtClean="0"/>
              <a:t>Οι </a:t>
            </a:r>
            <a:r>
              <a:rPr lang="el-GR" sz="2100" dirty="0"/>
              <a:t>εταίροι της ΟΕ ευθύνονται στο απεριόριστο με την προσωπική τους περιουσία </a:t>
            </a:r>
            <a:endParaRPr lang="el-GR" sz="2100" dirty="0" smtClean="0"/>
          </a:p>
          <a:p>
            <a:r>
              <a:rPr lang="el-GR" sz="2100" dirty="0" smtClean="0"/>
              <a:t>Έχουν την </a:t>
            </a:r>
            <a:r>
              <a:rPr lang="el-GR" sz="2100" dirty="0"/>
              <a:t>υποχρέωση να συμβάλλουν προσωπικά για την επίτευξη του εταιρικού σκοπού. </a:t>
            </a:r>
          </a:p>
          <a:p>
            <a:r>
              <a:rPr lang="el-GR" sz="2100" dirty="0"/>
              <a:t>Στην ΕΕ απεριόριστη ευθύνη και υποχρεώσεις φέρουν μόνοι όσοι είναι ομόρρυθμοι εταίροι</a:t>
            </a:r>
            <a:r>
              <a:rPr lang="el-GR" sz="2100" dirty="0" smtClean="0"/>
              <a:t>,</a:t>
            </a:r>
          </a:p>
          <a:p>
            <a:r>
              <a:rPr lang="el-GR" sz="2100" dirty="0" smtClean="0"/>
              <a:t>Οι </a:t>
            </a:r>
            <a:r>
              <a:rPr lang="el-GR" sz="2100" dirty="0"/>
              <a:t>ετερόρρυθμοι εταίροι ευθύνονται μέχρι το ποσό της συμμετοχής τους στο </a:t>
            </a:r>
            <a:r>
              <a:rPr lang="el-GR" sz="2100" dirty="0" smtClean="0"/>
              <a:t>κεφάλαιο. </a:t>
            </a:r>
          </a:p>
          <a:p>
            <a:r>
              <a:rPr lang="el-GR" sz="2100" dirty="0" smtClean="0"/>
              <a:t>Στην </a:t>
            </a:r>
            <a:r>
              <a:rPr lang="el-GR" sz="2100" dirty="0"/>
              <a:t>Αφανή εταιρία (</a:t>
            </a:r>
            <a:r>
              <a:rPr lang="el-GR" sz="2100" dirty="0" smtClean="0"/>
              <a:t>Νόμος </a:t>
            </a:r>
            <a:r>
              <a:rPr lang="el-GR" sz="2100" dirty="0"/>
              <a:t>4072/2012 </a:t>
            </a:r>
            <a:r>
              <a:rPr lang="el-GR" sz="2100" dirty="0" smtClean="0"/>
              <a:t>) απεριόριστες </a:t>
            </a:r>
            <a:r>
              <a:rPr lang="el-GR" sz="2100" dirty="0"/>
              <a:t>ευθύνης έχει μόνο ο εμφανής εταίρος. </a:t>
            </a:r>
          </a:p>
          <a:p>
            <a:r>
              <a:rPr lang="el-GR" sz="2100" dirty="0" smtClean="0"/>
              <a:t>Μέχρι το Ν. 4072/2012 υπογραφόταν </a:t>
            </a:r>
            <a:r>
              <a:rPr lang="el-GR" sz="2100" dirty="0"/>
              <a:t>ένα ιδιωτικό συμφωνητικό με σοβαρούς κινδύνους </a:t>
            </a:r>
            <a:endParaRPr lang="el-GR" sz="2100" dirty="0" smtClean="0"/>
          </a:p>
          <a:p>
            <a:pPr marL="0" indent="0">
              <a:buNone/>
            </a:pPr>
            <a:r>
              <a:rPr lang="el-GR" sz="2100" dirty="0"/>
              <a:t> </a:t>
            </a:r>
            <a:r>
              <a:rPr lang="el-GR" sz="2100" dirty="0" smtClean="0"/>
              <a:t>   για </a:t>
            </a:r>
            <a:r>
              <a:rPr lang="el-GR" sz="2100" dirty="0"/>
              <a:t>τον αφανή </a:t>
            </a:r>
            <a:r>
              <a:rPr lang="el-GR" sz="2100" dirty="0" smtClean="0"/>
              <a:t>εταίρο, καθώς οι αφανείς δεν  </a:t>
            </a:r>
            <a:r>
              <a:rPr lang="el-GR" sz="2100" dirty="0"/>
              <a:t>εμφανίζονται </a:t>
            </a:r>
            <a:r>
              <a:rPr lang="el-GR" sz="2100" dirty="0" smtClean="0"/>
              <a:t>σε καμία συναλλαγή της εταιρείας</a:t>
            </a:r>
          </a:p>
          <a:p>
            <a:r>
              <a:rPr lang="el-GR" sz="2100" dirty="0" smtClean="0"/>
              <a:t>Είναι αφανής συνήθως, επιλέγει να είναι αφανής, είτε </a:t>
            </a:r>
            <a:r>
              <a:rPr lang="el-GR" sz="2100" dirty="0"/>
              <a:t>για λόγους φορολογικούς, </a:t>
            </a:r>
            <a:endParaRPr lang="el-GR" sz="2100" dirty="0" smtClean="0"/>
          </a:p>
          <a:p>
            <a:r>
              <a:rPr lang="el-GR" sz="2100" dirty="0" smtClean="0"/>
              <a:t>είτε </a:t>
            </a:r>
            <a:r>
              <a:rPr lang="el-GR" sz="2100" dirty="0"/>
              <a:t>διότι ασκούν άλλο </a:t>
            </a:r>
            <a:r>
              <a:rPr lang="el-GR" sz="2100" dirty="0" smtClean="0"/>
              <a:t>επάγγελμα,  ασυμβίβαστο </a:t>
            </a:r>
            <a:r>
              <a:rPr lang="el-GR" sz="2100" dirty="0"/>
              <a:t>προς τη συγκεκριμένη δραστηριότητα. </a:t>
            </a: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2187" y="1237696"/>
            <a:ext cx="230981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91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spcAft>
                <a:spcPts val="0"/>
              </a:spcAft>
            </a:pPr>
            <a:r>
              <a:rPr lang="el-GR" sz="2100" b="1" dirty="0" smtClean="0">
                <a:solidFill>
                  <a:srgbClr val="000000"/>
                </a:solidFill>
                <a:latin typeface="Cambria"/>
                <a:ea typeface="Times New Roman"/>
                <a:cs typeface="Times New Roman"/>
              </a:rPr>
              <a:t>ΚΕΦΑΛΑΙΟΥΧΙΚΕΣ</a:t>
            </a:r>
            <a:r>
              <a:rPr lang="el-GR" sz="2100" b="1" dirty="0" smtClean="0">
                <a:solidFill>
                  <a:srgbClr val="000000"/>
                </a:solidFill>
                <a:ea typeface="Times New Roman"/>
                <a:cs typeface="Times New Roman"/>
              </a:rPr>
              <a:t> </a:t>
            </a:r>
            <a:r>
              <a:rPr lang="el-GR" sz="2100" b="1" dirty="0" smtClean="0">
                <a:solidFill>
                  <a:srgbClr val="000000"/>
                </a:solidFill>
                <a:latin typeface="Cambria"/>
                <a:ea typeface="Times New Roman"/>
                <a:cs typeface="Times New Roman"/>
              </a:rPr>
              <a:t>ΕΤΑΙΡΕΙΕΣ</a:t>
            </a:r>
          </a:p>
          <a:p>
            <a:pPr marL="0" indent="0" algn="just">
              <a:spcBef>
                <a:spcPts val="580"/>
              </a:spcBef>
              <a:spcAft>
                <a:spcPts val="0"/>
              </a:spcAft>
              <a:buNone/>
            </a:pPr>
            <a:endParaRPr lang="el-GR" sz="2100" dirty="0">
              <a:latin typeface="Times New Roman"/>
              <a:ea typeface="Times New Roman"/>
            </a:endParaRPr>
          </a:p>
          <a:p>
            <a:pPr algn="just">
              <a:spcBef>
                <a:spcPts val="580"/>
              </a:spcBef>
              <a:spcAft>
                <a:spcPts val="0"/>
              </a:spcAft>
            </a:pPr>
            <a:r>
              <a:rPr lang="el-GR" sz="2100" dirty="0">
                <a:solidFill>
                  <a:srgbClr val="000000"/>
                </a:solidFill>
                <a:latin typeface="Cambria"/>
                <a:ea typeface="Times New Roman"/>
                <a:cs typeface="Times New Roman"/>
              </a:rPr>
              <a:t>Είναι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τρεις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οι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κύριες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μορφές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Κεφαλαιουχικών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εταιρειών</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algn="just">
              <a:spcBef>
                <a:spcPts val="580"/>
              </a:spcBef>
              <a:spcAft>
                <a:spcPts val="0"/>
              </a:spcAft>
            </a:pPr>
            <a:r>
              <a:rPr lang="el-GR" sz="2100" dirty="0" smtClean="0">
                <a:solidFill>
                  <a:srgbClr val="000000"/>
                </a:solidFill>
                <a:latin typeface="Cambria"/>
                <a:ea typeface="Times New Roman"/>
                <a:cs typeface="Times New Roman"/>
              </a:rPr>
              <a:t>Η</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Ιδιωτική</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Κεφαλαιουχική</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Εταιρεία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ΙΚΕ</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algn="just">
              <a:spcBef>
                <a:spcPts val="580"/>
              </a:spcBef>
              <a:spcAft>
                <a:spcPts val="0"/>
              </a:spcAft>
            </a:pPr>
            <a:r>
              <a:rPr lang="el-GR" sz="2100" dirty="0" smtClean="0">
                <a:solidFill>
                  <a:srgbClr val="000000"/>
                </a:solidFill>
                <a:latin typeface="Cambria"/>
                <a:ea typeface="Times New Roman"/>
                <a:cs typeface="Times New Roman"/>
              </a:rPr>
              <a:t>η</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Εταιρεία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Περιορισμένης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Ευθύνης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ΕΠΕ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και</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algn="just">
              <a:spcBef>
                <a:spcPts val="580"/>
              </a:spcBef>
              <a:spcAft>
                <a:spcPts val="0"/>
              </a:spcAft>
            </a:pPr>
            <a:r>
              <a:rPr lang="el-GR" sz="2100" dirty="0" smtClean="0">
                <a:solidFill>
                  <a:srgbClr val="000000"/>
                </a:solidFill>
                <a:latin typeface="Cambria"/>
                <a:ea typeface="Times New Roman"/>
                <a:cs typeface="Times New Roman"/>
              </a:rPr>
              <a:t>η</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Ανώνυμος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Εταιρεία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ΑΕ</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algn="just">
              <a:spcBef>
                <a:spcPts val="580"/>
              </a:spcBef>
              <a:spcAft>
                <a:spcPts val="0"/>
              </a:spcAft>
            </a:pPr>
            <a:r>
              <a:rPr lang="el-GR" sz="2100" dirty="0" smtClean="0">
                <a:solidFill>
                  <a:srgbClr val="000000"/>
                </a:solidFill>
                <a:latin typeface="Cambria"/>
                <a:ea typeface="Times New Roman"/>
                <a:cs typeface="Times New Roman"/>
              </a:rPr>
              <a:t>Αυτές</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οι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μορφές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μπορεί</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να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συσταθούν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ως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μονοπρόσωπες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ΙΚΕ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ΕΠΕ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ΑΕ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έναν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μόνο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εταίρο</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algn="just">
              <a:spcBef>
                <a:spcPts val="580"/>
              </a:spcBef>
              <a:spcAft>
                <a:spcPts val="0"/>
              </a:spcAft>
            </a:pPr>
            <a:r>
              <a:rPr lang="el-GR" sz="2100" dirty="0" smtClean="0">
                <a:solidFill>
                  <a:srgbClr val="000000"/>
                </a:solidFill>
                <a:latin typeface="Cambria"/>
                <a:ea typeface="Times New Roman"/>
                <a:cs typeface="Times New Roman"/>
              </a:rPr>
              <a:t>Θεωρούνται</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εμπορικές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επιχειρήσεις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συστήνονται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ιδιωτικό</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έγγραφο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a:t>
            </a:r>
            <a:r>
              <a:rPr lang="el-GR" sz="2100" dirty="0">
                <a:solidFill>
                  <a:srgbClr val="000000"/>
                </a:solidFill>
                <a:ea typeface="Times New Roman"/>
                <a:cs typeface="Times New Roman"/>
              </a:rPr>
              <a:t> 2 </a:t>
            </a:r>
            <a:r>
              <a:rPr lang="el-GR" sz="2100" dirty="0">
                <a:solidFill>
                  <a:srgbClr val="000000"/>
                </a:solidFill>
                <a:latin typeface="Cambria"/>
                <a:ea typeface="Times New Roman"/>
                <a:cs typeface="Times New Roman"/>
              </a:rPr>
              <a:t>ή</a:t>
            </a:r>
            <a:r>
              <a:rPr lang="el-GR" sz="2100" dirty="0">
                <a:solidFill>
                  <a:srgbClr val="000000"/>
                </a:solidFill>
                <a:ea typeface="Times New Roman"/>
                <a:cs typeface="Times New Roman"/>
              </a:rPr>
              <a:t> </a:t>
            </a:r>
            <a:r>
              <a:rPr lang="el-GR" sz="2100" dirty="0" smtClean="0">
                <a:solidFill>
                  <a:srgbClr val="000000"/>
                </a:solidFill>
                <a:latin typeface="Cambria"/>
                <a:ea typeface="Times New Roman"/>
                <a:cs typeface="Times New Roman"/>
              </a:rPr>
              <a:t>περισσότερους</a:t>
            </a:r>
          </a:p>
          <a:p>
            <a:pPr marL="0" indent="0" algn="just">
              <a:spcBef>
                <a:spcPts val="580"/>
              </a:spcBef>
              <a:spcAft>
                <a:spcPts val="0"/>
              </a:spcAft>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εταίρους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κεφάλαιο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μπορεί</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να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είναι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πολύ</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μικρό</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εκτός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της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ΑΕ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που</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είναι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κατ’</a:t>
            </a:r>
            <a:r>
              <a:rPr lang="el-GR" sz="2100" dirty="0">
                <a:solidFill>
                  <a:srgbClr val="000000"/>
                </a:solidFill>
                <a:ea typeface="Times New Roman"/>
                <a:cs typeface="Times New Roman"/>
              </a:rPr>
              <a:t> </a:t>
            </a:r>
            <a:r>
              <a:rPr lang="el-GR" sz="2100" dirty="0" smtClean="0">
                <a:solidFill>
                  <a:srgbClr val="000000"/>
                </a:solidFill>
                <a:latin typeface="Cambria"/>
                <a:ea typeface="Times New Roman"/>
                <a:cs typeface="Times New Roman"/>
              </a:rPr>
              <a:t>ελάχιστο</a:t>
            </a:r>
          </a:p>
          <a:p>
            <a:pPr marL="0" indent="0" algn="just">
              <a:spcBef>
                <a:spcPts val="580"/>
              </a:spcBef>
              <a:spcAft>
                <a:spcPts val="0"/>
              </a:spcAft>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a:t>
            </a:r>
            <a:r>
              <a:rPr lang="el-GR" sz="2100" dirty="0" smtClean="0">
                <a:solidFill>
                  <a:srgbClr val="000000"/>
                </a:solidFill>
                <a:ea typeface="Times New Roman"/>
                <a:cs typeface="Times New Roman"/>
              </a:rPr>
              <a:t> </a:t>
            </a:r>
            <a:r>
              <a:rPr lang="el-GR" sz="2100" dirty="0">
                <a:solidFill>
                  <a:srgbClr val="000000"/>
                </a:solidFill>
                <a:ea typeface="Times New Roman"/>
                <a:cs typeface="Times New Roman"/>
              </a:rPr>
              <a:t>25000,00 </a:t>
            </a:r>
            <a:r>
              <a:rPr lang="el-GR" sz="2100" dirty="0">
                <a:solidFill>
                  <a:srgbClr val="000000"/>
                </a:solidFill>
                <a:latin typeface="Cambria"/>
                <a:ea typeface="Times New Roman"/>
                <a:cs typeface="Times New Roman"/>
              </a:rPr>
              <a:t>τηρούν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διπλογραφικά</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βιβλία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δύσκολα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κόστος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λογιστικής</a:t>
            </a:r>
            <a:r>
              <a:rPr lang="el-GR" sz="2100" dirty="0">
                <a:solidFill>
                  <a:srgbClr val="000000"/>
                </a:solidFill>
                <a:ea typeface="Times New Roman"/>
                <a:cs typeface="Times New Roman"/>
              </a:rPr>
              <a:t> </a:t>
            </a:r>
            <a:r>
              <a:rPr lang="el-GR" sz="2100" dirty="0" smtClean="0">
                <a:solidFill>
                  <a:srgbClr val="000000"/>
                </a:solidFill>
                <a:latin typeface="Cambria"/>
                <a:ea typeface="Times New Roman"/>
                <a:cs typeface="Times New Roman"/>
              </a:rPr>
              <a:t>παρακολούθησης</a:t>
            </a:r>
          </a:p>
          <a:p>
            <a:pPr marL="0" indent="0" algn="just">
              <a:spcBef>
                <a:spcPts val="580"/>
              </a:spcBef>
              <a:spcAft>
                <a:spcPts val="0"/>
              </a:spcAft>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είναι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μεγάλο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ποσό</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κέρδους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που</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διανέμεται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στους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εταίρους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έχει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επιπλέον</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marL="0" indent="0" algn="just">
              <a:spcBef>
                <a:spcPts val="580"/>
              </a:spcBef>
              <a:spcAft>
                <a:spcPts val="0"/>
              </a:spcAft>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παρακράτηση</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φόρου</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μερίσματος</a:t>
            </a:r>
            <a:r>
              <a:rPr lang="el-GR" sz="2100" dirty="0">
                <a:solidFill>
                  <a:srgbClr val="000000"/>
                </a:solidFill>
                <a:ea typeface="Times New Roman"/>
                <a:cs typeface="Times New Roman"/>
              </a:rPr>
              <a:t> 5%.</a:t>
            </a:r>
            <a:endParaRPr lang="el-GR" sz="2100" dirty="0">
              <a:effectLst/>
              <a:latin typeface="Times New Roman"/>
              <a:ea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371" y="1132765"/>
            <a:ext cx="1915886" cy="235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93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fade">
                                      <p:cBhvr>
                                        <p:cTn id="70" dur="1000"/>
                                        <p:tgtEl>
                                          <p:spTgt spid="6">
                                            <p:txEl>
                                              <p:pRg st="10" end="10"/>
                                            </p:txEl>
                                          </p:spTgt>
                                        </p:tgtEl>
                                      </p:cBhvr>
                                    </p:animEffect>
                                    <p:anim calcmode="lin" valueType="num">
                                      <p:cBhvr>
                                        <p:cTn id="7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1" end="11"/>
                                            </p:txEl>
                                          </p:spTgt>
                                        </p:tgtEl>
                                        <p:attrNameLst>
                                          <p:attrName>style.visibility</p:attrName>
                                        </p:attrNameLst>
                                      </p:cBhvr>
                                      <p:to>
                                        <p:strVal val="visible"/>
                                      </p:to>
                                    </p:set>
                                    <p:animEffect transition="in" filter="fade">
                                      <p:cBhvr>
                                        <p:cTn id="77" dur="1000"/>
                                        <p:tgtEl>
                                          <p:spTgt spid="6">
                                            <p:txEl>
                                              <p:pRg st="11" end="11"/>
                                            </p:txEl>
                                          </p:spTgt>
                                        </p:tgtEl>
                                      </p:cBhvr>
                                    </p:animEffect>
                                    <p:anim calcmode="lin" valueType="num">
                                      <p:cBhvr>
                                        <p:cTn id="78"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339815" y="1313896"/>
            <a:ext cx="11572551"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spcAft>
                <a:spcPts val="0"/>
              </a:spcAft>
            </a:pPr>
            <a:r>
              <a:rPr lang="el-GR" sz="2100" b="1" dirty="0" smtClean="0">
                <a:solidFill>
                  <a:srgbClr val="000000"/>
                </a:solidFill>
                <a:latin typeface="Cambria"/>
                <a:ea typeface="Times New Roman"/>
                <a:cs typeface="Times New Roman"/>
              </a:rPr>
              <a:t>ΚΕΦΑΛΑΙΟΥΧΙΚΕΣ</a:t>
            </a:r>
            <a:r>
              <a:rPr lang="el-GR" sz="2100" b="1" dirty="0" smtClean="0">
                <a:solidFill>
                  <a:srgbClr val="000000"/>
                </a:solidFill>
                <a:ea typeface="Times New Roman"/>
                <a:cs typeface="Times New Roman"/>
              </a:rPr>
              <a:t> </a:t>
            </a:r>
            <a:r>
              <a:rPr lang="el-GR" sz="2100" b="1" dirty="0" smtClean="0">
                <a:solidFill>
                  <a:srgbClr val="000000"/>
                </a:solidFill>
                <a:latin typeface="Cambria"/>
                <a:ea typeface="Times New Roman"/>
                <a:cs typeface="Times New Roman"/>
              </a:rPr>
              <a:t>ΕΤΑΙΡΕΙΕΣ</a:t>
            </a:r>
          </a:p>
          <a:p>
            <a:pPr marL="0" indent="0" algn="just">
              <a:spcBef>
                <a:spcPts val="580"/>
              </a:spcBef>
              <a:spcAft>
                <a:spcPts val="0"/>
              </a:spcAft>
              <a:buNone/>
            </a:pPr>
            <a:endParaRPr lang="el-GR" sz="2100" dirty="0">
              <a:latin typeface="Times New Roman"/>
              <a:ea typeface="Times New Roman"/>
            </a:endParaRPr>
          </a:p>
          <a:p>
            <a:pPr algn="just">
              <a:spcBef>
                <a:spcPts val="580"/>
              </a:spcBef>
              <a:spcAft>
                <a:spcPts val="0"/>
              </a:spcAft>
            </a:pPr>
            <a:r>
              <a:rPr lang="el-GR" sz="2100" dirty="0">
                <a:solidFill>
                  <a:srgbClr val="000000"/>
                </a:solidFill>
                <a:latin typeface="Cambria"/>
                <a:ea typeface="Times New Roman"/>
                <a:cs typeface="Times New Roman"/>
              </a:rPr>
              <a:t>Στην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ΕΠΕ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οι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διαχειριστές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ασφαλίζονται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στο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ΕΦΚΑ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στην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ΑΕ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ασφαλίζονται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στον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ΕΦΚΑ</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marL="0" indent="0" algn="just">
              <a:spcBef>
                <a:spcPts val="580"/>
              </a:spcBef>
              <a:spcAft>
                <a:spcPts val="0"/>
              </a:spcAft>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μόνο</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τα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μέλη</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του</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Δ</a:t>
            </a:r>
            <a:r>
              <a:rPr lang="el-GR" sz="2100" dirty="0">
                <a:solidFill>
                  <a:srgbClr val="000000"/>
                </a:solidFill>
                <a:ea typeface="Times New Roman"/>
                <a:cs typeface="Times New Roman"/>
              </a:rPr>
              <a:t>.</a:t>
            </a:r>
            <a:r>
              <a:rPr lang="el-GR" sz="2100" dirty="0">
                <a:solidFill>
                  <a:srgbClr val="000000"/>
                </a:solidFill>
                <a:latin typeface="Cambria"/>
                <a:ea typeface="Times New Roman"/>
                <a:cs typeface="Times New Roman"/>
              </a:rPr>
              <a:t>Σ</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που</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έχουν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συμμετοχή</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στο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μετοχικό</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κεφάλαιο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άνω</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του</a:t>
            </a:r>
            <a:r>
              <a:rPr lang="el-GR" sz="2100" dirty="0">
                <a:solidFill>
                  <a:srgbClr val="000000"/>
                </a:solidFill>
                <a:ea typeface="Times New Roman"/>
                <a:cs typeface="Times New Roman"/>
              </a:rPr>
              <a:t> 3% </a:t>
            </a:r>
            <a:endParaRPr lang="el-GR" sz="2100" dirty="0" smtClean="0">
              <a:solidFill>
                <a:srgbClr val="000000"/>
              </a:solidFill>
              <a:ea typeface="Times New Roman"/>
              <a:cs typeface="Times New Roman"/>
            </a:endParaRPr>
          </a:p>
          <a:p>
            <a:pPr marL="0" indent="0" algn="just">
              <a:spcBef>
                <a:spcPts val="580"/>
              </a:spcBef>
              <a:spcAft>
                <a:spcPts val="0"/>
              </a:spcAft>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και</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την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ΙΚΕ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ασφαλίζονται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μόνο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οι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διαχειριστές</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algn="just">
              <a:spcBef>
                <a:spcPts val="580"/>
              </a:spcBef>
              <a:spcAft>
                <a:spcPts val="0"/>
              </a:spcAft>
            </a:pPr>
            <a:r>
              <a:rPr lang="el-GR" sz="2100" dirty="0" smtClean="0">
                <a:solidFill>
                  <a:srgbClr val="000000"/>
                </a:solidFill>
                <a:latin typeface="Cambria"/>
                <a:ea typeface="Times New Roman"/>
                <a:cs typeface="Times New Roman"/>
              </a:rPr>
              <a:t>Οι</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διαχειριστές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Διοικητές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των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ως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άνω</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εταιρειών</a:t>
            </a:r>
            <a:r>
              <a:rPr lang="el-GR" sz="2100" dirty="0">
                <a:solidFill>
                  <a:srgbClr val="000000"/>
                </a:solidFill>
                <a:ea typeface="Times New Roman"/>
                <a:cs typeface="Times New Roman"/>
              </a:rPr>
              <a:t> </a:t>
            </a:r>
            <a:r>
              <a:rPr lang="el-GR" sz="2100" dirty="0" smtClean="0">
                <a:solidFill>
                  <a:srgbClr val="000000"/>
                </a:solidFill>
                <a:ea typeface="Times New Roman"/>
                <a:cs typeface="Times New Roman"/>
              </a:rPr>
              <a:t>(ΕΠΕ, ΙΚΕ) </a:t>
            </a:r>
            <a:r>
              <a:rPr lang="el-GR" sz="2100" dirty="0" smtClean="0">
                <a:solidFill>
                  <a:srgbClr val="000000"/>
                </a:solidFill>
                <a:latin typeface="Cambria"/>
                <a:ea typeface="Times New Roman"/>
                <a:cs typeface="Times New Roman"/>
              </a:rPr>
              <a:t>δεν</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ευθύνονται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την</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marL="0" indent="0" algn="just">
              <a:spcBef>
                <a:spcPts val="580"/>
              </a:spcBef>
              <a:spcAft>
                <a:spcPts val="0"/>
              </a:spcAft>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προσωπική</a:t>
            </a:r>
            <a:r>
              <a:rPr lang="el-GR" sz="2100" dirty="0" smtClean="0">
                <a:solidFill>
                  <a:srgbClr val="000000"/>
                </a:solidFill>
                <a:ea typeface="Times New Roman"/>
                <a:cs typeface="Times New Roman"/>
              </a:rPr>
              <a:t> </a:t>
            </a:r>
            <a:r>
              <a:rPr lang="el-GR" sz="2100" dirty="0" smtClean="0">
                <a:solidFill>
                  <a:srgbClr val="000000"/>
                </a:solidFill>
                <a:latin typeface="Cambria"/>
                <a:ea typeface="Times New Roman"/>
                <a:cs typeface="Times New Roman"/>
              </a:rPr>
              <a:t>τους</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περιουσία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Την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ευθύνη</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για</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τις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εταιρικές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υποχρεώσεις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έχει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η</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ίδια</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marL="0" indent="0" algn="just">
              <a:spcBef>
                <a:spcPts val="580"/>
              </a:spcBef>
              <a:spcAft>
                <a:spcPts val="0"/>
              </a:spcAft>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η εταιρεία</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με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το</a:t>
            </a:r>
            <a:r>
              <a:rPr lang="el-GR" sz="2100" dirty="0">
                <a:solidFill>
                  <a:srgbClr val="000000"/>
                </a:solidFill>
                <a:ea typeface="Times New Roman"/>
                <a:cs typeface="Times New Roman"/>
              </a:rPr>
              <a:t> </a:t>
            </a:r>
            <a:r>
              <a:rPr lang="el-GR" sz="2100" dirty="0" smtClean="0">
                <a:solidFill>
                  <a:srgbClr val="000000"/>
                </a:solidFill>
                <a:latin typeface="Cambria"/>
                <a:ea typeface="Times New Roman"/>
                <a:cs typeface="Times New Roman"/>
              </a:rPr>
              <a:t>Κεφάλαιό  της</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και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οι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εταίροι</a:t>
            </a:r>
            <a:r>
              <a:rPr lang="el-GR" sz="2100" dirty="0">
                <a:solidFill>
                  <a:srgbClr val="000000"/>
                </a:solidFill>
                <a:ea typeface="Times New Roman"/>
                <a:cs typeface="Times New Roman"/>
              </a:rPr>
              <a:t> </a:t>
            </a:r>
            <a:r>
              <a:rPr lang="el-GR" sz="2100" dirty="0" smtClean="0">
                <a:solidFill>
                  <a:srgbClr val="000000"/>
                </a:solidFill>
                <a:ea typeface="Times New Roman"/>
                <a:cs typeface="Times New Roman"/>
              </a:rPr>
              <a:t>ή </a:t>
            </a:r>
            <a:r>
              <a:rPr lang="el-GR" sz="2100" dirty="0">
                <a:solidFill>
                  <a:srgbClr val="000000"/>
                </a:solidFill>
                <a:latin typeface="Cambria"/>
                <a:ea typeface="Times New Roman"/>
                <a:cs typeface="Times New Roman"/>
              </a:rPr>
              <a:t>μέτοχοι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ευθύνονται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τη</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μερίδα</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marL="0" indent="0" algn="just">
              <a:spcBef>
                <a:spcPts val="580"/>
              </a:spcBef>
              <a:spcAft>
                <a:spcPts val="0"/>
              </a:spcAft>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συμμετοχής</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τους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στο</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κεφάλαιο</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algn="just">
              <a:spcBef>
                <a:spcPts val="580"/>
              </a:spcBef>
            </a:pPr>
            <a:r>
              <a:rPr lang="el-GR" sz="2100" dirty="0" smtClean="0">
                <a:solidFill>
                  <a:srgbClr val="000000"/>
                </a:solidFill>
                <a:latin typeface="Cambria"/>
                <a:ea typeface="Times New Roman"/>
                <a:cs typeface="Times New Roman"/>
              </a:rPr>
              <a:t> Οι</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αποφάσεις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στις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εταιρείες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αυτές</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λαμβάνονται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και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εγκρίνονται</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από</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την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ετήσια</a:t>
            </a:r>
            <a:r>
              <a:rPr lang="el-GR" sz="2100" dirty="0">
                <a:solidFill>
                  <a:srgbClr val="000000"/>
                </a:solidFill>
                <a:ea typeface="Times New Roman"/>
                <a:cs typeface="Times New Roman"/>
              </a:rPr>
              <a:t> </a:t>
            </a:r>
            <a:endParaRPr lang="el-GR" sz="2100" dirty="0" smtClean="0">
              <a:solidFill>
                <a:srgbClr val="000000"/>
              </a:solidFill>
              <a:ea typeface="Times New Roman"/>
              <a:cs typeface="Times New Roman"/>
            </a:endParaRPr>
          </a:p>
          <a:p>
            <a:pPr marL="0" indent="0" algn="just">
              <a:spcBef>
                <a:spcPts val="580"/>
              </a:spcBef>
              <a:buNone/>
            </a:pPr>
            <a:r>
              <a:rPr lang="el-GR" sz="2100" dirty="0">
                <a:solidFill>
                  <a:srgbClr val="000000"/>
                </a:solidFill>
                <a:latin typeface="Cambria"/>
                <a:ea typeface="Times New Roman"/>
                <a:cs typeface="Times New Roman"/>
              </a:rPr>
              <a:t> </a:t>
            </a:r>
            <a:r>
              <a:rPr lang="el-GR" sz="2100" dirty="0" smtClean="0">
                <a:solidFill>
                  <a:srgbClr val="000000"/>
                </a:solidFill>
                <a:latin typeface="Cambria"/>
                <a:ea typeface="Times New Roman"/>
                <a:cs typeface="Times New Roman"/>
              </a:rPr>
              <a:t>     Γενική</a:t>
            </a:r>
            <a:r>
              <a:rPr lang="el-GR" sz="2100" dirty="0" smtClean="0">
                <a:solidFill>
                  <a:srgbClr val="000000"/>
                </a:solidFill>
                <a:ea typeface="Times New Roman"/>
                <a:cs typeface="Times New Roman"/>
              </a:rPr>
              <a:t> </a:t>
            </a:r>
            <a:r>
              <a:rPr lang="el-GR" sz="2100" dirty="0">
                <a:solidFill>
                  <a:srgbClr val="000000"/>
                </a:solidFill>
                <a:latin typeface="Cambria"/>
                <a:ea typeface="Times New Roman"/>
                <a:cs typeface="Times New Roman"/>
              </a:rPr>
              <a:t>Συνέλευση</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των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εταίρων</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a:t>
            </a:r>
            <a:r>
              <a:rPr lang="el-GR" sz="2100" dirty="0">
                <a:solidFill>
                  <a:srgbClr val="000000"/>
                </a:solidFill>
                <a:ea typeface="Times New Roman"/>
                <a:cs typeface="Times New Roman"/>
              </a:rPr>
              <a:t> </a:t>
            </a:r>
            <a:r>
              <a:rPr lang="el-GR" sz="2100" dirty="0">
                <a:solidFill>
                  <a:srgbClr val="000000"/>
                </a:solidFill>
                <a:latin typeface="Cambria"/>
                <a:ea typeface="Times New Roman"/>
                <a:cs typeface="Times New Roman"/>
              </a:rPr>
              <a:t>μετόχων</a:t>
            </a:r>
            <a:r>
              <a:rPr lang="el-GR" sz="2100" dirty="0">
                <a:solidFill>
                  <a:srgbClr val="000000"/>
                </a:solidFill>
                <a:ea typeface="Times New Roman"/>
                <a:cs typeface="Times New Roman"/>
              </a:rPr>
              <a:t>. </a:t>
            </a:r>
            <a:endParaRPr lang="el-GR" sz="2100" dirty="0">
              <a:latin typeface="Times New Roman"/>
              <a:ea typeface="Times New Roman"/>
            </a:endParaRPr>
          </a:p>
          <a:p>
            <a:pPr marL="0" indent="0" algn="just">
              <a:spcBef>
                <a:spcPts val="580"/>
              </a:spcBef>
              <a:spcAft>
                <a:spcPts val="0"/>
              </a:spcAft>
              <a:buNone/>
            </a:pPr>
            <a:r>
              <a:rPr lang="el-GR" sz="2100" dirty="0">
                <a:solidFill>
                  <a:srgbClr val="000000"/>
                </a:solidFill>
                <a:ea typeface="Times New Roman"/>
                <a:cs typeface="Times New Roman"/>
              </a:rPr>
              <a:t> </a:t>
            </a:r>
            <a:endParaRPr lang="el-GR" sz="2100" dirty="0">
              <a:effectLst/>
              <a:latin typeface="Times New Roman"/>
              <a:ea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662" y="1560739"/>
            <a:ext cx="11334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22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fade">
                                      <p:cBhvr>
                                        <p:cTn id="70" dur="1000"/>
                                        <p:tgtEl>
                                          <p:spTgt spid="6">
                                            <p:txEl>
                                              <p:pRg st="10" end="10"/>
                                            </p:txEl>
                                          </p:spTgt>
                                        </p:tgtEl>
                                      </p:cBhvr>
                                    </p:animEffect>
                                    <p:anim calcmode="lin" valueType="num">
                                      <p:cBhvr>
                                        <p:cTn id="7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402671" y="1121230"/>
            <a:ext cx="11509695" cy="4811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spcAft>
                <a:spcPts val="0"/>
              </a:spcAft>
            </a:pPr>
            <a:r>
              <a:rPr lang="el-GR" sz="2100" b="1" dirty="0" smtClean="0">
                <a:solidFill>
                  <a:srgbClr val="000000"/>
                </a:solidFill>
                <a:latin typeface="Cambria"/>
                <a:ea typeface="Times New Roman"/>
                <a:cs typeface="Times New Roman"/>
              </a:rPr>
              <a:t>ΜΗ ΚΕΡΔΟΣΚΟΠΙΚΕΣ ΕΤΑΙΡΕΙΕΣ</a:t>
            </a:r>
          </a:p>
          <a:p>
            <a:pPr marL="0" indent="0" algn="just">
              <a:spcBef>
                <a:spcPts val="580"/>
              </a:spcBef>
              <a:spcAft>
                <a:spcPts val="0"/>
              </a:spcAft>
              <a:buNone/>
            </a:pPr>
            <a:endParaRPr lang="el-GR" sz="2100" dirty="0">
              <a:latin typeface="Times New Roman"/>
              <a:ea typeface="Times New Roman"/>
            </a:endParaRPr>
          </a:p>
          <a:p>
            <a:pPr algn="just">
              <a:spcBef>
                <a:spcPts val="580"/>
              </a:spcBef>
              <a:spcAft>
                <a:spcPts val="0"/>
              </a:spcAft>
            </a:pPr>
            <a:r>
              <a:rPr lang="el-GR" sz="2400" b="1" dirty="0">
                <a:solidFill>
                  <a:srgbClr val="000000"/>
                </a:solidFill>
                <a:latin typeface="Cambria"/>
                <a:ea typeface="Times New Roman"/>
                <a:cs typeface="Times New Roman"/>
              </a:rPr>
              <a:t>ΑΜΚΕ</a:t>
            </a:r>
            <a:r>
              <a:rPr lang="el-GR" sz="2400" b="1" dirty="0">
                <a:solidFill>
                  <a:srgbClr val="000000"/>
                </a:solidFill>
                <a:ea typeface="Times New Roman"/>
                <a:cs typeface="Times New Roman"/>
              </a:rPr>
              <a:t>:</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Η</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πιο</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συχνή</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και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ευέλικτη</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μορφή</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μη</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κερδοσκοπικών</a:t>
            </a:r>
            <a:r>
              <a:rPr lang="el-GR" sz="2400" dirty="0">
                <a:solidFill>
                  <a:srgbClr val="000000"/>
                </a:solidFill>
                <a:ea typeface="Times New Roman"/>
                <a:cs typeface="Times New Roman"/>
              </a:rPr>
              <a:t> </a:t>
            </a:r>
            <a:r>
              <a:rPr lang="el-GR" sz="2400" dirty="0" smtClean="0">
                <a:solidFill>
                  <a:srgbClr val="000000"/>
                </a:solidFill>
                <a:latin typeface="Cambria"/>
                <a:ea typeface="Times New Roman"/>
                <a:cs typeface="Times New Roman"/>
              </a:rPr>
              <a:t>εταιρειών</a:t>
            </a:r>
          </a:p>
          <a:p>
            <a:pPr marL="0" indent="0" algn="just">
              <a:spcBef>
                <a:spcPts val="580"/>
              </a:spcBef>
              <a:spcAft>
                <a:spcPts val="0"/>
              </a:spcAft>
              <a:buNone/>
            </a:pPr>
            <a:r>
              <a:rPr lang="el-GR" sz="2400" dirty="0">
                <a:solidFill>
                  <a:srgbClr val="000000"/>
                </a:solidFill>
                <a:latin typeface="Cambria"/>
                <a:ea typeface="Times New Roman"/>
                <a:cs typeface="Times New Roman"/>
              </a:rPr>
              <a:t> </a:t>
            </a:r>
            <a:r>
              <a:rPr lang="el-GR" sz="2400" dirty="0" smtClean="0">
                <a:solidFill>
                  <a:srgbClr val="000000"/>
                </a:solidFill>
                <a:latin typeface="Cambria"/>
                <a:ea typeface="Times New Roman"/>
                <a:cs typeface="Times New Roman"/>
              </a:rPr>
              <a:t> </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είναι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οι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ΑΣΤΙΚΕΣ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ΜΗ</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ΚΕΡΔΟΣΚΟΠΙΚΕΣ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ΑΜΚΕ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ΕΤΑΙΡΕΙΕΣ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Οι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ΑΜΚΕ</a:t>
            </a:r>
            <a:r>
              <a:rPr lang="el-GR" sz="2400" dirty="0">
                <a:solidFill>
                  <a:srgbClr val="000000"/>
                </a:solidFill>
                <a:ea typeface="Times New Roman"/>
                <a:cs typeface="Times New Roman"/>
              </a:rPr>
              <a:t>, </a:t>
            </a:r>
            <a:endParaRPr lang="el-GR" sz="2400" dirty="0" smtClean="0">
              <a:solidFill>
                <a:srgbClr val="000000"/>
              </a:solidFill>
              <a:ea typeface="Times New Roman"/>
              <a:cs typeface="Times New Roman"/>
            </a:endParaRPr>
          </a:p>
          <a:p>
            <a:pPr marL="0" indent="0" algn="just">
              <a:spcBef>
                <a:spcPts val="580"/>
              </a:spcBef>
              <a:spcAft>
                <a:spcPts val="0"/>
              </a:spcAft>
              <a:buNone/>
            </a:pPr>
            <a:r>
              <a:rPr lang="el-GR" sz="2400" dirty="0">
                <a:solidFill>
                  <a:srgbClr val="000000"/>
                </a:solidFill>
                <a:latin typeface="Cambria"/>
                <a:ea typeface="Times New Roman"/>
                <a:cs typeface="Times New Roman"/>
              </a:rPr>
              <a:t> </a:t>
            </a:r>
            <a:r>
              <a:rPr lang="el-GR" sz="2400" dirty="0" smtClean="0">
                <a:solidFill>
                  <a:srgbClr val="000000"/>
                </a:solidFill>
                <a:latin typeface="Cambria"/>
                <a:ea typeface="Times New Roman"/>
                <a:cs typeface="Times New Roman"/>
              </a:rPr>
              <a:t>   όταν</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όμως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ασκούν</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εμπορικό</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σκοπό</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και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έχουν</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ενεργούς</a:t>
            </a:r>
            <a:r>
              <a:rPr lang="el-GR" sz="2400" dirty="0">
                <a:solidFill>
                  <a:srgbClr val="000000"/>
                </a:solidFill>
                <a:ea typeface="Times New Roman"/>
                <a:cs typeface="Times New Roman"/>
              </a:rPr>
              <a:t> </a:t>
            </a:r>
            <a:r>
              <a:rPr lang="el-GR" sz="2400" dirty="0" smtClean="0">
                <a:solidFill>
                  <a:srgbClr val="000000"/>
                </a:solidFill>
                <a:latin typeface="Cambria"/>
                <a:ea typeface="Times New Roman"/>
                <a:cs typeface="Times New Roman"/>
              </a:rPr>
              <a:t>εμπορικούς</a:t>
            </a:r>
          </a:p>
          <a:p>
            <a:pPr marL="0" indent="0" algn="just">
              <a:spcBef>
                <a:spcPts val="580"/>
              </a:spcBef>
              <a:spcAft>
                <a:spcPts val="0"/>
              </a:spcAft>
              <a:buNone/>
            </a:pPr>
            <a:r>
              <a:rPr lang="el-GR" sz="2400" dirty="0">
                <a:solidFill>
                  <a:srgbClr val="000000"/>
                </a:solidFill>
                <a:latin typeface="Cambria"/>
                <a:ea typeface="Times New Roman"/>
                <a:cs typeface="Times New Roman"/>
              </a:rPr>
              <a:t> </a:t>
            </a:r>
            <a:r>
              <a:rPr lang="el-GR" sz="2400" dirty="0" smtClean="0">
                <a:solidFill>
                  <a:srgbClr val="000000"/>
                </a:solidFill>
                <a:latin typeface="Cambria"/>
                <a:ea typeface="Times New Roman"/>
                <a:cs typeface="Times New Roman"/>
              </a:rPr>
              <a:t>  </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ΚΑΔ</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εξομοιώνονται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με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τις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Ο</a:t>
            </a:r>
            <a:r>
              <a:rPr lang="el-GR" sz="2400" dirty="0">
                <a:solidFill>
                  <a:srgbClr val="000000"/>
                </a:solidFill>
                <a:ea typeface="Times New Roman"/>
                <a:cs typeface="Times New Roman"/>
              </a:rPr>
              <a:t>.</a:t>
            </a:r>
            <a:r>
              <a:rPr lang="el-GR" sz="2400" dirty="0">
                <a:solidFill>
                  <a:srgbClr val="000000"/>
                </a:solidFill>
                <a:latin typeface="Cambria"/>
                <a:ea typeface="Times New Roman"/>
                <a:cs typeface="Times New Roman"/>
              </a:rPr>
              <a:t>Ε</a:t>
            </a:r>
            <a:r>
              <a:rPr lang="el-GR" sz="2400" dirty="0">
                <a:solidFill>
                  <a:srgbClr val="000000"/>
                </a:solidFill>
                <a:ea typeface="Times New Roman"/>
                <a:cs typeface="Times New Roman"/>
              </a:rPr>
              <a:t>.</a:t>
            </a:r>
            <a:endParaRPr lang="el-GR" sz="2400" dirty="0">
              <a:latin typeface="Times New Roman"/>
              <a:ea typeface="Times New Roman"/>
            </a:endParaRPr>
          </a:p>
          <a:p>
            <a:pPr algn="just"/>
            <a:r>
              <a:rPr lang="el-GR" sz="2400" dirty="0">
                <a:solidFill>
                  <a:srgbClr val="000000"/>
                </a:solidFill>
                <a:latin typeface="Cambria"/>
                <a:ea typeface="Times New Roman"/>
                <a:cs typeface="Times New Roman"/>
              </a:rPr>
              <a:t>Με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Ν</a:t>
            </a:r>
            <a:r>
              <a:rPr lang="el-GR" sz="2400" dirty="0">
                <a:solidFill>
                  <a:srgbClr val="000000"/>
                </a:solidFill>
                <a:ea typeface="Times New Roman"/>
                <a:cs typeface="Times New Roman"/>
              </a:rPr>
              <a:t>. 4072/2012 </a:t>
            </a:r>
            <a:r>
              <a:rPr lang="el-GR" sz="2400" dirty="0">
                <a:solidFill>
                  <a:srgbClr val="000000"/>
                </a:solidFill>
                <a:latin typeface="Cambria"/>
                <a:ea typeface="Times New Roman"/>
                <a:cs typeface="Times New Roman"/>
              </a:rPr>
              <a:t>οι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ΑΜΚΕ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εξομοιώθηκαν</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με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τις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ΟΕ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σύμφωνα</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με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το</a:t>
            </a:r>
            <a:r>
              <a:rPr lang="el-GR" sz="2400" dirty="0">
                <a:solidFill>
                  <a:srgbClr val="000000"/>
                </a:solidFill>
                <a:ea typeface="Times New Roman"/>
                <a:cs typeface="Times New Roman"/>
              </a:rPr>
              <a:t> </a:t>
            </a:r>
            <a:endParaRPr lang="el-GR" sz="2400" dirty="0" smtClean="0">
              <a:solidFill>
                <a:srgbClr val="000000"/>
              </a:solidFill>
              <a:ea typeface="Times New Roman"/>
              <a:cs typeface="Times New Roman"/>
            </a:endParaRPr>
          </a:p>
          <a:p>
            <a:pPr marL="0" indent="0" algn="just">
              <a:buNone/>
            </a:pPr>
            <a:r>
              <a:rPr lang="el-GR" sz="2400" dirty="0">
                <a:solidFill>
                  <a:srgbClr val="000000"/>
                </a:solidFill>
                <a:latin typeface="Cambria"/>
                <a:ea typeface="Times New Roman"/>
                <a:cs typeface="Times New Roman"/>
              </a:rPr>
              <a:t> </a:t>
            </a:r>
            <a:r>
              <a:rPr lang="el-GR" sz="2400" dirty="0" smtClean="0">
                <a:solidFill>
                  <a:srgbClr val="000000"/>
                </a:solidFill>
                <a:latin typeface="Cambria"/>
                <a:ea typeface="Times New Roman"/>
                <a:cs typeface="Times New Roman"/>
              </a:rPr>
              <a:t>  άρθρο</a:t>
            </a:r>
            <a:r>
              <a:rPr lang="el-GR" sz="2400" dirty="0" smtClean="0">
                <a:solidFill>
                  <a:srgbClr val="000000"/>
                </a:solidFill>
                <a:ea typeface="Times New Roman"/>
                <a:cs typeface="Times New Roman"/>
              </a:rPr>
              <a:t> 270 </a:t>
            </a:r>
            <a:r>
              <a:rPr lang="el-GR" sz="2400" dirty="0">
                <a:solidFill>
                  <a:srgbClr val="000000"/>
                </a:solidFill>
                <a:latin typeface="Cambria"/>
                <a:ea typeface="Times New Roman"/>
                <a:cs typeface="Times New Roman"/>
              </a:rPr>
              <a:t>«</a:t>
            </a:r>
            <a:r>
              <a:rPr lang="el-GR" sz="2400" i="1" dirty="0">
                <a:solidFill>
                  <a:srgbClr val="000000"/>
                </a:solidFill>
                <a:latin typeface="Cambria"/>
                <a:ea typeface="Times New Roman"/>
                <a:cs typeface="Times New Roman"/>
              </a:rPr>
              <a:t>Οι</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διατάξεις</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του</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παρόντος</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κεφαλαίου</a:t>
            </a:r>
            <a:r>
              <a:rPr lang="el-GR" sz="2400" i="1" dirty="0">
                <a:solidFill>
                  <a:srgbClr val="000000"/>
                </a:solidFill>
                <a:ea typeface="Times New Roman"/>
                <a:cs typeface="Times New Roman"/>
              </a:rPr>
              <a:t> , </a:t>
            </a:r>
            <a:r>
              <a:rPr lang="el-GR" sz="2400" i="1" dirty="0">
                <a:solidFill>
                  <a:srgbClr val="000000"/>
                </a:solidFill>
                <a:latin typeface="Cambria"/>
                <a:ea typeface="Times New Roman"/>
                <a:cs typeface="Times New Roman"/>
              </a:rPr>
              <a:t>με</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εξαίρεση</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εκείνη</a:t>
            </a:r>
            <a:r>
              <a:rPr lang="el-GR" sz="2400" i="1" dirty="0">
                <a:solidFill>
                  <a:srgbClr val="000000"/>
                </a:solidFill>
                <a:ea typeface="Times New Roman"/>
                <a:cs typeface="Times New Roman"/>
              </a:rPr>
              <a:t> </a:t>
            </a:r>
            <a:endParaRPr lang="el-GR" sz="2400" i="1" dirty="0" smtClean="0">
              <a:solidFill>
                <a:srgbClr val="000000"/>
              </a:solidFill>
              <a:ea typeface="Times New Roman"/>
              <a:cs typeface="Times New Roman"/>
            </a:endParaRPr>
          </a:p>
          <a:p>
            <a:pPr marL="0" indent="0" algn="just">
              <a:buNone/>
            </a:pPr>
            <a:r>
              <a:rPr lang="el-GR" sz="2400" i="1" dirty="0">
                <a:solidFill>
                  <a:srgbClr val="000000"/>
                </a:solidFill>
                <a:latin typeface="Cambria"/>
                <a:ea typeface="Times New Roman"/>
                <a:cs typeface="Times New Roman"/>
              </a:rPr>
              <a:t> </a:t>
            </a:r>
            <a:r>
              <a:rPr lang="el-GR" sz="2400" i="1" dirty="0" smtClean="0">
                <a:solidFill>
                  <a:srgbClr val="000000"/>
                </a:solidFill>
                <a:latin typeface="Cambria"/>
                <a:ea typeface="Times New Roman"/>
                <a:cs typeface="Times New Roman"/>
              </a:rPr>
              <a:t>   της</a:t>
            </a:r>
            <a:r>
              <a:rPr lang="el-GR" sz="2400" i="1" dirty="0" smtClean="0">
                <a:solidFill>
                  <a:srgbClr val="000000"/>
                </a:solidFill>
                <a:ea typeface="Times New Roman"/>
                <a:cs typeface="Times New Roman"/>
              </a:rPr>
              <a:t> </a:t>
            </a:r>
            <a:r>
              <a:rPr lang="el-GR" sz="2400" i="1" dirty="0">
                <a:solidFill>
                  <a:srgbClr val="000000"/>
                </a:solidFill>
                <a:latin typeface="Cambria"/>
                <a:ea typeface="Times New Roman"/>
                <a:cs typeface="Times New Roman"/>
              </a:rPr>
              <a:t>παρ</a:t>
            </a:r>
            <a:r>
              <a:rPr lang="el-GR" sz="2400" i="1" dirty="0">
                <a:solidFill>
                  <a:srgbClr val="000000"/>
                </a:solidFill>
                <a:ea typeface="Times New Roman"/>
                <a:cs typeface="Times New Roman"/>
              </a:rPr>
              <a:t>. 3 </a:t>
            </a:r>
            <a:r>
              <a:rPr lang="el-GR" sz="2400" i="1" dirty="0">
                <a:solidFill>
                  <a:srgbClr val="000000"/>
                </a:solidFill>
                <a:latin typeface="Cambria"/>
                <a:ea typeface="Times New Roman"/>
                <a:cs typeface="Times New Roman"/>
              </a:rPr>
              <a:t>του</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άρθρου</a:t>
            </a:r>
            <a:r>
              <a:rPr lang="el-GR" sz="2400" i="1" dirty="0">
                <a:solidFill>
                  <a:srgbClr val="000000"/>
                </a:solidFill>
                <a:ea typeface="Times New Roman"/>
                <a:cs typeface="Times New Roman"/>
              </a:rPr>
              <a:t> 251(</a:t>
            </a:r>
            <a:r>
              <a:rPr lang="el-GR" sz="2400" i="1" dirty="0">
                <a:solidFill>
                  <a:srgbClr val="000000"/>
                </a:solidFill>
                <a:latin typeface="Cambria"/>
                <a:ea typeface="Times New Roman"/>
                <a:cs typeface="Times New Roman"/>
              </a:rPr>
              <a:t>δηλαδή</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περί</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δημοσιότητας</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εφαρμόζονται</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αναλόγως</a:t>
            </a:r>
            <a:r>
              <a:rPr lang="el-GR" sz="2400" i="1" dirty="0">
                <a:solidFill>
                  <a:srgbClr val="000000"/>
                </a:solidFill>
                <a:ea typeface="Times New Roman"/>
                <a:cs typeface="Times New Roman"/>
              </a:rPr>
              <a:t> </a:t>
            </a:r>
            <a:endParaRPr lang="el-GR" sz="2400" i="1" dirty="0" smtClean="0">
              <a:solidFill>
                <a:srgbClr val="000000"/>
              </a:solidFill>
              <a:ea typeface="Times New Roman"/>
              <a:cs typeface="Times New Roman"/>
            </a:endParaRPr>
          </a:p>
          <a:p>
            <a:pPr marL="0" indent="0" algn="just">
              <a:buNone/>
            </a:pPr>
            <a:r>
              <a:rPr lang="el-GR" sz="2400" i="1" dirty="0">
                <a:solidFill>
                  <a:srgbClr val="000000"/>
                </a:solidFill>
                <a:latin typeface="Cambria"/>
                <a:ea typeface="Times New Roman"/>
                <a:cs typeface="Times New Roman"/>
              </a:rPr>
              <a:t> </a:t>
            </a:r>
            <a:r>
              <a:rPr lang="el-GR" sz="2400" i="1" dirty="0" smtClean="0">
                <a:solidFill>
                  <a:srgbClr val="000000"/>
                </a:solidFill>
                <a:latin typeface="Cambria"/>
                <a:ea typeface="Times New Roman"/>
                <a:cs typeface="Times New Roman"/>
              </a:rPr>
              <a:t>   και</a:t>
            </a:r>
            <a:r>
              <a:rPr lang="el-GR" sz="2400" i="1" dirty="0" smtClean="0">
                <a:solidFill>
                  <a:srgbClr val="000000"/>
                </a:solidFill>
                <a:ea typeface="Times New Roman"/>
                <a:cs typeface="Times New Roman"/>
              </a:rPr>
              <a:t> </a:t>
            </a:r>
            <a:r>
              <a:rPr lang="el-GR" sz="2400" i="1" dirty="0">
                <a:solidFill>
                  <a:srgbClr val="000000"/>
                </a:solidFill>
                <a:latin typeface="Cambria"/>
                <a:ea typeface="Times New Roman"/>
                <a:cs typeface="Times New Roman"/>
              </a:rPr>
              <a:t>στην</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αστική</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εταιρεία</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με</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νομική</a:t>
            </a:r>
            <a:r>
              <a:rPr lang="el-GR" sz="2400" i="1" dirty="0">
                <a:solidFill>
                  <a:srgbClr val="000000"/>
                </a:solidFill>
                <a:ea typeface="Times New Roman"/>
                <a:cs typeface="Times New Roman"/>
              </a:rPr>
              <a:t> </a:t>
            </a:r>
            <a:r>
              <a:rPr lang="el-GR" sz="2400" i="1" dirty="0">
                <a:solidFill>
                  <a:srgbClr val="000000"/>
                </a:solidFill>
                <a:latin typeface="Cambria"/>
                <a:ea typeface="Times New Roman"/>
                <a:cs typeface="Times New Roman"/>
              </a:rPr>
              <a:t>προσωπικότητα</a:t>
            </a:r>
            <a:r>
              <a:rPr lang="el-GR" sz="2400" i="1" dirty="0">
                <a:solidFill>
                  <a:srgbClr val="000000"/>
                </a:solidFill>
                <a:ea typeface="Times New Roman"/>
                <a:cs typeface="Times New Roman"/>
              </a:rPr>
              <a:t>.</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το</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παρόν</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κεφάλαιο</a:t>
            </a:r>
            <a:r>
              <a:rPr lang="el-GR" sz="2400" dirty="0">
                <a:solidFill>
                  <a:srgbClr val="000000"/>
                </a:solidFill>
                <a:ea typeface="Times New Roman"/>
                <a:cs typeface="Times New Roman"/>
              </a:rPr>
              <a:t> </a:t>
            </a:r>
            <a:endParaRPr lang="el-GR" sz="2400" dirty="0" smtClean="0">
              <a:solidFill>
                <a:srgbClr val="000000"/>
              </a:solidFill>
              <a:ea typeface="Times New Roman"/>
              <a:cs typeface="Times New Roman"/>
            </a:endParaRPr>
          </a:p>
          <a:p>
            <a:pPr marL="0" indent="0" algn="just">
              <a:buNone/>
            </a:pPr>
            <a:r>
              <a:rPr lang="el-GR" sz="2400" dirty="0">
                <a:solidFill>
                  <a:srgbClr val="000000"/>
                </a:solidFill>
                <a:latin typeface="Cambria"/>
                <a:ea typeface="Times New Roman"/>
                <a:cs typeface="Times New Roman"/>
              </a:rPr>
              <a:t> </a:t>
            </a:r>
            <a:r>
              <a:rPr lang="el-GR" sz="2400" dirty="0" smtClean="0">
                <a:solidFill>
                  <a:srgbClr val="000000"/>
                </a:solidFill>
                <a:latin typeface="Cambria"/>
                <a:ea typeface="Times New Roman"/>
                <a:cs typeface="Times New Roman"/>
              </a:rPr>
              <a:t>     είναι</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το</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Κεφάλαιο</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Α</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άρθρα</a:t>
            </a:r>
            <a:r>
              <a:rPr lang="el-GR" sz="2400" dirty="0">
                <a:solidFill>
                  <a:srgbClr val="000000"/>
                </a:solidFill>
                <a:ea typeface="Times New Roman"/>
                <a:cs typeface="Times New Roman"/>
              </a:rPr>
              <a:t> 249 </a:t>
            </a:r>
            <a:r>
              <a:rPr lang="el-GR" sz="2400" dirty="0">
                <a:solidFill>
                  <a:srgbClr val="000000"/>
                </a:solidFill>
                <a:latin typeface="Cambria"/>
                <a:ea typeface="Times New Roman"/>
                <a:cs typeface="Times New Roman"/>
              </a:rPr>
              <a:t>έως</a:t>
            </a:r>
            <a:r>
              <a:rPr lang="el-GR" sz="2400" dirty="0">
                <a:solidFill>
                  <a:srgbClr val="000000"/>
                </a:solidFill>
                <a:ea typeface="Times New Roman"/>
                <a:cs typeface="Times New Roman"/>
              </a:rPr>
              <a:t> 270 </a:t>
            </a:r>
            <a:r>
              <a:rPr lang="el-GR" sz="2400" dirty="0">
                <a:solidFill>
                  <a:srgbClr val="000000"/>
                </a:solidFill>
                <a:latin typeface="Cambria"/>
                <a:ea typeface="Times New Roman"/>
                <a:cs typeface="Times New Roman"/>
              </a:rPr>
              <a:t>περί</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ομορρύθμων</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εταιρειών</a:t>
            </a:r>
            <a:r>
              <a:rPr lang="el-GR" sz="2400" dirty="0">
                <a:solidFill>
                  <a:srgbClr val="000000"/>
                </a:solidFill>
                <a:ea typeface="Times New Roman"/>
                <a:cs typeface="Times New Roman"/>
              </a:rPr>
              <a:t>)</a:t>
            </a:r>
            <a:endParaRPr lang="el-GR" sz="2400" dirty="0">
              <a:effectLst/>
              <a:latin typeface="Times New Roman"/>
              <a:ea typeface="Times New Roman"/>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6041" y="1423851"/>
            <a:ext cx="107632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fade">
                                      <p:cBhvr>
                                        <p:cTn id="70" dur="1000"/>
                                        <p:tgtEl>
                                          <p:spTgt spid="6">
                                            <p:txEl>
                                              <p:pRg st="10" end="10"/>
                                            </p:txEl>
                                          </p:spTgt>
                                        </p:tgtEl>
                                      </p:cBhvr>
                                    </p:animEffect>
                                    <p:anim calcmode="lin" valueType="num">
                                      <p:cBhvr>
                                        <p:cTn id="7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spcAft>
                <a:spcPts val="0"/>
              </a:spcAft>
            </a:pPr>
            <a:r>
              <a:rPr lang="el-GR" sz="2100" b="1" dirty="0" smtClean="0">
                <a:solidFill>
                  <a:srgbClr val="000000"/>
                </a:solidFill>
                <a:latin typeface="Cambria"/>
                <a:ea typeface="Times New Roman"/>
                <a:cs typeface="Times New Roman"/>
              </a:rPr>
              <a:t>ΜΗ ΚΕΡΔΟΣΚΟΠΙΚΕΣ ΕΤΑΙΡΕΙΕΣ</a:t>
            </a:r>
          </a:p>
          <a:p>
            <a:r>
              <a:rPr lang="el-GR" sz="2400" dirty="0" smtClean="0"/>
              <a:t>Οι </a:t>
            </a:r>
            <a:r>
              <a:rPr lang="el-GR" sz="2400" dirty="0"/>
              <a:t>εταίροι της ΑΜΚΕ μέχρι το 2012 είχαν την ευθύνη μέχρι του ποσού της </a:t>
            </a:r>
            <a:endParaRPr lang="el-GR" sz="2400" dirty="0" smtClean="0"/>
          </a:p>
          <a:p>
            <a:pPr marL="0" indent="0">
              <a:buNone/>
            </a:pPr>
            <a:r>
              <a:rPr lang="el-GR" sz="2400" dirty="0"/>
              <a:t> </a:t>
            </a:r>
            <a:r>
              <a:rPr lang="el-GR" sz="2400" dirty="0" smtClean="0"/>
              <a:t>  εταιρικής </a:t>
            </a:r>
            <a:r>
              <a:rPr lang="el-GR" sz="2400" dirty="0"/>
              <a:t>τους μερίδας. Με τον Ν. 4605/2019, εισήχθη νέα παράγραφος </a:t>
            </a:r>
            <a:endParaRPr lang="el-GR" sz="2400" dirty="0" smtClean="0"/>
          </a:p>
          <a:p>
            <a:pPr marL="0" indent="0">
              <a:buNone/>
            </a:pPr>
            <a:r>
              <a:rPr lang="el-GR" sz="2400" dirty="0"/>
              <a:t> </a:t>
            </a:r>
            <a:r>
              <a:rPr lang="el-GR" sz="2400" dirty="0" smtClean="0"/>
              <a:t>   στον </a:t>
            </a:r>
            <a:r>
              <a:rPr lang="el-GR" sz="2400" dirty="0"/>
              <a:t>ανωτέρω ν. 4072/2012 (294 § 4) με την οποία ορίζεται ότι </a:t>
            </a:r>
            <a:r>
              <a:rPr lang="el-GR" sz="2400" dirty="0" smtClean="0"/>
              <a:t>:</a:t>
            </a:r>
          </a:p>
          <a:p>
            <a:r>
              <a:rPr lang="el-GR" sz="2400" dirty="0" smtClean="0"/>
              <a:t>“</a:t>
            </a:r>
            <a:r>
              <a:rPr lang="el-GR" sz="2400" i="1" dirty="0"/>
              <a:t>Σε εταιρία του άρθρου 270 (ΑΜΚΕ), οι εταίροι ευθύνονται για τις υποχρεώσεις </a:t>
            </a:r>
            <a:r>
              <a:rPr lang="el-GR" sz="2400" i="1" dirty="0" smtClean="0"/>
              <a:t>της</a:t>
            </a:r>
          </a:p>
          <a:p>
            <a:pPr marL="0" indent="0">
              <a:buNone/>
            </a:pPr>
            <a:r>
              <a:rPr lang="el-GR" sz="2400" i="1" dirty="0"/>
              <a:t> </a:t>
            </a:r>
            <a:r>
              <a:rPr lang="el-GR" sz="2400" i="1" dirty="0" smtClean="0"/>
              <a:t>   </a:t>
            </a:r>
            <a:r>
              <a:rPr lang="el-GR" sz="2400" i="1" dirty="0"/>
              <a:t>μέχρι του ποσού της εταιρικής μερίδας τους, όταν η είσοδός τους στην εταιρία και </a:t>
            </a:r>
            <a:endParaRPr lang="el-GR" sz="2400" i="1" dirty="0" smtClean="0"/>
          </a:p>
          <a:p>
            <a:pPr marL="0" indent="0">
              <a:buNone/>
            </a:pPr>
            <a:r>
              <a:rPr lang="el-GR" sz="2400" i="1" dirty="0"/>
              <a:t> </a:t>
            </a:r>
            <a:r>
              <a:rPr lang="el-GR" sz="2400" i="1" dirty="0" smtClean="0"/>
              <a:t>   η </a:t>
            </a:r>
            <a:r>
              <a:rPr lang="el-GR" sz="2400" i="1" dirty="0"/>
              <a:t>γένεση των υποχρεώσεων έλαβαν χώρα πριν την έναρξη ισχύος του </a:t>
            </a:r>
            <a:r>
              <a:rPr lang="el-GR" sz="2400" i="1" dirty="0" smtClean="0"/>
              <a:t>παρόντος</a:t>
            </a:r>
          </a:p>
          <a:p>
            <a:pPr marL="0" indent="0">
              <a:buNone/>
            </a:pPr>
            <a:r>
              <a:rPr lang="el-GR" sz="2400" i="1" dirty="0"/>
              <a:t> </a:t>
            </a:r>
            <a:r>
              <a:rPr lang="el-GR" sz="2400" i="1" dirty="0" smtClean="0"/>
              <a:t>   </a:t>
            </a:r>
            <a:r>
              <a:rPr lang="el-GR" sz="2400" i="1" dirty="0"/>
              <a:t>(11.4.2012) και δεν συμμετείχαν καθ’ οιονδήποτε τρόπο στη διοίκηση και </a:t>
            </a:r>
            <a:endParaRPr lang="el-GR" sz="2400" i="1" dirty="0" smtClean="0"/>
          </a:p>
          <a:p>
            <a:pPr marL="0" indent="0">
              <a:buNone/>
            </a:pPr>
            <a:r>
              <a:rPr lang="el-GR" sz="2400" i="1" dirty="0"/>
              <a:t> </a:t>
            </a:r>
            <a:r>
              <a:rPr lang="el-GR" sz="2400" i="1" dirty="0" smtClean="0"/>
              <a:t>   διαχείριση </a:t>
            </a:r>
            <a:r>
              <a:rPr lang="el-GR" sz="2400" i="1" dirty="0"/>
              <a:t>της εταιρίας”.</a:t>
            </a:r>
            <a:endParaRPr lang="el-GR" sz="2400" dirty="0"/>
          </a:p>
          <a:p>
            <a:pPr marL="0" indent="0">
              <a:buNone/>
            </a:pPr>
            <a:endParaRPr lang="el-GR"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1388" y="1423851"/>
            <a:ext cx="9620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98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141515" y="1313896"/>
            <a:ext cx="11770852"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spcAft>
                <a:spcPts val="0"/>
              </a:spcAft>
            </a:pPr>
            <a:r>
              <a:rPr lang="el-GR" sz="2100" b="1" dirty="0" smtClean="0">
                <a:solidFill>
                  <a:srgbClr val="000000"/>
                </a:solidFill>
                <a:latin typeface="Cambria"/>
                <a:ea typeface="Times New Roman"/>
                <a:cs typeface="Times New Roman"/>
              </a:rPr>
              <a:t>ΜΗ ΚΕΡΔΟΣΚΟΠΙΚΕΣ ΕΤΑΙΡΕΙΕΣ</a:t>
            </a:r>
          </a:p>
          <a:p>
            <a:r>
              <a:rPr lang="el-GR" sz="2400" b="1" dirty="0" smtClean="0"/>
              <a:t>ΚΟΙΝΣΕΠ</a:t>
            </a:r>
            <a:r>
              <a:rPr lang="el-GR" sz="2400" b="1" dirty="0"/>
              <a:t>:</a:t>
            </a:r>
            <a:r>
              <a:rPr lang="el-GR" sz="2400" dirty="0"/>
              <a:t> Η Κοινωνική Συνεταιριστική Επιχείρηση (</a:t>
            </a:r>
            <a:r>
              <a:rPr lang="el-GR" sz="2400" dirty="0" err="1"/>
              <a:t>Κοιν.Σ.Επ</a:t>
            </a:r>
            <a:r>
              <a:rPr lang="el-GR" sz="2400" dirty="0"/>
              <a:t>.)  είναι ένας </a:t>
            </a:r>
            <a:r>
              <a:rPr lang="el-GR" sz="2400" dirty="0" smtClean="0"/>
              <a:t>αστικός</a:t>
            </a:r>
          </a:p>
          <a:p>
            <a:pPr marL="0" indent="0">
              <a:buNone/>
            </a:pPr>
            <a:r>
              <a:rPr lang="el-GR" sz="2400" dirty="0"/>
              <a:t> </a:t>
            </a:r>
            <a:r>
              <a:rPr lang="el-GR" sz="2400" dirty="0" smtClean="0"/>
              <a:t>  </a:t>
            </a:r>
            <a:r>
              <a:rPr lang="el-GR" sz="2400" dirty="0"/>
              <a:t>συνεταιρισμός κοινωνικού σκοπού με τουλάχιστον 5 ή 7 μέλη, με περιορισμένη </a:t>
            </a:r>
            <a:endParaRPr lang="el-GR" sz="2400" dirty="0" smtClean="0"/>
          </a:p>
          <a:p>
            <a:pPr marL="0" indent="0">
              <a:buNone/>
            </a:pPr>
            <a:r>
              <a:rPr lang="el-GR" sz="2400" dirty="0" smtClean="0"/>
              <a:t>   ευθύνη </a:t>
            </a:r>
            <a:r>
              <a:rPr lang="el-GR" sz="2400" dirty="0"/>
              <a:t>των μελών του, που όμως διαθέτει εμπορική ιδιότητα και επιτρέπει την </a:t>
            </a:r>
            <a:endParaRPr lang="el-GR" sz="2400" dirty="0" smtClean="0"/>
          </a:p>
          <a:p>
            <a:pPr marL="0" indent="0">
              <a:buNone/>
            </a:pPr>
            <a:r>
              <a:rPr lang="el-GR" sz="2400" dirty="0"/>
              <a:t> </a:t>
            </a:r>
            <a:r>
              <a:rPr lang="el-GR" sz="2400" dirty="0" smtClean="0"/>
              <a:t>  διανομή </a:t>
            </a:r>
            <a:r>
              <a:rPr lang="el-GR" sz="2400" dirty="0"/>
              <a:t>μέρους των κερδών στους εργαζόμενους εταίρους ως μισθωτούς με </a:t>
            </a:r>
            <a:endParaRPr lang="el-GR" sz="2400" dirty="0" smtClean="0"/>
          </a:p>
          <a:p>
            <a:pPr marL="0" indent="0">
              <a:buNone/>
            </a:pPr>
            <a:r>
              <a:rPr lang="el-GR" sz="2400" dirty="0"/>
              <a:t> </a:t>
            </a:r>
            <a:r>
              <a:rPr lang="el-GR" sz="2400" dirty="0" smtClean="0"/>
              <a:t>  ΕΦΚΑ</a:t>
            </a:r>
            <a:r>
              <a:rPr lang="el-GR" sz="2400" b="1" dirty="0"/>
              <a:t>.  </a:t>
            </a:r>
            <a:r>
              <a:rPr lang="el-GR" sz="2400" dirty="0"/>
              <a:t>Οι εταίροι μπορούν να αναλάβουν μόνο μια εταιρική μερίδα, ανεξάρτητα </a:t>
            </a:r>
            <a:endParaRPr lang="el-GR" sz="2400" dirty="0" smtClean="0"/>
          </a:p>
          <a:p>
            <a:pPr marL="0" indent="0">
              <a:buNone/>
            </a:pPr>
            <a:r>
              <a:rPr lang="el-GR" sz="2400" dirty="0"/>
              <a:t> </a:t>
            </a:r>
            <a:r>
              <a:rPr lang="el-GR" sz="2400" dirty="0" smtClean="0"/>
              <a:t>  του </a:t>
            </a:r>
            <a:r>
              <a:rPr lang="el-GR" sz="2400" dirty="0"/>
              <a:t>ποσού της εισφοράς τους. </a:t>
            </a:r>
          </a:p>
          <a:p>
            <a:pPr marL="0" indent="0">
              <a:buNone/>
            </a:pPr>
            <a:r>
              <a:rPr lang="el-GR" sz="2400" dirty="0"/>
              <a:t> </a:t>
            </a:r>
          </a:p>
          <a:p>
            <a:pPr marL="0" indent="0">
              <a:buNone/>
            </a:pPr>
            <a:endParaRPr lang="el-GR"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205" y="1072552"/>
            <a:ext cx="1299795" cy="375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05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fade">
                                      <p:cBhvr>
                                        <p:cTn id="54" dur="1000"/>
                                        <p:tgtEl>
                                          <p:spTgt spid="6">
                                            <p:txEl>
                                              <p:pRg st="7" end="7"/>
                                            </p:txEl>
                                          </p:spTgt>
                                        </p:tgtEl>
                                      </p:cBhvr>
                                    </p:animEffect>
                                    <p:anim calcmode="lin" valueType="num">
                                      <p:cBhvr>
                                        <p:cTn id="5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11319066" cy="435133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86798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Θέματα -Σκοπός Ενότητας- Αναμενόμενα αποτελέσματα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b="1" dirty="0"/>
              <a:t>Α. ΘΕΜΑΤΑ ΣΥΣΤΑΣΗΣ ΚΑΙ ΛΕΙΤΟΥΡΓΙΑΣ ΕΠΙΧΕΙΡΗΣΕΩΝ </a:t>
            </a:r>
          </a:p>
          <a:p>
            <a:pPr lvl="0"/>
            <a:endParaRPr lang="el-GR" sz="2400" dirty="0" smtClean="0"/>
          </a:p>
          <a:p>
            <a:pPr marL="0" indent="0">
              <a:buNone/>
            </a:pPr>
            <a:r>
              <a:rPr lang="el-GR" sz="2400" dirty="0" smtClean="0"/>
              <a:t>7. </a:t>
            </a:r>
            <a:r>
              <a:rPr lang="el-GR" sz="2400" dirty="0" err="1" smtClean="0"/>
              <a:t>Διευκολυντικοί</a:t>
            </a:r>
            <a:r>
              <a:rPr lang="el-GR" sz="2400" dirty="0" smtClean="0"/>
              <a:t> </a:t>
            </a:r>
            <a:r>
              <a:rPr lang="el-GR" sz="2400" dirty="0"/>
              <a:t>ΠΑΡΑΓΟΝΤΕΣ ΓΙΑ ΤΗΝ ΕΠΙΧΕΙΡΗΜΑΤΙΚΗ </a:t>
            </a:r>
            <a:r>
              <a:rPr lang="el-GR" sz="2400" dirty="0" smtClean="0"/>
              <a:t>ΔΡΑΣΗ</a:t>
            </a:r>
          </a:p>
          <a:p>
            <a:pPr marL="0" indent="0">
              <a:buNone/>
            </a:pPr>
            <a:r>
              <a:rPr lang="el-GR" sz="2400" dirty="0" smtClean="0"/>
              <a:t>8. </a:t>
            </a:r>
            <a:r>
              <a:rPr lang="el-GR" sz="2400" dirty="0"/>
              <a:t>Π</a:t>
            </a:r>
            <a:r>
              <a:rPr lang="el-GR" sz="2400" dirty="0" smtClean="0"/>
              <a:t>ως </a:t>
            </a:r>
            <a:r>
              <a:rPr lang="el-GR" sz="2400" dirty="0"/>
              <a:t>επιλέγουμε ΜΟΡΦΗ ΕΠΙΧΕΙΡΗΣΗΣ   </a:t>
            </a:r>
          </a:p>
          <a:p>
            <a:pPr marL="0" lvl="0" indent="0">
              <a:buNone/>
            </a:pPr>
            <a:r>
              <a:rPr lang="el-GR" sz="2400" dirty="0" smtClean="0"/>
              <a:t>9. Ποιες </a:t>
            </a:r>
            <a:r>
              <a:rPr lang="el-GR" sz="2400" dirty="0"/>
              <a:t>είναι οι ΜΟΡΦΕΣ ΕΠΙΧΕΙΡΗΣΕΩΝ </a:t>
            </a:r>
          </a:p>
          <a:p>
            <a:pPr marL="0" indent="0">
              <a:buNone/>
            </a:pPr>
            <a:r>
              <a:rPr lang="el-GR" sz="2400" dirty="0" smtClean="0"/>
              <a:t>10. ΟΙ ΔΙΑΦΟΡΕΣ στις ΜΟΡΦΕΣ </a:t>
            </a:r>
            <a:r>
              <a:rPr lang="el-GR" sz="2400" dirty="0"/>
              <a:t>ΕΠΙΧΕΙΡΗΣΕΩΝ και ΣΥΓΚΡΙΤΙΚΟΣ ΠΙΝΑΚΑΣ </a:t>
            </a:r>
            <a:r>
              <a:rPr lang="el-GR" sz="2400" dirty="0" smtClean="0"/>
              <a:t>διαφορών</a:t>
            </a:r>
          </a:p>
          <a:p>
            <a:pPr marL="0" indent="0">
              <a:buNone/>
            </a:pPr>
            <a:r>
              <a:rPr lang="el-GR" sz="2400" dirty="0" smtClean="0"/>
              <a:t>11. </a:t>
            </a:r>
            <a:r>
              <a:rPr lang="el-GR" sz="2400" dirty="0" err="1" smtClean="0"/>
              <a:t>Ασκηση</a:t>
            </a:r>
            <a:r>
              <a:rPr lang="el-GR" sz="2400" dirty="0"/>
              <a:t>: Επιλογή μορφής επιχείρησης ανά </a:t>
            </a:r>
            <a:r>
              <a:rPr lang="el-GR" sz="2400" dirty="0" smtClean="0"/>
              <a:t>περίπτωση (αρχείο </a:t>
            </a:r>
            <a:r>
              <a:rPr lang="en-US" sz="2400" dirty="0" smtClean="0"/>
              <a:t>.doc)</a:t>
            </a:r>
            <a:r>
              <a:rPr lang="el-GR" sz="2400" dirty="0" smtClean="0"/>
              <a:t> </a:t>
            </a:r>
            <a:endParaRPr lang="el-GR" sz="2400" dirty="0"/>
          </a:p>
          <a:p>
            <a:pPr marL="457200" indent="-457200">
              <a:buFont typeface="+mj-lt"/>
              <a:buAutoNum type="arabicPeriod"/>
            </a:pPr>
            <a:endParaRPr lang="el-GR" sz="2400" dirty="0" smtClean="0"/>
          </a:p>
          <a:p>
            <a:pPr marL="457200" indent="-457200">
              <a:buFont typeface="+mj-lt"/>
              <a:buAutoNum type="arabicPeriod"/>
            </a:pPr>
            <a:endParaRPr lang="el-GR" sz="2400" dirty="0"/>
          </a:p>
          <a:p>
            <a:pPr marL="457200" lvl="0" indent="-457200">
              <a:buFont typeface="+mj-lt"/>
              <a:buAutoNum type="arabicPeriod"/>
            </a:pPr>
            <a:endParaRPr lang="el-GR" sz="2400" dirty="0"/>
          </a:p>
          <a:p>
            <a:pPr marL="457200" indent="-457200">
              <a:buFont typeface="+mj-lt"/>
              <a:buAutoNum type="arabicPeriod"/>
            </a:pPr>
            <a:r>
              <a:rPr lang="en-US" sz="2400" dirty="0"/>
              <a:t> </a:t>
            </a:r>
            <a:endParaRPr lang="el-GR" sz="2400" dirty="0"/>
          </a:p>
          <a:p>
            <a:pPr marL="0" indent="0">
              <a:buNone/>
            </a:pPr>
            <a:endParaRPr lang="en-GB"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805" y="4525056"/>
            <a:ext cx="2247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2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141515" y="1313896"/>
            <a:ext cx="11770852"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spcAft>
                <a:spcPts val="0"/>
              </a:spcAft>
            </a:pPr>
            <a:r>
              <a:rPr lang="el-GR" sz="2100" b="1" dirty="0" smtClean="0">
                <a:solidFill>
                  <a:srgbClr val="000000"/>
                </a:solidFill>
                <a:latin typeface="Cambria"/>
                <a:ea typeface="Times New Roman"/>
                <a:cs typeface="Times New Roman"/>
              </a:rPr>
              <a:t>ΜΗ ΚΕΡΔΟΣΚΟΠΙΚΕΣ ΕΤΑΙΡΕΙΕΣ</a:t>
            </a:r>
          </a:p>
          <a:p>
            <a:r>
              <a:rPr lang="el-GR" sz="2400" dirty="0" err="1" smtClean="0"/>
              <a:t>Κοιν.Σ.Επ</a:t>
            </a:r>
            <a:r>
              <a:rPr lang="el-GR" sz="2400" dirty="0"/>
              <a:t>. Ένταξης – </a:t>
            </a:r>
            <a:r>
              <a:rPr lang="el-GR" sz="2400" dirty="0" smtClean="0"/>
              <a:t>με 7 </a:t>
            </a:r>
            <a:r>
              <a:rPr lang="el-GR" sz="2400" dirty="0"/>
              <a:t>μέλη (Στόχος τους η ένταξη  των ατόμων </a:t>
            </a:r>
            <a:endParaRPr lang="el-GR" sz="2400" dirty="0" smtClean="0"/>
          </a:p>
          <a:p>
            <a:pPr marL="0" indent="0">
              <a:buNone/>
            </a:pPr>
            <a:r>
              <a:rPr lang="el-GR" sz="2400" dirty="0"/>
              <a:t> </a:t>
            </a:r>
            <a:r>
              <a:rPr lang="el-GR" sz="2400" dirty="0" smtClean="0"/>
              <a:t>  από </a:t>
            </a:r>
            <a:r>
              <a:rPr lang="el-GR" sz="2400" dirty="0"/>
              <a:t>Ευάλωτες  </a:t>
            </a:r>
            <a:r>
              <a:rPr lang="el-GR" sz="2400" dirty="0" smtClean="0"/>
              <a:t>Ομάδες </a:t>
            </a:r>
            <a:r>
              <a:rPr lang="el-GR" sz="2400" dirty="0"/>
              <a:t>Πληθυσμού</a:t>
            </a:r>
            <a:r>
              <a:rPr lang="el-GR" sz="2400" dirty="0" smtClean="0"/>
              <a:t>)</a:t>
            </a:r>
          </a:p>
          <a:p>
            <a:pPr marL="0" indent="0">
              <a:buNone/>
            </a:pPr>
            <a:endParaRPr lang="el-GR" sz="2400" dirty="0"/>
          </a:p>
          <a:p>
            <a:r>
              <a:rPr lang="el-GR" sz="2400" dirty="0" err="1"/>
              <a:t>Κοιν.Σ.Επ</a:t>
            </a:r>
            <a:r>
              <a:rPr lang="el-GR" sz="2400" dirty="0"/>
              <a:t>. Κοινωνικής Φροντίδας </a:t>
            </a:r>
            <a:r>
              <a:rPr lang="el-GR" sz="2400" dirty="0" smtClean="0"/>
              <a:t>– με 5 </a:t>
            </a:r>
            <a:r>
              <a:rPr lang="el-GR" sz="2400" dirty="0"/>
              <a:t>μέλη </a:t>
            </a:r>
            <a:endParaRPr lang="el-GR" sz="2400" dirty="0" smtClean="0"/>
          </a:p>
          <a:p>
            <a:pPr marL="0" indent="0">
              <a:buNone/>
            </a:pPr>
            <a:r>
              <a:rPr lang="el-GR" sz="2400" dirty="0" smtClean="0"/>
              <a:t>   (</a:t>
            </a:r>
            <a:r>
              <a:rPr lang="el-GR" sz="2400" dirty="0"/>
              <a:t>προϊόντα και υπηρεσίες  </a:t>
            </a:r>
            <a:r>
              <a:rPr lang="el-GR" sz="2400" dirty="0" err="1"/>
              <a:t>προνοιακού</a:t>
            </a:r>
            <a:r>
              <a:rPr lang="el-GR" sz="2400" dirty="0"/>
              <a:t> χαρακτήρα</a:t>
            </a:r>
            <a:r>
              <a:rPr lang="el-GR" sz="2400" dirty="0" smtClean="0"/>
              <a:t>)</a:t>
            </a:r>
          </a:p>
          <a:p>
            <a:pPr marL="0" indent="0">
              <a:buNone/>
            </a:pPr>
            <a:endParaRPr lang="el-GR" sz="2400" dirty="0"/>
          </a:p>
          <a:p>
            <a:r>
              <a:rPr lang="el-GR" sz="2400" dirty="0" err="1"/>
              <a:t>Κοιν.Σ.Επ</a:t>
            </a:r>
            <a:r>
              <a:rPr lang="el-GR" sz="2400" dirty="0"/>
              <a:t>. Συλλογικού και παραγωγικού σκοπού – </a:t>
            </a:r>
            <a:r>
              <a:rPr lang="el-GR" sz="2400" dirty="0" smtClean="0"/>
              <a:t>με 5 </a:t>
            </a:r>
            <a:r>
              <a:rPr lang="el-GR" sz="2400" dirty="0"/>
              <a:t>μέλη </a:t>
            </a:r>
            <a:endParaRPr lang="el-GR" sz="2400" dirty="0" smtClean="0"/>
          </a:p>
          <a:p>
            <a:pPr marL="0" indent="0">
              <a:buNone/>
            </a:pPr>
            <a:r>
              <a:rPr lang="el-GR" sz="2400" dirty="0"/>
              <a:t> </a:t>
            </a:r>
            <a:r>
              <a:rPr lang="el-GR" sz="2400" dirty="0" smtClean="0"/>
              <a:t>  (</a:t>
            </a:r>
            <a:r>
              <a:rPr lang="el-GR" sz="2400" dirty="0"/>
              <a:t>Προαγωγή του συλλογικού συμφέροντος) </a:t>
            </a:r>
          </a:p>
          <a:p>
            <a:pPr marL="0" indent="0">
              <a:buNone/>
            </a:pPr>
            <a:r>
              <a:rPr lang="el-GR" sz="2400" dirty="0"/>
              <a:t> </a:t>
            </a:r>
          </a:p>
          <a:p>
            <a:pPr marL="0" indent="0">
              <a:buNone/>
            </a:pPr>
            <a:endParaRPr lang="el-GR"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5629" y="1861457"/>
            <a:ext cx="1850571" cy="348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36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fade">
                                      <p:cBhvr>
                                        <p:cTn id="54" dur="1000"/>
                                        <p:tgtEl>
                                          <p:spTgt spid="6">
                                            <p:txEl>
                                              <p:pRg st="9" end="9"/>
                                            </p:txEl>
                                          </p:spTgt>
                                        </p:tgtEl>
                                      </p:cBhvr>
                                    </p:animEffect>
                                    <p:anim calcmode="lin" valueType="num">
                                      <p:cBhvr>
                                        <p:cTn id="5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Εταιρικές Μορφές Επιχειρήσεων </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spcAft>
                <a:spcPts val="0"/>
              </a:spcAft>
            </a:pPr>
            <a:r>
              <a:rPr lang="el-GR" sz="2500" b="1" dirty="0" smtClean="0">
                <a:solidFill>
                  <a:srgbClr val="000000"/>
                </a:solidFill>
                <a:latin typeface="Cambria"/>
                <a:ea typeface="Times New Roman"/>
                <a:cs typeface="Times New Roman"/>
              </a:rPr>
              <a:t>ΜΗ ΚΕΡΔΟΣΚΟΠΙΚΕΣ ΕΤΑΙΡΕΙΕΣ</a:t>
            </a:r>
          </a:p>
          <a:p>
            <a:pPr marL="0" indent="0" algn="just">
              <a:spcBef>
                <a:spcPts val="580"/>
              </a:spcBef>
              <a:spcAft>
                <a:spcPts val="0"/>
              </a:spcAft>
              <a:buNone/>
            </a:pPr>
            <a:endParaRPr lang="el-GR" sz="2100" dirty="0" smtClean="0">
              <a:solidFill>
                <a:srgbClr val="000000"/>
              </a:solidFill>
              <a:latin typeface="Cambria"/>
              <a:ea typeface="Times New Roman"/>
              <a:cs typeface="Times New Roman"/>
            </a:endParaRPr>
          </a:p>
          <a:p>
            <a:pPr algn="just">
              <a:spcBef>
                <a:spcPts val="580"/>
              </a:spcBef>
              <a:spcAft>
                <a:spcPts val="0"/>
              </a:spcAft>
            </a:pPr>
            <a:r>
              <a:rPr lang="el-GR" sz="2300" dirty="0">
                <a:solidFill>
                  <a:srgbClr val="000000"/>
                </a:solidFill>
                <a:latin typeface="Cambria"/>
                <a:ea typeface="Times New Roman"/>
                <a:cs typeface="Times New Roman"/>
              </a:rPr>
              <a:t>ΣΥΛΛΟΓΟΙ</a:t>
            </a:r>
            <a:r>
              <a:rPr lang="el-GR" sz="2300" dirty="0">
                <a:solidFill>
                  <a:srgbClr val="000000"/>
                </a:solidFill>
                <a:ea typeface="Times New Roman"/>
                <a:cs typeface="Times New Roman"/>
              </a:rPr>
              <a:t>-</a:t>
            </a:r>
            <a:r>
              <a:rPr lang="el-GR" sz="2300" dirty="0">
                <a:solidFill>
                  <a:srgbClr val="000000"/>
                </a:solidFill>
                <a:latin typeface="Cambria"/>
                <a:ea typeface="Times New Roman"/>
                <a:cs typeface="Times New Roman"/>
              </a:rPr>
              <a:t>ΣΩΜΑΤΕΙΑ</a:t>
            </a:r>
            <a:r>
              <a:rPr lang="el-GR" sz="2300" dirty="0">
                <a:solidFill>
                  <a:srgbClr val="000000"/>
                </a:solidFill>
                <a:ea typeface="Times New Roman"/>
                <a:cs typeface="Times New Roman"/>
              </a:rPr>
              <a:t>-</a:t>
            </a:r>
            <a:r>
              <a:rPr lang="el-GR" sz="2300" dirty="0">
                <a:solidFill>
                  <a:srgbClr val="000000"/>
                </a:solidFill>
                <a:latin typeface="Cambria"/>
                <a:ea typeface="Times New Roman"/>
                <a:cs typeface="Times New Roman"/>
              </a:rPr>
              <a:t>ΕΝΩΣΕΙΣ</a:t>
            </a:r>
            <a:r>
              <a:rPr lang="el-GR" sz="2300" dirty="0">
                <a:solidFill>
                  <a:srgbClr val="000000"/>
                </a:solidFill>
                <a:ea typeface="Times New Roman"/>
                <a:cs typeface="Times New Roman"/>
              </a:rPr>
              <a:t> </a:t>
            </a:r>
            <a:r>
              <a:rPr lang="el-GR" sz="2300" dirty="0">
                <a:solidFill>
                  <a:srgbClr val="000000"/>
                </a:solidFill>
                <a:latin typeface="Cambria"/>
                <a:ea typeface="Times New Roman"/>
                <a:cs typeface="Times New Roman"/>
              </a:rPr>
              <a:t>ΠΡΟΣΩΠΩΝ</a:t>
            </a:r>
            <a:endParaRPr lang="el-GR" sz="2300" dirty="0">
              <a:latin typeface="Times New Roman"/>
              <a:ea typeface="Times New Roman"/>
            </a:endParaRPr>
          </a:p>
          <a:p>
            <a:pPr marL="0" indent="0" algn="just">
              <a:spcBef>
                <a:spcPts val="580"/>
              </a:spcBef>
              <a:spcAft>
                <a:spcPts val="0"/>
              </a:spcAft>
              <a:buNone/>
            </a:pPr>
            <a:endParaRPr lang="el-GR" sz="2400" dirty="0" smtClean="0">
              <a:solidFill>
                <a:srgbClr val="000000"/>
              </a:solidFill>
              <a:latin typeface="Cambria"/>
              <a:ea typeface="Times New Roman"/>
              <a:cs typeface="Times New Roman"/>
            </a:endParaRPr>
          </a:p>
          <a:p>
            <a:pPr algn="just">
              <a:spcBef>
                <a:spcPts val="580"/>
              </a:spcBef>
              <a:spcAft>
                <a:spcPts val="0"/>
              </a:spcAft>
            </a:pPr>
            <a:r>
              <a:rPr lang="el-GR" sz="2400" dirty="0" smtClean="0">
                <a:solidFill>
                  <a:srgbClr val="000000"/>
                </a:solidFill>
                <a:latin typeface="Cambria"/>
                <a:ea typeface="Times New Roman"/>
                <a:cs typeface="Times New Roman"/>
              </a:rPr>
              <a:t>Οι</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σύλλογοι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συστήνονται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με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τουλάχιστον</a:t>
            </a:r>
            <a:r>
              <a:rPr lang="el-GR" sz="2400" dirty="0">
                <a:solidFill>
                  <a:srgbClr val="000000"/>
                </a:solidFill>
                <a:ea typeface="Times New Roman"/>
                <a:cs typeface="Times New Roman"/>
              </a:rPr>
              <a:t> 20 </a:t>
            </a:r>
            <a:r>
              <a:rPr lang="el-GR" sz="2400" dirty="0">
                <a:solidFill>
                  <a:srgbClr val="000000"/>
                </a:solidFill>
                <a:latin typeface="Cambria"/>
                <a:ea typeface="Times New Roman"/>
                <a:cs typeface="Times New Roman"/>
              </a:rPr>
              <a:t>μέλη</a:t>
            </a:r>
            <a:r>
              <a:rPr lang="el-GR" sz="2400" dirty="0">
                <a:solidFill>
                  <a:srgbClr val="000000"/>
                </a:solidFill>
                <a:ea typeface="Times New Roman"/>
                <a:cs typeface="Times New Roman"/>
              </a:rPr>
              <a:t>. </a:t>
            </a:r>
            <a:endParaRPr lang="el-GR" sz="2400" dirty="0" smtClean="0">
              <a:solidFill>
                <a:srgbClr val="000000"/>
              </a:solidFill>
              <a:ea typeface="Times New Roman"/>
              <a:cs typeface="Times New Roman"/>
            </a:endParaRPr>
          </a:p>
          <a:p>
            <a:pPr algn="just">
              <a:spcBef>
                <a:spcPts val="580"/>
              </a:spcBef>
              <a:spcAft>
                <a:spcPts val="0"/>
              </a:spcAft>
            </a:pPr>
            <a:r>
              <a:rPr lang="el-GR" sz="2400" dirty="0" smtClean="0">
                <a:solidFill>
                  <a:srgbClr val="000000"/>
                </a:solidFill>
                <a:latin typeface="Cambria"/>
                <a:ea typeface="Times New Roman"/>
                <a:cs typeface="Times New Roman"/>
              </a:rPr>
              <a:t>Διοικούνται</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από</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Δ</a:t>
            </a:r>
            <a:r>
              <a:rPr lang="el-GR" sz="2400" dirty="0">
                <a:solidFill>
                  <a:srgbClr val="000000"/>
                </a:solidFill>
                <a:ea typeface="Times New Roman"/>
                <a:cs typeface="Times New Roman"/>
              </a:rPr>
              <a:t>.</a:t>
            </a:r>
            <a:r>
              <a:rPr lang="el-GR" sz="2400" dirty="0">
                <a:solidFill>
                  <a:srgbClr val="000000"/>
                </a:solidFill>
                <a:latin typeface="Cambria"/>
                <a:ea typeface="Times New Roman"/>
                <a:cs typeface="Times New Roman"/>
              </a:rPr>
              <a:t>Σ</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τις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αποφάσεις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τις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λαμβάνει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η</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Γ</a:t>
            </a:r>
            <a:r>
              <a:rPr lang="el-GR" sz="2400" dirty="0">
                <a:solidFill>
                  <a:srgbClr val="000000"/>
                </a:solidFill>
                <a:ea typeface="Times New Roman"/>
                <a:cs typeface="Times New Roman"/>
              </a:rPr>
              <a:t>.</a:t>
            </a:r>
            <a:r>
              <a:rPr lang="el-GR" sz="2400" dirty="0">
                <a:solidFill>
                  <a:srgbClr val="000000"/>
                </a:solidFill>
                <a:latin typeface="Cambria"/>
                <a:ea typeface="Times New Roman"/>
                <a:cs typeface="Times New Roman"/>
              </a:rPr>
              <a:t>Σ</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των</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μελών</a:t>
            </a:r>
            <a:r>
              <a:rPr lang="el-GR" sz="2400" dirty="0">
                <a:solidFill>
                  <a:srgbClr val="000000"/>
                </a:solidFill>
                <a:ea typeface="Times New Roman"/>
                <a:cs typeface="Times New Roman"/>
              </a:rPr>
              <a:t>, </a:t>
            </a:r>
            <a:endParaRPr lang="el-GR" sz="2400" dirty="0" smtClean="0">
              <a:solidFill>
                <a:srgbClr val="000000"/>
              </a:solidFill>
              <a:ea typeface="Times New Roman"/>
              <a:cs typeface="Times New Roman"/>
            </a:endParaRPr>
          </a:p>
          <a:p>
            <a:pPr algn="just">
              <a:spcBef>
                <a:spcPts val="580"/>
              </a:spcBef>
              <a:spcAft>
                <a:spcPts val="0"/>
              </a:spcAft>
            </a:pPr>
            <a:r>
              <a:rPr lang="el-GR" sz="2400" dirty="0" smtClean="0">
                <a:solidFill>
                  <a:srgbClr val="000000"/>
                </a:solidFill>
                <a:latin typeface="Cambria"/>
                <a:ea typeface="Times New Roman"/>
                <a:cs typeface="Times New Roman"/>
              </a:rPr>
              <a:t>Τα</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μέλη</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σωματείου</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δεν</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ευθύνονται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με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την</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προσωπική</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περιουσία</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τους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για</a:t>
            </a:r>
            <a:r>
              <a:rPr lang="el-GR" sz="2400" dirty="0">
                <a:solidFill>
                  <a:srgbClr val="000000"/>
                </a:solidFill>
                <a:ea typeface="Times New Roman"/>
                <a:cs typeface="Times New Roman"/>
              </a:rPr>
              <a:t> </a:t>
            </a:r>
            <a:endParaRPr lang="el-GR" sz="2400" dirty="0" smtClean="0">
              <a:solidFill>
                <a:srgbClr val="000000"/>
              </a:solidFill>
              <a:ea typeface="Times New Roman"/>
              <a:cs typeface="Times New Roman"/>
            </a:endParaRPr>
          </a:p>
          <a:p>
            <a:pPr marL="0" indent="0" algn="just">
              <a:spcBef>
                <a:spcPts val="580"/>
              </a:spcBef>
              <a:spcAft>
                <a:spcPts val="0"/>
              </a:spcAft>
              <a:buNone/>
            </a:pPr>
            <a:r>
              <a:rPr lang="el-GR" sz="2400" dirty="0">
                <a:solidFill>
                  <a:srgbClr val="000000"/>
                </a:solidFill>
                <a:latin typeface="Cambria"/>
                <a:ea typeface="Times New Roman"/>
                <a:cs typeface="Times New Roman"/>
              </a:rPr>
              <a:t> </a:t>
            </a:r>
            <a:r>
              <a:rPr lang="el-GR" sz="2400" dirty="0" smtClean="0">
                <a:solidFill>
                  <a:srgbClr val="000000"/>
                </a:solidFill>
                <a:latin typeface="Cambria"/>
                <a:ea typeface="Times New Roman"/>
                <a:cs typeface="Times New Roman"/>
              </a:rPr>
              <a:t>   τυχόν</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χρέη</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του</a:t>
            </a:r>
            <a:r>
              <a:rPr lang="el-GR" sz="2400" dirty="0">
                <a:solidFill>
                  <a:srgbClr val="000000"/>
                </a:solidFill>
                <a:ea typeface="Times New Roman"/>
                <a:cs typeface="Times New Roman"/>
              </a:rPr>
              <a:t> </a:t>
            </a:r>
            <a:r>
              <a:rPr lang="el-GR" sz="2400" dirty="0" smtClean="0">
                <a:solidFill>
                  <a:srgbClr val="000000"/>
                </a:solidFill>
                <a:latin typeface="Cambria"/>
                <a:ea typeface="Times New Roman"/>
                <a:cs typeface="Times New Roman"/>
              </a:rPr>
              <a:t>σωματείου.</a:t>
            </a:r>
          </a:p>
          <a:p>
            <a:pPr algn="just">
              <a:spcBef>
                <a:spcPts val="580"/>
              </a:spcBef>
            </a:pPr>
            <a:r>
              <a:rPr lang="el-GR" sz="2400" dirty="0" smtClean="0">
                <a:solidFill>
                  <a:srgbClr val="000000"/>
                </a:solidFill>
                <a:latin typeface="Cambria"/>
                <a:ea typeface="Times New Roman"/>
                <a:cs typeface="Times New Roman"/>
              </a:rPr>
              <a:t>Μόνο</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ο</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πρόεδρος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σωματείου</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ευθύνεται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προσωπικά</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και</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εις</a:t>
            </a:r>
            <a:r>
              <a:rPr lang="el-GR" sz="2400" dirty="0">
                <a:solidFill>
                  <a:srgbClr val="000000"/>
                </a:solidFill>
                <a:ea typeface="Times New Roman"/>
                <a:cs typeface="Times New Roman"/>
              </a:rPr>
              <a:t> </a:t>
            </a:r>
            <a:endParaRPr lang="el-GR" sz="2400" dirty="0" smtClean="0">
              <a:solidFill>
                <a:srgbClr val="000000"/>
              </a:solidFill>
              <a:ea typeface="Times New Roman"/>
              <a:cs typeface="Times New Roman"/>
            </a:endParaRPr>
          </a:p>
          <a:p>
            <a:pPr marL="0" indent="0" algn="just">
              <a:spcBef>
                <a:spcPts val="580"/>
              </a:spcBef>
              <a:buNone/>
            </a:pPr>
            <a:r>
              <a:rPr lang="el-GR" sz="2400" dirty="0">
                <a:solidFill>
                  <a:srgbClr val="000000"/>
                </a:solidFill>
                <a:latin typeface="Cambria"/>
                <a:ea typeface="Times New Roman"/>
                <a:cs typeface="Times New Roman"/>
              </a:rPr>
              <a:t> </a:t>
            </a:r>
            <a:r>
              <a:rPr lang="el-GR" sz="2400" dirty="0" smtClean="0">
                <a:solidFill>
                  <a:srgbClr val="000000"/>
                </a:solidFill>
                <a:latin typeface="Cambria"/>
                <a:ea typeface="Times New Roman"/>
                <a:cs typeface="Times New Roman"/>
              </a:rPr>
              <a:t>  </a:t>
            </a:r>
            <a:r>
              <a:rPr lang="el-GR" sz="2400" dirty="0" err="1" smtClean="0">
                <a:solidFill>
                  <a:srgbClr val="000000"/>
                </a:solidFill>
                <a:latin typeface="Cambria"/>
                <a:ea typeface="Times New Roman"/>
                <a:cs typeface="Times New Roman"/>
              </a:rPr>
              <a:t>ολόκληρον</a:t>
            </a:r>
            <a:r>
              <a:rPr lang="el-GR" sz="2400" dirty="0" smtClean="0">
                <a:solidFill>
                  <a:srgbClr val="000000"/>
                </a:solidFill>
                <a:ea typeface="Times New Roman"/>
                <a:cs typeface="Times New Roman"/>
              </a:rPr>
              <a:t> </a:t>
            </a:r>
            <a:r>
              <a:rPr lang="el-GR" sz="2400" dirty="0">
                <a:solidFill>
                  <a:srgbClr val="000000"/>
                </a:solidFill>
                <a:latin typeface="Cambria"/>
                <a:ea typeface="Times New Roman"/>
                <a:cs typeface="Times New Roman"/>
              </a:rPr>
              <a:t>με</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το</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σωματείο</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για</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χρέη</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προς</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το</a:t>
            </a:r>
            <a:r>
              <a:rPr lang="el-GR" sz="2400" dirty="0">
                <a:solidFill>
                  <a:srgbClr val="000000"/>
                </a:solidFill>
                <a:ea typeface="Times New Roman"/>
                <a:cs typeface="Times New Roman"/>
              </a:rPr>
              <a:t> </a:t>
            </a:r>
            <a:r>
              <a:rPr lang="el-GR" sz="2400" dirty="0">
                <a:solidFill>
                  <a:srgbClr val="000000"/>
                </a:solidFill>
                <a:latin typeface="Cambria"/>
                <a:ea typeface="Times New Roman"/>
                <a:cs typeface="Times New Roman"/>
              </a:rPr>
              <a:t>Δημόσιο</a:t>
            </a:r>
            <a:r>
              <a:rPr lang="el-GR" sz="2400" dirty="0">
                <a:solidFill>
                  <a:srgbClr val="000000"/>
                </a:solidFill>
                <a:ea typeface="Times New Roman"/>
                <a:cs typeface="Times New Roman"/>
              </a:rPr>
              <a:t>.</a:t>
            </a:r>
            <a:endParaRPr lang="el-GR" sz="2400" dirty="0">
              <a:latin typeface="Times New Roman"/>
              <a:ea typeface="Times New Roman"/>
            </a:endParaRPr>
          </a:p>
          <a:p>
            <a:pPr algn="just">
              <a:spcBef>
                <a:spcPts val="580"/>
              </a:spcBef>
              <a:spcAft>
                <a:spcPts val="0"/>
              </a:spcAft>
            </a:pPr>
            <a:endParaRPr lang="el-GR" sz="2400" dirty="0"/>
          </a:p>
          <a:p>
            <a:pPr marL="0" indent="0">
              <a:buNone/>
            </a:pPr>
            <a:endParaRPr lang="el-GR"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6309" y="1313896"/>
            <a:ext cx="20669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26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1000"/>
                                        <p:tgtEl>
                                          <p:spTgt spid="6">
                                            <p:txEl>
                                              <p:pRg st="7" end="7"/>
                                            </p:txEl>
                                          </p:spTgt>
                                        </p:tgtEl>
                                      </p:cBhvr>
                                    </p:animEffect>
                                    <p:anim calcmode="lin" valueType="num">
                                      <p:cBhvr>
                                        <p:cTn id="4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1000"/>
                                        <p:tgtEl>
                                          <p:spTgt spid="6">
                                            <p:txEl>
                                              <p:pRg st="8" end="8"/>
                                            </p:txEl>
                                          </p:spTgt>
                                        </p:tgtEl>
                                      </p:cBhvr>
                                    </p:animEffect>
                                    <p:anim calcmode="lin" valueType="num">
                                      <p:cBhvr>
                                        <p:cTn id="4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fade">
                                      <p:cBhvr>
                                        <p:cTn id="54" dur="1000"/>
                                        <p:tgtEl>
                                          <p:spTgt spid="6">
                                            <p:txEl>
                                              <p:pRg st="9" end="9"/>
                                            </p:txEl>
                                          </p:spTgt>
                                        </p:tgtEl>
                                      </p:cBhvr>
                                    </p:animEffect>
                                    <p:anim calcmode="lin" valueType="num">
                                      <p:cBhvr>
                                        <p:cTn id="5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292556"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Νομικές Μορφές Επιχειρήσεων- Κριτήρια Επιλογής</a:t>
            </a:r>
            <a:endParaRPr lang="pt-PT" sz="2800" b="1" dirty="0">
              <a:solidFill>
                <a:schemeClr val="bg1"/>
              </a:solidFill>
            </a:endParaRPr>
          </a:p>
        </p:txBody>
      </p:sp>
      <p:sp>
        <p:nvSpPr>
          <p:cNvPr id="6" name="Content Placeholder 2"/>
          <p:cNvSpPr txBox="1">
            <a:spLocks/>
          </p:cNvSpPr>
          <p:nvPr/>
        </p:nvSpPr>
        <p:spPr>
          <a:xfrm>
            <a:off x="402671" y="1313896"/>
            <a:ext cx="11509695" cy="4618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smtClean="0"/>
              <a:t>Οι </a:t>
            </a:r>
            <a:r>
              <a:rPr lang="el-GR" sz="2000" dirty="0"/>
              <a:t>μορφές επιχείρησης </a:t>
            </a:r>
            <a:r>
              <a:rPr lang="el-GR" sz="2000" dirty="0" smtClean="0"/>
              <a:t>υπάρχουν για να εξυπηρετήσουν </a:t>
            </a:r>
            <a:r>
              <a:rPr lang="el-GR" sz="2000" dirty="0"/>
              <a:t>τις διαφορετικές ανάγκες της </a:t>
            </a:r>
            <a:r>
              <a:rPr lang="el-GR" sz="2000" dirty="0" smtClean="0"/>
              <a:t>αγοράς.</a:t>
            </a:r>
          </a:p>
          <a:p>
            <a:r>
              <a:rPr lang="el-GR" sz="2000" dirty="0" smtClean="0"/>
              <a:t>Η </a:t>
            </a:r>
            <a:r>
              <a:rPr lang="el-GR" sz="2000" dirty="0"/>
              <a:t>επιλογή της μιας ή της άλλης μορφής, δεν </a:t>
            </a:r>
            <a:r>
              <a:rPr lang="el-GR" sz="2000" dirty="0" smtClean="0"/>
              <a:t>είναι καθοριστική για  </a:t>
            </a:r>
            <a:r>
              <a:rPr lang="el-GR" sz="2000" dirty="0"/>
              <a:t>την πορεία της εταιρείας. </a:t>
            </a:r>
            <a:endParaRPr lang="el-GR" sz="2000" dirty="0" smtClean="0"/>
          </a:p>
          <a:p>
            <a:r>
              <a:rPr lang="el-GR" sz="2000" dirty="0" smtClean="0"/>
              <a:t>Αυτή </a:t>
            </a:r>
            <a:r>
              <a:rPr lang="el-GR" sz="2000" dirty="0"/>
              <a:t>εξαρτάται από </a:t>
            </a:r>
            <a:r>
              <a:rPr lang="el-GR" sz="2000" dirty="0" smtClean="0"/>
              <a:t>πολλούς παράγοντες</a:t>
            </a:r>
            <a:r>
              <a:rPr lang="el-GR" sz="2000" dirty="0"/>
              <a:t>, </a:t>
            </a:r>
            <a:r>
              <a:rPr lang="el-GR" sz="2000" dirty="0" smtClean="0"/>
              <a:t>όπως οι νομοθεσίες που αφορούν την φορολόγηση, </a:t>
            </a:r>
          </a:p>
          <a:p>
            <a:r>
              <a:rPr lang="el-GR" sz="2000" dirty="0"/>
              <a:t>τ</a:t>
            </a:r>
            <a:r>
              <a:rPr lang="el-GR" sz="2000" dirty="0" smtClean="0"/>
              <a:t>α κεφάλαια, τα εργατικά και διοικητικά θέματα, αστάθμητοι παράγοντες όπως αποκλεισμοί, </a:t>
            </a:r>
          </a:p>
          <a:p>
            <a:pPr marL="0" indent="0">
              <a:buNone/>
            </a:pPr>
            <a:r>
              <a:rPr lang="el-GR" sz="2000" dirty="0"/>
              <a:t> </a:t>
            </a:r>
            <a:r>
              <a:rPr lang="el-GR" sz="2000" dirty="0" smtClean="0"/>
              <a:t>   οι κανόνες της αγοράς και της ζήτησης, οι ευκαιρίες και οι έκτακτες καταστροφές και ζημίες. </a:t>
            </a:r>
            <a:endParaRPr lang="el-GR" sz="2000" dirty="0"/>
          </a:p>
          <a:p>
            <a:r>
              <a:rPr lang="el-GR" sz="2000" dirty="0"/>
              <a:t>Με σιγουριά </a:t>
            </a:r>
            <a:r>
              <a:rPr lang="el-GR" sz="2000" dirty="0" smtClean="0"/>
              <a:t>και με </a:t>
            </a:r>
            <a:r>
              <a:rPr lang="el-GR" sz="2000" dirty="0"/>
              <a:t>την εμπειρία που έχω  40 χρόνια ως φοροτεχνικός, που έχει δει από </a:t>
            </a:r>
            <a:r>
              <a:rPr lang="el-GR" sz="2000" dirty="0" smtClean="0"/>
              <a:t>μέσα</a:t>
            </a:r>
          </a:p>
          <a:p>
            <a:pPr marL="0" indent="0">
              <a:buNone/>
            </a:pPr>
            <a:r>
              <a:rPr lang="el-GR" sz="2000" dirty="0"/>
              <a:t> </a:t>
            </a:r>
            <a:r>
              <a:rPr lang="el-GR" sz="2000" dirty="0" smtClean="0"/>
              <a:t> τα οικονομικά δεδομένα και την πορεία πάνω </a:t>
            </a:r>
            <a:r>
              <a:rPr lang="el-GR" sz="2000" dirty="0"/>
              <a:t>από 1000 </a:t>
            </a:r>
            <a:r>
              <a:rPr lang="el-GR" sz="2000" dirty="0" smtClean="0"/>
              <a:t>επιχειρήσεων, </a:t>
            </a:r>
            <a:r>
              <a:rPr lang="el-GR" sz="2000" dirty="0"/>
              <a:t>μπορώ να σας </a:t>
            </a:r>
            <a:r>
              <a:rPr lang="el-GR" sz="2000" dirty="0" smtClean="0"/>
              <a:t>διαβεβαιώσω: </a:t>
            </a:r>
            <a:endParaRPr lang="el-GR" sz="2000" dirty="0"/>
          </a:p>
          <a:p>
            <a:r>
              <a:rPr lang="el-GR" sz="2000" dirty="0"/>
              <a:t>«Δεν υπάρχουν καλές επιχειρήσεις</a:t>
            </a:r>
            <a:r>
              <a:rPr lang="el-GR" sz="2000" dirty="0" smtClean="0"/>
              <a:t>» </a:t>
            </a:r>
          </a:p>
          <a:p>
            <a:r>
              <a:rPr lang="el-GR" sz="2000" dirty="0" smtClean="0"/>
              <a:t>«</a:t>
            </a:r>
            <a:r>
              <a:rPr lang="el-GR" sz="2000" dirty="0"/>
              <a:t>Υπάρχουν καλοί  </a:t>
            </a:r>
            <a:r>
              <a:rPr lang="el-GR" sz="2000" dirty="0" smtClean="0"/>
              <a:t>επιχειρηματίες, που κάνουν καλές επιχειρήσεις</a:t>
            </a:r>
            <a:r>
              <a:rPr lang="el-GR" sz="2000" dirty="0" smtClean="0"/>
              <a:t>»</a:t>
            </a:r>
          </a:p>
          <a:p>
            <a:r>
              <a:rPr lang="el-GR" sz="2000" dirty="0" smtClean="0"/>
              <a:t>Ο καλός επιχειρηματίας μετατρέπει την κακοτυχία σε ευκαιρία. </a:t>
            </a:r>
          </a:p>
          <a:p>
            <a:r>
              <a:rPr lang="el-GR" sz="2000" dirty="0" smtClean="0"/>
              <a:t>Ο καλός επιχειρηματίας </a:t>
            </a:r>
            <a:r>
              <a:rPr lang="el-GR" sz="2000" dirty="0" smtClean="0"/>
              <a:t>αξιοποιεί τις αλλαγές στην αγορά, στην νομοθεσία και την κοινωνία. </a:t>
            </a:r>
            <a:r>
              <a:rPr lang="el-GR" sz="2000" dirty="0" smtClean="0"/>
              <a:t>  </a:t>
            </a:r>
            <a:endParaRPr lang="el-GR" sz="2000" dirty="0"/>
          </a:p>
        </p:txBody>
      </p:sp>
    </p:spTree>
    <p:extLst>
      <p:ext uri="{BB962C8B-B14F-4D97-AF65-F5344CB8AC3E}">
        <p14:creationId xmlns:p14="http://schemas.microsoft.com/office/powerpoint/2010/main" val="8260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032" y="484356"/>
            <a:ext cx="3598036" cy="523220"/>
          </a:xfrm>
          <a:prstGeom prst="rect">
            <a:avLst/>
          </a:prstGeom>
        </p:spPr>
        <p:txBody>
          <a:bodyPr wrap="none">
            <a:spAutoFit/>
          </a:bodyPr>
          <a:lstStyle/>
          <a:p>
            <a:pPr algn="ctr"/>
            <a:r>
              <a:rPr lang="el-GR" sz="2800" b="1" dirty="0">
                <a:solidFill>
                  <a:schemeClr val="bg1"/>
                </a:solidFill>
              </a:rPr>
              <a:t>ΕΡΩΤΗΣΕΙΣ   ΣΥΖΗΤΗΣΗ</a:t>
            </a:r>
            <a:endParaRPr lang="en-GB" sz="2800" b="1" dirty="0">
              <a:solidFill>
                <a:schemeClr val="bg1"/>
              </a:solidFill>
            </a:endParaRPr>
          </a:p>
        </p:txBody>
      </p:sp>
      <p:pic>
        <p:nvPicPr>
          <p:cNvPr id="7" name="Picture 6"/>
          <p:cNvPicPr>
            <a:picLocks noChangeAspect="1"/>
          </p:cNvPicPr>
          <p:nvPr/>
        </p:nvPicPr>
        <p:blipFill>
          <a:blip r:embed="rId2"/>
          <a:stretch>
            <a:fillRect/>
          </a:stretch>
        </p:blipFill>
        <p:spPr>
          <a:xfrm>
            <a:off x="6076686" y="3477774"/>
            <a:ext cx="3990975" cy="1908088"/>
          </a:xfrm>
          <a:prstGeom prst="rect">
            <a:avLst/>
          </a:prstGeom>
        </p:spPr>
      </p:pic>
      <p:sp>
        <p:nvSpPr>
          <p:cNvPr id="3" name="TextBox 2"/>
          <p:cNvSpPr txBox="1"/>
          <p:nvPr/>
        </p:nvSpPr>
        <p:spPr>
          <a:xfrm>
            <a:off x="1404257" y="1491343"/>
            <a:ext cx="10178143" cy="923330"/>
          </a:xfrm>
          <a:prstGeom prst="rect">
            <a:avLst/>
          </a:prstGeom>
          <a:noFill/>
        </p:spPr>
        <p:txBody>
          <a:bodyPr wrap="square" rtlCol="0">
            <a:spAutoFit/>
          </a:bodyPr>
          <a:lstStyle/>
          <a:p>
            <a:r>
              <a:rPr lang="el-GR" dirty="0" smtClean="0"/>
              <a:t>Δώστε μας παραδείγματα :</a:t>
            </a:r>
          </a:p>
          <a:p>
            <a:r>
              <a:rPr lang="el-GR" dirty="0" smtClean="0"/>
              <a:t>Όπου ο «καλός επιχειρηματίας»  αξιοποιεί τις ευκαιρίες και </a:t>
            </a:r>
          </a:p>
          <a:p>
            <a:r>
              <a:rPr lang="el-GR" dirty="0" smtClean="0"/>
              <a:t>Όπου μετατρέπει τις κακοτυχίες σε ευκαιρίες.</a:t>
            </a:r>
            <a:endParaRPr lang="el-GR" dirty="0"/>
          </a:p>
        </p:txBody>
      </p:sp>
    </p:spTree>
    <p:extLst>
      <p:ext uri="{BB962C8B-B14F-4D97-AF65-F5344CB8AC3E}">
        <p14:creationId xmlns:p14="http://schemas.microsoft.com/office/powerpoint/2010/main" val="1070413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9357858"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smtClean="0">
                <a:solidFill>
                  <a:schemeClr val="bg1"/>
                </a:solidFill>
              </a:rPr>
              <a:t>Brainstorming </a:t>
            </a:r>
            <a:r>
              <a:rPr lang="el-GR" sz="2800" b="1" dirty="0" smtClean="0">
                <a:solidFill>
                  <a:schemeClr val="bg1"/>
                </a:solidFill>
              </a:rPr>
              <a:t>ομάδας</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600"/>
              </a:spcBef>
              <a:buNone/>
              <a:tabLst>
                <a:tab pos="457200" algn="l"/>
              </a:tabLst>
            </a:pPr>
            <a:endParaRPr lang="el-GR" sz="2400" dirty="0">
              <a:ea typeface="Times New Roman" pitchFamily="18" charset="0"/>
            </a:endParaRPr>
          </a:p>
          <a:p>
            <a:pPr marL="0" indent="0">
              <a:buNone/>
            </a:pPr>
            <a:r>
              <a:rPr lang="en-GB" sz="2400" dirty="0"/>
              <a:t>Brainstorming  </a:t>
            </a:r>
            <a:r>
              <a:rPr lang="el-GR" sz="2400" dirty="0"/>
              <a:t> της ομάδας</a:t>
            </a:r>
          </a:p>
          <a:p>
            <a:endParaRPr lang="el-GR" sz="2400" dirty="0"/>
          </a:p>
          <a:p>
            <a:pPr marL="0" indent="0">
              <a:buNone/>
            </a:pPr>
            <a:r>
              <a:rPr lang="el-GR" sz="2400" b="1" dirty="0" smtClean="0"/>
              <a:t>«</a:t>
            </a:r>
            <a:r>
              <a:rPr lang="el-GR" sz="2400" b="1" dirty="0"/>
              <a:t>Εσείς, ποια νομίζετε ότι είναι η πιο </a:t>
            </a:r>
            <a:r>
              <a:rPr lang="el-GR" sz="2400" b="1" dirty="0" smtClean="0"/>
              <a:t>κατάλληλη, πιο καλή </a:t>
            </a:r>
            <a:r>
              <a:rPr lang="el-GR" sz="2400" b="1" dirty="0"/>
              <a:t>μορφή επιχείρησης; </a:t>
            </a:r>
            <a:r>
              <a:rPr lang="el-GR" sz="2400" b="1" dirty="0" smtClean="0"/>
              <a:t>»</a:t>
            </a:r>
            <a:endParaRPr lang="el-GR" sz="2400" dirty="0"/>
          </a:p>
          <a:p>
            <a:endParaRPr lang="el-GR" sz="2400" dirty="0"/>
          </a:p>
          <a:p>
            <a:pPr marL="0" indent="0">
              <a:buNone/>
            </a:pPr>
            <a:r>
              <a:rPr lang="el-GR" sz="2400" b="1" dirty="0" smtClean="0">
                <a:solidFill>
                  <a:srgbClr val="FF0000"/>
                </a:solidFill>
              </a:rPr>
              <a:t>Παρακαλώ, κάντε στα </a:t>
            </a:r>
            <a:r>
              <a:rPr lang="en-US" sz="2400" b="1" dirty="0" smtClean="0">
                <a:solidFill>
                  <a:srgbClr val="FF0000"/>
                </a:solidFill>
              </a:rPr>
              <a:t>reactions “raise hand”</a:t>
            </a:r>
            <a:r>
              <a:rPr lang="el-GR" sz="2400" b="1" dirty="0" smtClean="0">
                <a:solidFill>
                  <a:srgbClr val="FF0000"/>
                </a:solidFill>
              </a:rPr>
              <a:t>.</a:t>
            </a:r>
            <a:endParaRPr lang="en-GB" sz="2400" b="1" dirty="0">
              <a:solidFill>
                <a:srgbClr val="FF0000"/>
              </a:solidFill>
            </a:endParaRPr>
          </a:p>
          <a:p>
            <a:pPr marL="0" indent="0">
              <a:buNone/>
            </a:pPr>
            <a:endParaRPr lang="en-GB" dirty="0"/>
          </a:p>
        </p:txBody>
      </p:sp>
      <p:pic>
        <p:nvPicPr>
          <p:cNvPr id="7" name="Picture 6"/>
          <p:cNvPicPr>
            <a:picLocks noChangeAspect="1"/>
          </p:cNvPicPr>
          <p:nvPr/>
        </p:nvPicPr>
        <p:blipFill>
          <a:blip r:embed="rId2"/>
          <a:stretch>
            <a:fillRect/>
          </a:stretch>
        </p:blipFill>
        <p:spPr>
          <a:xfrm>
            <a:off x="7164818" y="3240748"/>
            <a:ext cx="2675868" cy="2630437"/>
          </a:xfrm>
          <a:prstGeom prst="rect">
            <a:avLst/>
          </a:prstGeom>
        </p:spPr>
      </p:pic>
    </p:spTree>
    <p:extLst>
      <p:ext uri="{BB962C8B-B14F-4D97-AF65-F5344CB8AC3E}">
        <p14:creationId xmlns:p14="http://schemas.microsoft.com/office/powerpoint/2010/main" val="36228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897444660"/>
              </p:ext>
            </p:extLst>
          </p:nvPr>
        </p:nvGraphicFramePr>
        <p:xfrm>
          <a:off x="892629" y="911347"/>
          <a:ext cx="8848153" cy="5041267"/>
        </p:xfrm>
        <a:graphic>
          <a:graphicData uri="http://schemas.openxmlformats.org/drawingml/2006/table">
            <a:tbl>
              <a:tblPr firstRow="1" firstCol="1" bandRow="1">
                <a:tableStyleId>{5C22544A-7EE6-4342-B048-85BDC9FD1C3A}</a:tableStyleId>
              </a:tblPr>
              <a:tblGrid>
                <a:gridCol w="1100928"/>
                <a:gridCol w="1103923"/>
                <a:gridCol w="1121892"/>
                <a:gridCol w="1121892"/>
                <a:gridCol w="1015273"/>
                <a:gridCol w="1038633"/>
                <a:gridCol w="1044624"/>
                <a:gridCol w="1300988"/>
              </a:tblGrid>
              <a:tr h="486904">
                <a:tc>
                  <a:txBody>
                    <a:bodyPr/>
                    <a:lstStyle/>
                    <a:p>
                      <a:pPr>
                        <a:lnSpc>
                          <a:spcPct val="107000"/>
                        </a:lnSpc>
                        <a:spcAft>
                          <a:spcPts val="0"/>
                        </a:spcAft>
                      </a:pPr>
                      <a:r>
                        <a:rPr lang="el-GR" sz="900" dirty="0">
                          <a:effectLst/>
                        </a:rPr>
                        <a:t>ΣΥΓΚΡΙΤΙΚΆ </a:t>
                      </a:r>
                    </a:p>
                    <a:p>
                      <a:pPr>
                        <a:lnSpc>
                          <a:spcPct val="107000"/>
                        </a:lnSpc>
                        <a:spcAft>
                          <a:spcPts val="0"/>
                        </a:spcAft>
                      </a:pPr>
                      <a:r>
                        <a:rPr lang="el-GR" sz="900" dirty="0">
                          <a:effectLst/>
                        </a:rPr>
                        <a:t>ΠΕΔΙΑ ΕΤΑΙΡΕΙΩΝ</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ΑΤΟΜΙΚΗ</a:t>
                      </a:r>
                    </a:p>
                    <a:p>
                      <a:pPr>
                        <a:lnSpc>
                          <a:spcPct val="107000"/>
                        </a:lnSpc>
                        <a:spcAft>
                          <a:spcPts val="0"/>
                        </a:spcAft>
                      </a:pPr>
                      <a:r>
                        <a:rPr lang="el-GR" sz="900" dirty="0">
                          <a:effectLst/>
                        </a:rPr>
                        <a:t>ΕΠΙΧΕΙΡΗΣΗ</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ΟΜΟΡΡΥΘΜΗ ΕΤΑΙΡΟΡΡΥΘΜΗ ΕΤΑΙΡΕΙΑ</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    ΚΟΙΝ.Σ.ΕΠ.</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(ΑΜΚΕ) ΑΣΤΙΚΗ ΜΗ ΚΕΡΔΟΣΚΟΠ</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(ΙΚΕ) ΙΔΙΩΤΙΚΗ ΚΕΦΑΛΑΙΟΥΧΙΚΗ</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(ΕΠΕ) ΕΤΑΙΡΕΙΑ ΠΕΡΙΟΡΙΣΜ.ΕΥΘ.</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(ΑΕ )ΑΝΩΝΥΜΟΣ ΕΤΑΙΡΕΙΑ </a:t>
                      </a:r>
                      <a:endParaRPr lang="el-GR" sz="900">
                        <a:effectLst/>
                        <a:latin typeface="Calibri"/>
                        <a:ea typeface="Calibri"/>
                        <a:cs typeface="Times New Roman"/>
                      </a:endParaRPr>
                    </a:p>
                  </a:txBody>
                  <a:tcPr marL="56478" marR="56478" marT="0" marB="0"/>
                </a:tc>
              </a:tr>
              <a:tr h="324603">
                <a:tc>
                  <a:txBody>
                    <a:bodyPr/>
                    <a:lstStyle/>
                    <a:p>
                      <a:pPr>
                        <a:lnSpc>
                          <a:spcPct val="107000"/>
                        </a:lnSpc>
                        <a:spcAft>
                          <a:spcPts val="0"/>
                        </a:spcAft>
                      </a:pPr>
                      <a:r>
                        <a:rPr lang="el-GR" sz="900" dirty="0">
                          <a:effectLst/>
                        </a:rPr>
                        <a:t>ΚΑΤΗΓΟΡΙΑ  ΒΙΒΛΙΩΝ</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ΑΠΛΟΓΡΑΦΙΚΑ</a:t>
                      </a:r>
                    </a:p>
                    <a:p>
                      <a:pPr>
                        <a:lnSpc>
                          <a:spcPct val="107000"/>
                        </a:lnSpc>
                        <a:spcAft>
                          <a:spcPts val="0"/>
                        </a:spcAft>
                      </a:pPr>
                      <a:r>
                        <a:rPr lang="el-GR" sz="900" dirty="0" smtClean="0">
                          <a:effectLst/>
                        </a:rPr>
                        <a:t>ΕΥΚ</a:t>
                      </a:r>
                      <a:r>
                        <a:rPr lang="en-US" sz="900" dirty="0" smtClean="0">
                          <a:effectLst/>
                        </a:rPr>
                        <a:t>O</a:t>
                      </a:r>
                      <a:r>
                        <a:rPr lang="el-GR" sz="900" dirty="0" smtClean="0">
                          <a:effectLst/>
                        </a:rPr>
                        <a:t>ΛΑ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ΑΠΛΟΓΡΑΦΙΚΑ</a:t>
                      </a:r>
                    </a:p>
                    <a:p>
                      <a:pPr>
                        <a:lnSpc>
                          <a:spcPct val="107000"/>
                        </a:lnSpc>
                        <a:spcAft>
                          <a:spcPts val="0"/>
                        </a:spcAft>
                      </a:pPr>
                      <a:r>
                        <a:rPr lang="el-GR" sz="900" dirty="0" smtClean="0">
                          <a:effectLst/>
                        </a:rPr>
                        <a:t>ΕΥΚ</a:t>
                      </a:r>
                      <a:r>
                        <a:rPr lang="en-US" sz="900" dirty="0" smtClean="0">
                          <a:effectLst/>
                        </a:rPr>
                        <a:t>0</a:t>
                      </a:r>
                      <a:r>
                        <a:rPr lang="el-GR" sz="900" dirty="0" smtClean="0">
                          <a:effectLst/>
                        </a:rPr>
                        <a:t>ΛΑ</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ΑΠΛΟΓΡΑΦΙΚΑ</a:t>
                      </a:r>
                    </a:p>
                    <a:p>
                      <a:pPr>
                        <a:lnSpc>
                          <a:spcPct val="107000"/>
                        </a:lnSpc>
                        <a:spcAft>
                          <a:spcPts val="0"/>
                        </a:spcAft>
                      </a:pPr>
                      <a:r>
                        <a:rPr lang="el-GR" sz="900" dirty="0" smtClean="0">
                          <a:effectLst/>
                        </a:rPr>
                        <a:t>ΕΥΚ</a:t>
                      </a:r>
                      <a:r>
                        <a:rPr lang="en-US" sz="900" dirty="0" smtClean="0">
                          <a:effectLst/>
                        </a:rPr>
                        <a:t>0</a:t>
                      </a:r>
                      <a:r>
                        <a:rPr lang="el-GR" sz="900" dirty="0" smtClean="0">
                          <a:effectLst/>
                        </a:rPr>
                        <a:t>ΛΑ</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ΑΠΛΟΓΡΑΦΙΚΑ</a:t>
                      </a:r>
                    </a:p>
                    <a:p>
                      <a:pPr>
                        <a:lnSpc>
                          <a:spcPct val="107000"/>
                        </a:lnSpc>
                        <a:spcAft>
                          <a:spcPts val="0"/>
                        </a:spcAft>
                      </a:pPr>
                      <a:r>
                        <a:rPr lang="el-GR" sz="900" dirty="0" smtClean="0">
                          <a:effectLst/>
                        </a:rPr>
                        <a:t>ΕΥΚ</a:t>
                      </a:r>
                      <a:r>
                        <a:rPr lang="en-US" sz="900" dirty="0" smtClean="0">
                          <a:effectLst/>
                        </a:rPr>
                        <a:t>O</a:t>
                      </a:r>
                      <a:r>
                        <a:rPr lang="el-GR" sz="900" dirty="0" smtClean="0">
                          <a:effectLst/>
                        </a:rPr>
                        <a:t>ΛΑ</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ΔΙΠΛΟΓΡΑΦΙΚΑ ΔΥΣΚΟΛΑ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ΔΙΠΛΟΓΡΑΦΙΚΑ ΔΥΣΚΟΛΑ</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ΔΙΠΛΟΓΡΑΦΙΚΑ ΔΥΣΚΟΛΑ</a:t>
                      </a:r>
                      <a:endParaRPr lang="el-GR" sz="900">
                        <a:effectLst/>
                        <a:latin typeface="Calibri"/>
                        <a:ea typeface="Calibri"/>
                        <a:cs typeface="Times New Roman"/>
                      </a:endParaRPr>
                    </a:p>
                  </a:txBody>
                  <a:tcPr marL="56478" marR="56478" marT="0" marB="0"/>
                </a:tc>
              </a:tr>
              <a:tr h="811506">
                <a:tc>
                  <a:txBody>
                    <a:bodyPr/>
                    <a:lstStyle/>
                    <a:p>
                      <a:pPr>
                        <a:lnSpc>
                          <a:spcPct val="107000"/>
                        </a:lnSpc>
                        <a:spcAft>
                          <a:spcPts val="0"/>
                        </a:spcAft>
                      </a:pPr>
                      <a:r>
                        <a:rPr lang="el-GR" sz="900" dirty="0">
                          <a:effectLst/>
                        </a:rPr>
                        <a:t>ΕΥΘΥΝΗ ΕΤΑΙΡΩΝ</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ΑΠΕΡΙΟΡΙΣΤΗ</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smtClean="0">
                          <a:effectLst/>
                        </a:rPr>
                        <a:t>ΟΜΟΡΥΘΜ</a:t>
                      </a:r>
                      <a:r>
                        <a:rPr lang="en-US" sz="900" dirty="0" smtClean="0">
                          <a:effectLst/>
                        </a:rPr>
                        <a:t>H</a:t>
                      </a:r>
                      <a:r>
                        <a:rPr lang="en-US" sz="900" baseline="0" dirty="0" smtClean="0">
                          <a:effectLst/>
                        </a:rPr>
                        <a:t> </a:t>
                      </a:r>
                      <a:r>
                        <a:rPr lang="el-GR" sz="900" dirty="0" smtClean="0">
                          <a:effectLst/>
                        </a:rPr>
                        <a:t>ΕΤΑΙΡ</a:t>
                      </a:r>
                      <a:r>
                        <a:rPr lang="el-GR" sz="900" dirty="0">
                          <a:effectLst/>
                        </a:rPr>
                        <a:t>. ΑΠΕΡΙΟΡΙΣΤΗ</a:t>
                      </a:r>
                    </a:p>
                    <a:p>
                      <a:pPr>
                        <a:lnSpc>
                          <a:spcPct val="107000"/>
                        </a:lnSpc>
                        <a:spcAft>
                          <a:spcPts val="0"/>
                        </a:spcAft>
                      </a:pPr>
                      <a:r>
                        <a:rPr lang="el-GR" sz="900" dirty="0">
                          <a:effectLst/>
                        </a:rPr>
                        <a:t> </a:t>
                      </a:r>
                    </a:p>
                    <a:p>
                      <a:pPr>
                        <a:lnSpc>
                          <a:spcPct val="107000"/>
                        </a:lnSpc>
                        <a:spcAft>
                          <a:spcPts val="0"/>
                        </a:spcAft>
                      </a:pPr>
                      <a:r>
                        <a:rPr lang="el-GR" sz="900" dirty="0">
                          <a:effectLst/>
                        </a:rPr>
                        <a:t>ΕΤΑΙΡ.ΕΤΑΙΡΟΣ ΜΕΧΡΙ ΕΙΣΦΟΡΑ</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smtClean="0">
                          <a:effectLst/>
                        </a:rPr>
                        <a:t>Ο ΔΙΑΧΕΙΡΙΣΤΗΣ ΟΛΙΚΗ ΕΥΘΥΝΗ ΠΡΟΣ ΤΟ ΔΗΜΟΣΙΟ ,  ΤΑ ΖΗΤΑΕΙ ΑΠΌ ΟΠΟΙΟΔΗΠΟΤΕ ΜΕΛΟΣ</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smtClean="0">
                          <a:effectLst/>
                        </a:rPr>
                        <a:t> ΜΕ ΕΜΠΟΡΙΚΟ </a:t>
                      </a:r>
                      <a:r>
                        <a:rPr lang="el-GR" sz="900" dirty="0">
                          <a:effectLst/>
                        </a:rPr>
                        <a:t>ΚΑΔ ΑΠΕΡΙΟΡΙΣΤΗ  </a:t>
                      </a:r>
                      <a:r>
                        <a:rPr lang="el-GR" sz="900" dirty="0" smtClean="0">
                          <a:effectLst/>
                        </a:rPr>
                        <a:t>ΟΛΩΝ ΤΩΝ ΕΤΑΙΡΩΝ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smtClean="0">
                          <a:effectLst/>
                          <a:latin typeface="+mn-lt"/>
                          <a:ea typeface="+mn-ea"/>
                          <a:cs typeface="+mn-cs"/>
                        </a:rPr>
                        <a:t>ΕΥΘΥΝΗ</a:t>
                      </a:r>
                      <a:r>
                        <a:rPr lang="el-GR" sz="900" baseline="0" dirty="0" smtClean="0">
                          <a:effectLst/>
                          <a:latin typeface="+mn-lt"/>
                          <a:ea typeface="+mn-ea"/>
                          <a:cs typeface="+mn-cs"/>
                        </a:rPr>
                        <a:t> ΕΤΑΙΡΕΙΑΣ ΜΕ ΤΗΝ ΠΕΡΙΟΥΣΙΑ ΤΗΣ , ΌΧΙ ΤΩΝ ΕΤΑΙΡΩΝ</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ΜΟΝΟ ΟΙ ΔΙΑΧΕΙΡΙΣΤΕΣ ΠΕΡΙΟΡΙΣΜΕΝΗ ΜΕΧΡΙ ΕΙΣΦΟΡΑ</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ΜΟΝΟ ΟΙ ΔΙΟΙΚΟΥΝΤΕΣ ΠΕΡΙΟΡΙΣΜΕΝΗ ΜΕΧΡΙ ΕΙΣΦΟΡΑ</a:t>
                      </a:r>
                      <a:endParaRPr lang="el-GR" sz="900" dirty="0">
                        <a:effectLst/>
                        <a:latin typeface="Calibri"/>
                        <a:ea typeface="Calibri"/>
                        <a:cs typeface="Times New Roman"/>
                      </a:endParaRPr>
                    </a:p>
                  </a:txBody>
                  <a:tcPr marL="56478" marR="56478" marT="0" marB="0"/>
                </a:tc>
              </a:tr>
              <a:tr h="324603">
                <a:tc>
                  <a:txBody>
                    <a:bodyPr/>
                    <a:lstStyle/>
                    <a:p>
                      <a:pPr>
                        <a:lnSpc>
                          <a:spcPct val="107000"/>
                        </a:lnSpc>
                        <a:spcAft>
                          <a:spcPts val="0"/>
                        </a:spcAft>
                      </a:pPr>
                      <a:r>
                        <a:rPr lang="el-GR" sz="900">
                          <a:effectLst/>
                        </a:rPr>
                        <a:t>ΑΣΦΑΛΙΣΗ ΣΕ ΕΦΚΑ</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ΝΑΙ</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ΝΑΙ ΟΛΟΙ</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ΜΟΝΟ ΟΙ ΜΙΣΘΩΤΟΙ</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ΚΑΝΕΝΑΣ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ΜΟΝΟ Η ΔΙΑΧΕΙΡΙΣΗ</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ΟΛΟΙ ΟΙ ΕΤΑΙΡΟΙ</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ΜΟΝΟ ΔΙΟΙΚΟΥΝΤΕΣ  ΜΕΤΟΧΟΙ ΑΝΩ 3%</a:t>
                      </a:r>
                      <a:endParaRPr lang="el-GR" sz="900">
                        <a:effectLst/>
                        <a:latin typeface="Calibri"/>
                        <a:ea typeface="Calibri"/>
                        <a:cs typeface="Times New Roman"/>
                      </a:endParaRPr>
                    </a:p>
                  </a:txBody>
                  <a:tcPr marL="56478" marR="56478" marT="0" marB="0"/>
                </a:tc>
              </a:tr>
              <a:tr h="752446">
                <a:tc>
                  <a:txBody>
                    <a:bodyPr/>
                    <a:lstStyle/>
                    <a:p>
                      <a:pPr>
                        <a:lnSpc>
                          <a:spcPct val="107000"/>
                        </a:lnSpc>
                        <a:spcAft>
                          <a:spcPts val="0"/>
                        </a:spcAft>
                      </a:pPr>
                      <a:r>
                        <a:rPr lang="el-GR" sz="900">
                          <a:effectLst/>
                        </a:rPr>
                        <a:t> </a:t>
                      </a:r>
                    </a:p>
                    <a:p>
                      <a:pPr>
                        <a:lnSpc>
                          <a:spcPct val="107000"/>
                        </a:lnSpc>
                        <a:spcAft>
                          <a:spcPts val="0"/>
                        </a:spcAft>
                      </a:pPr>
                      <a:r>
                        <a:rPr lang="el-GR" sz="900">
                          <a:effectLst/>
                        </a:rPr>
                        <a:t>ΦΟΡΟΛΟΓΙΚΟΣ ΣΥΝΤΕΛΕΣΤΗΣ</a:t>
                      </a:r>
                    </a:p>
                    <a:p>
                      <a:pPr>
                        <a:lnSpc>
                          <a:spcPct val="107000"/>
                        </a:lnSpc>
                        <a:spcAft>
                          <a:spcPts val="0"/>
                        </a:spcAft>
                      </a:pPr>
                      <a:r>
                        <a:rPr lang="el-GR" sz="900">
                          <a:effectLst/>
                        </a:rPr>
                        <a:t>ΚΕΡΔΩΝ</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800">
                          <a:effectLst/>
                        </a:rPr>
                        <a:t>&lt;10000 =9%, 10001-20000=22%</a:t>
                      </a:r>
                      <a:endParaRPr lang="el-GR" sz="900">
                        <a:effectLst/>
                      </a:endParaRPr>
                    </a:p>
                    <a:p>
                      <a:pPr>
                        <a:lnSpc>
                          <a:spcPct val="107000"/>
                        </a:lnSpc>
                        <a:spcAft>
                          <a:spcPts val="0"/>
                        </a:spcAft>
                      </a:pPr>
                      <a:r>
                        <a:rPr lang="el-GR" sz="800">
                          <a:effectLst/>
                        </a:rPr>
                        <a:t>20001-30000=28%</a:t>
                      </a:r>
                      <a:endParaRPr lang="el-GR" sz="900">
                        <a:effectLst/>
                      </a:endParaRPr>
                    </a:p>
                    <a:p>
                      <a:pPr>
                        <a:lnSpc>
                          <a:spcPct val="107000"/>
                        </a:lnSpc>
                        <a:spcAft>
                          <a:spcPts val="0"/>
                        </a:spcAft>
                      </a:pPr>
                      <a:r>
                        <a:rPr lang="el-GR" sz="800">
                          <a:effectLst/>
                        </a:rPr>
                        <a:t>30001-40000=36%</a:t>
                      </a:r>
                      <a:endParaRPr lang="el-GR" sz="900">
                        <a:effectLst/>
                      </a:endParaRPr>
                    </a:p>
                    <a:p>
                      <a:pPr>
                        <a:lnSpc>
                          <a:spcPct val="107000"/>
                        </a:lnSpc>
                        <a:spcAft>
                          <a:spcPts val="0"/>
                        </a:spcAft>
                      </a:pPr>
                      <a:r>
                        <a:rPr lang="el-GR" sz="900">
                          <a:effectLst/>
                        </a:rPr>
                        <a:t>&gt;40000 = 44%</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ΟΛΟ ΤΟ ΚΕΡΔΟΣ ΜΕ 22%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ΤΟ 65% ΤΟΥ ΚΕΡΔΟΥΣ ΜΕ 22%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ΟΛΟ ΤΟ ΚΕΡΔΟΣ ΜΕ 22%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ΟΛΟ ΤΟ ΚΕΡΔΟΣ ΜΕ 22%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ΟΛΟ ΤΟ ΚΕΡΔΟΣ ΜΕ 22%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ΟΛΟ ΤΟ ΚΕΡΔΟΣ ΜΕ 22% </a:t>
                      </a:r>
                      <a:endParaRPr lang="el-GR" sz="900">
                        <a:effectLst/>
                        <a:latin typeface="Calibri"/>
                        <a:ea typeface="Calibri"/>
                        <a:cs typeface="Times New Roman"/>
                      </a:endParaRPr>
                    </a:p>
                  </a:txBody>
                  <a:tcPr marL="56478" marR="56478" marT="0" marB="0"/>
                </a:tc>
              </a:tr>
              <a:tr h="324603">
                <a:tc>
                  <a:txBody>
                    <a:bodyPr/>
                    <a:lstStyle/>
                    <a:p>
                      <a:pPr>
                        <a:lnSpc>
                          <a:spcPct val="107000"/>
                        </a:lnSpc>
                        <a:spcAft>
                          <a:spcPts val="0"/>
                        </a:spcAft>
                      </a:pPr>
                      <a:r>
                        <a:rPr lang="el-GR" sz="900">
                          <a:effectLst/>
                        </a:rPr>
                        <a:t>ΦΟΡΟΛΟΓΙΣΗ ΜΕΡΙΣΜΑΤΩΝ</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  ΟΧΙ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ΑΠΛΟΓΡ. ΟΧΙ</a:t>
                      </a:r>
                    </a:p>
                    <a:p>
                      <a:pPr>
                        <a:lnSpc>
                          <a:spcPct val="107000"/>
                        </a:lnSpc>
                        <a:spcAft>
                          <a:spcPts val="0"/>
                        </a:spcAft>
                      </a:pPr>
                      <a:r>
                        <a:rPr lang="el-GR" sz="900" dirty="0">
                          <a:effectLst/>
                        </a:rPr>
                        <a:t>ΔΙΠΛΟΓΡ. 5%</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ΝΑΙ ΩΣ ΕΙΣΟΔΗΜΑ ΜΙΣΘ.</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ΔΕΝ ΔΙΑΝΕΜΕΙ ΜΕΡΙΣΜΑ</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         5%</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         5%</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         5%</a:t>
                      </a:r>
                      <a:endParaRPr lang="el-GR" sz="900">
                        <a:effectLst/>
                        <a:latin typeface="Calibri"/>
                        <a:ea typeface="Calibri"/>
                        <a:cs typeface="Times New Roman"/>
                      </a:endParaRPr>
                    </a:p>
                  </a:txBody>
                  <a:tcPr marL="56478" marR="56478" marT="0" marB="0"/>
                </a:tc>
              </a:tr>
              <a:tr h="324603">
                <a:tc>
                  <a:txBody>
                    <a:bodyPr/>
                    <a:lstStyle/>
                    <a:p>
                      <a:pPr>
                        <a:lnSpc>
                          <a:spcPct val="107000"/>
                        </a:lnSpc>
                        <a:spcAft>
                          <a:spcPts val="0"/>
                        </a:spcAft>
                      </a:pPr>
                      <a:r>
                        <a:rPr lang="el-GR" sz="900">
                          <a:effectLst/>
                        </a:rPr>
                        <a:t>ΤΕΛΟΣ ΕΠΙΤΗΔΕΥΜΑΤΟΣ</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     650,00</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1000,00</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smtClean="0">
                          <a:effectLst/>
                        </a:rPr>
                        <a:t>ΟΧΙ</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  500,00</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1000,00</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1000,00</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1000,00</a:t>
                      </a:r>
                      <a:endParaRPr lang="el-GR" sz="900">
                        <a:effectLst/>
                        <a:latin typeface="Calibri"/>
                        <a:ea typeface="Calibri"/>
                        <a:cs typeface="Times New Roman"/>
                      </a:endParaRPr>
                    </a:p>
                  </a:txBody>
                  <a:tcPr marL="56478" marR="56478" marT="0" marB="0"/>
                </a:tc>
              </a:tr>
              <a:tr h="324603">
                <a:tc>
                  <a:txBody>
                    <a:bodyPr/>
                    <a:lstStyle/>
                    <a:p>
                      <a:pPr>
                        <a:lnSpc>
                          <a:spcPct val="107000"/>
                        </a:lnSpc>
                        <a:spcAft>
                          <a:spcPts val="0"/>
                        </a:spcAft>
                      </a:pPr>
                      <a:r>
                        <a:rPr lang="el-GR" sz="900">
                          <a:effectLst/>
                        </a:rPr>
                        <a:t>ΑΡΧΙΚΟ ΚΕΦΑΛΑΙΟ</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ΔΕΝ ΔΗΛΩΝΕΤΑΙ</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ΑΠΟ 1 ΕΥΡΩ</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ΑΠΟ 1 ΕΥΡΩ</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ΑΠΟ 1 ΕΥΡΏ</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ΑΠΟ 1 ΕΥΡΏ</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ΑΠΟ 1 ΕΥΡΩ</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25.000,00 ΕΥΡΏ</a:t>
                      </a:r>
                      <a:endParaRPr lang="el-GR" sz="900">
                        <a:effectLst/>
                        <a:latin typeface="Calibri"/>
                        <a:ea typeface="Calibri"/>
                        <a:cs typeface="Times New Roman"/>
                      </a:endParaRPr>
                    </a:p>
                  </a:txBody>
                  <a:tcPr marL="56478" marR="56478" marT="0" marB="0"/>
                </a:tc>
              </a:tr>
              <a:tr h="486904">
                <a:tc>
                  <a:txBody>
                    <a:bodyPr/>
                    <a:lstStyle/>
                    <a:p>
                      <a:pPr>
                        <a:lnSpc>
                          <a:spcPct val="107000"/>
                        </a:lnSpc>
                        <a:spcAft>
                          <a:spcPts val="0"/>
                        </a:spcAft>
                      </a:pPr>
                      <a:r>
                        <a:rPr lang="el-GR" sz="900">
                          <a:effectLst/>
                        </a:rPr>
                        <a:t>ΔΗΜΟΣΙΕΥΣΗ ΟΙΚΟΝ. ΚΑΤΑΣΤ.</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ΟΧΙ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ΝΑΙ ΜΕ ΔΙΠΛΟΓΡ. ΒΙΒΛΙΑ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ΝΑΙ ΑΝΕΞΑΡΤΗΤΑ ΒΙΒΛΙΩΝ</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ΝΑΙ ΜΕ ΔΙΠΛΟΓΡ. ΒΙΒΛΙΑ</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p>
                    <a:p>
                      <a:pPr>
                        <a:lnSpc>
                          <a:spcPct val="107000"/>
                        </a:lnSpc>
                        <a:spcAft>
                          <a:spcPts val="0"/>
                        </a:spcAft>
                      </a:pPr>
                      <a:r>
                        <a:rPr lang="el-GR" sz="900" dirty="0">
                          <a:effectLst/>
                        </a:rPr>
                        <a:t>    ΝΑΙ</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    ΝΑΙ</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p>
                    <a:p>
                      <a:pPr>
                        <a:lnSpc>
                          <a:spcPct val="107000"/>
                        </a:lnSpc>
                        <a:spcAft>
                          <a:spcPts val="0"/>
                        </a:spcAft>
                      </a:pPr>
                      <a:r>
                        <a:rPr lang="el-GR" sz="900">
                          <a:effectLst/>
                        </a:rPr>
                        <a:t>    ΝΑΙ</a:t>
                      </a:r>
                      <a:endParaRPr lang="el-GR" sz="900">
                        <a:effectLst/>
                        <a:latin typeface="Calibri"/>
                        <a:ea typeface="Calibri"/>
                        <a:cs typeface="Times New Roman"/>
                      </a:endParaRPr>
                    </a:p>
                  </a:txBody>
                  <a:tcPr marL="56478" marR="56478" marT="0" marB="0"/>
                </a:tc>
              </a:tr>
              <a:tr h="324603">
                <a:tc>
                  <a:txBody>
                    <a:bodyPr/>
                    <a:lstStyle/>
                    <a:p>
                      <a:pPr>
                        <a:lnSpc>
                          <a:spcPct val="107000"/>
                        </a:lnSpc>
                        <a:spcAft>
                          <a:spcPts val="0"/>
                        </a:spcAft>
                      </a:pPr>
                      <a:r>
                        <a:rPr lang="el-GR" sz="900">
                          <a:effectLst/>
                        </a:rPr>
                        <a:t>ΔΙΟΙΚΗΤΙΚΗ ΔΥΣΚΟΛΙΑ</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ΟΧΙ</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ΟΧΙ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ΝΑΙ ΕΧΕΙ  ΕΤΗΣΙΕΣ ΑΔΕΙΟΔΟΤΗΣΕΙΣ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ΥΠΑΡΧΕΙ ΝΟΜΙΚΟ ΚΕΝΟ</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ΝΑΙ ΑΠΑΙΤΕΙ</a:t>
                      </a:r>
                    </a:p>
                    <a:p>
                      <a:pPr>
                        <a:lnSpc>
                          <a:spcPct val="107000"/>
                        </a:lnSpc>
                        <a:spcAft>
                          <a:spcPts val="0"/>
                        </a:spcAft>
                      </a:pPr>
                      <a:r>
                        <a:rPr lang="el-GR" sz="900" dirty="0">
                          <a:effectLst/>
                        </a:rPr>
                        <a:t>ΟΡΓΑΝΩΣΗ</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ΝΑΙ ΑΠΑΙΤΕΙ</a:t>
                      </a:r>
                    </a:p>
                    <a:p>
                      <a:pPr>
                        <a:lnSpc>
                          <a:spcPct val="107000"/>
                        </a:lnSpc>
                        <a:spcAft>
                          <a:spcPts val="0"/>
                        </a:spcAft>
                      </a:pPr>
                      <a:r>
                        <a:rPr lang="el-GR" sz="900">
                          <a:effectLst/>
                        </a:rPr>
                        <a:t>ΟΡΓΑΝΩΣΗ</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ΝΑΙ ΑΠΑΙΤΕΙ</a:t>
                      </a:r>
                    </a:p>
                    <a:p>
                      <a:pPr>
                        <a:lnSpc>
                          <a:spcPct val="107000"/>
                        </a:lnSpc>
                        <a:spcAft>
                          <a:spcPts val="0"/>
                        </a:spcAft>
                      </a:pPr>
                      <a:r>
                        <a:rPr lang="el-GR" sz="900">
                          <a:effectLst/>
                        </a:rPr>
                        <a:t>ΟΡΓΑΝΩΣΗ</a:t>
                      </a:r>
                      <a:endParaRPr lang="el-GR" sz="900">
                        <a:effectLst/>
                        <a:latin typeface="Calibri"/>
                        <a:ea typeface="Calibri"/>
                        <a:cs typeface="Times New Roman"/>
                      </a:endParaRPr>
                    </a:p>
                  </a:txBody>
                  <a:tcPr marL="56478" marR="56478" marT="0" marB="0"/>
                </a:tc>
              </a:tr>
              <a:tr h="324603">
                <a:tc>
                  <a:txBody>
                    <a:bodyPr/>
                    <a:lstStyle/>
                    <a:p>
                      <a:pPr>
                        <a:lnSpc>
                          <a:spcPct val="107000"/>
                        </a:lnSpc>
                        <a:spcAft>
                          <a:spcPts val="0"/>
                        </a:spcAft>
                      </a:pPr>
                      <a:r>
                        <a:rPr lang="el-GR" sz="900">
                          <a:effectLst/>
                        </a:rPr>
                        <a:t>ΦΟΡΟΛΟΓΙΣΤΙΚΕΣ ΑΠΑΙΤΗΣΕΙΣ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ΜΙΚΡΕΣ</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ΜΕΣΣΑΙΕΣ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ΜΕΓΑΛΥΤΕΡΕΣ</a:t>
                      </a:r>
                    </a:p>
                    <a:p>
                      <a:pPr>
                        <a:lnSpc>
                          <a:spcPct val="107000"/>
                        </a:lnSpc>
                        <a:spcAft>
                          <a:spcPts val="0"/>
                        </a:spcAft>
                      </a:pPr>
                      <a:r>
                        <a:rPr lang="el-GR" sz="900">
                          <a:effectLst/>
                        </a:rPr>
                        <a:t>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ΜΕΣΣΑΙΕΣ</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ΜΕΓΑΛΥΤΕΡΕΣ</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ΜΕΓΑΛΥΤΕΡΕΣ</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ΜΕΓΑΛΥΤΕΡΕΣ</a:t>
                      </a:r>
                      <a:endParaRPr lang="el-GR" sz="900">
                        <a:effectLst/>
                        <a:latin typeface="Calibri"/>
                        <a:ea typeface="Calibri"/>
                        <a:cs typeface="Times New Roman"/>
                      </a:endParaRPr>
                    </a:p>
                  </a:txBody>
                  <a:tcPr marL="56478" marR="56478" marT="0" marB="0"/>
                </a:tc>
              </a:tr>
              <a:tr h="162301">
                <a:tc>
                  <a:txBody>
                    <a:bodyPr/>
                    <a:lstStyle/>
                    <a:p>
                      <a:pPr>
                        <a:lnSpc>
                          <a:spcPct val="107000"/>
                        </a:lnSpc>
                        <a:spcAft>
                          <a:spcPts val="0"/>
                        </a:spcAft>
                      </a:pPr>
                      <a:r>
                        <a:rPr lang="el-GR" sz="900" dirty="0">
                          <a:effectLst/>
                        </a:rPr>
                        <a:t>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endParaRPr lang="el-GR" sz="900" dirty="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a:effectLst/>
                        </a:rPr>
                        <a:t> </a:t>
                      </a:r>
                      <a:endParaRPr lang="el-GR" sz="900">
                        <a:effectLst/>
                        <a:latin typeface="Calibri"/>
                        <a:ea typeface="Calibri"/>
                        <a:cs typeface="Times New Roman"/>
                      </a:endParaRPr>
                    </a:p>
                  </a:txBody>
                  <a:tcPr marL="56478" marR="56478" marT="0" marB="0"/>
                </a:tc>
                <a:tc>
                  <a:txBody>
                    <a:bodyPr/>
                    <a:lstStyle/>
                    <a:p>
                      <a:pPr>
                        <a:lnSpc>
                          <a:spcPct val="107000"/>
                        </a:lnSpc>
                        <a:spcAft>
                          <a:spcPts val="0"/>
                        </a:spcAft>
                      </a:pPr>
                      <a:r>
                        <a:rPr lang="el-GR" sz="900" dirty="0">
                          <a:effectLst/>
                        </a:rPr>
                        <a:t> </a:t>
                      </a:r>
                      <a:endParaRPr lang="el-GR" sz="900" dirty="0">
                        <a:effectLst/>
                        <a:latin typeface="Calibri"/>
                        <a:ea typeface="Calibri"/>
                        <a:cs typeface="Times New Roman"/>
                      </a:endParaRPr>
                    </a:p>
                  </a:txBody>
                  <a:tcPr marL="56478" marR="56478" marT="0" marB="0"/>
                </a:tc>
              </a:tr>
            </a:tbl>
          </a:graphicData>
        </a:graphic>
      </p:graphicFrame>
      <p:sp>
        <p:nvSpPr>
          <p:cNvPr id="5" name="TextBox 4"/>
          <p:cNvSpPr txBox="1"/>
          <p:nvPr/>
        </p:nvSpPr>
        <p:spPr>
          <a:xfrm>
            <a:off x="391886" y="185057"/>
            <a:ext cx="8839200" cy="584775"/>
          </a:xfrm>
          <a:prstGeom prst="rect">
            <a:avLst/>
          </a:prstGeom>
          <a:noFill/>
        </p:spPr>
        <p:txBody>
          <a:bodyPr wrap="square" rtlCol="0">
            <a:spAutoFit/>
          </a:bodyPr>
          <a:lstStyle/>
          <a:p>
            <a:pPr lvl="0" fontAlgn="base">
              <a:spcBef>
                <a:spcPct val="0"/>
              </a:spcBef>
              <a:spcAft>
                <a:spcPct val="0"/>
              </a:spcAft>
            </a:pPr>
            <a:r>
              <a:rPr lang="el-GR" b="1" dirty="0">
                <a:latin typeface="Calibri" pitchFamily="34" charset="0"/>
                <a:ea typeface="Calibri" pitchFamily="34" charset="0"/>
                <a:cs typeface="Times New Roman" pitchFamily="18" charset="0"/>
              </a:rPr>
              <a:t>ΣΥΓΚΡΙΤΙΚΟΣ ΠΙΝΑΚΑΣ ΔΙΑΦΟΡΕΤΙΚΩΝ ΜΟΡΦΩΝ ΕΠΙΧΕΙΡΗΣΕΩΝ</a:t>
            </a:r>
            <a:endParaRPr lang="el-GR" sz="1100" dirty="0">
              <a:latin typeface="Arial" pitchFamily="34" charset="0"/>
              <a:cs typeface="Arial" pitchFamily="34" charset="0"/>
            </a:endParaRPr>
          </a:p>
          <a:p>
            <a:pPr lvl="0" eaLnBrk="0" fontAlgn="base" hangingPunct="0">
              <a:spcBef>
                <a:spcPct val="0"/>
              </a:spcBef>
              <a:spcAft>
                <a:spcPct val="0"/>
              </a:spcAft>
            </a:pPr>
            <a:r>
              <a:rPr lang="el-GR" sz="1400" b="1" dirty="0">
                <a:latin typeface="Calibri" pitchFamily="34" charset="0"/>
                <a:ea typeface="Calibri" pitchFamily="34" charset="0"/>
                <a:cs typeface="Times New Roman" pitchFamily="18" charset="0"/>
              </a:rPr>
              <a:t>ΕΥΗΜΕΡΙΑ ΕΠΙΧΕΙΡΗΣΕΩΝ ΙΚΕ –</a:t>
            </a:r>
            <a:r>
              <a:rPr lang="el-GR" sz="1400" dirty="0">
                <a:latin typeface="Calibri" pitchFamily="34" charset="0"/>
                <a:ea typeface="Calibri" pitchFamily="34" charset="0"/>
                <a:cs typeface="Times New Roman" pitchFamily="18" charset="0"/>
              </a:rPr>
              <a:t> Δέσποινα Τριτοπούλου  </a:t>
            </a:r>
            <a:endParaRPr lang="el-GR" sz="2400" dirty="0">
              <a:latin typeface="Arial" pitchFamily="34" charset="0"/>
              <a:cs typeface="Arial" pitchFamily="34" charset="0"/>
            </a:endParaRPr>
          </a:p>
        </p:txBody>
      </p:sp>
    </p:spTree>
    <p:extLst>
      <p:ext uri="{BB962C8B-B14F-4D97-AF65-F5344CB8AC3E}">
        <p14:creationId xmlns:p14="http://schemas.microsoft.com/office/powerpoint/2010/main" val="38996398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230778" y="1216993"/>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9357858"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smtClean="0">
                <a:solidFill>
                  <a:schemeClr val="bg1"/>
                </a:solidFill>
              </a:rPr>
              <a:t>Brainstorming </a:t>
            </a:r>
            <a:r>
              <a:rPr lang="el-GR" sz="2800" b="1" dirty="0" smtClean="0">
                <a:solidFill>
                  <a:schemeClr val="bg1"/>
                </a:solidFill>
              </a:rPr>
              <a:t>ομάδας</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600"/>
              </a:spcBef>
              <a:buNone/>
              <a:tabLst>
                <a:tab pos="457200" algn="l"/>
              </a:tabLst>
            </a:pPr>
            <a:endParaRPr lang="el-GR" sz="2400" dirty="0">
              <a:ea typeface="Times New Roman" pitchFamily="18" charset="0"/>
            </a:endParaRPr>
          </a:p>
          <a:p>
            <a:pPr marL="0" indent="0">
              <a:buNone/>
            </a:pPr>
            <a:r>
              <a:rPr lang="el-GR" sz="2400" dirty="0" smtClean="0"/>
              <a:t>Άσκηση </a:t>
            </a:r>
            <a:r>
              <a:rPr lang="el-GR" sz="2400" dirty="0"/>
              <a:t>της ομάδας</a:t>
            </a:r>
          </a:p>
          <a:p>
            <a:endParaRPr lang="el-GR" sz="2400" dirty="0"/>
          </a:p>
          <a:p>
            <a:pPr marL="0" lvl="0" indent="0">
              <a:buNone/>
            </a:pPr>
            <a:r>
              <a:rPr lang="el-GR" sz="2400" b="1" dirty="0" smtClean="0"/>
              <a:t>«Τσεκάρετε τί  </a:t>
            </a:r>
            <a:r>
              <a:rPr lang="el-GR" sz="2400" b="1" dirty="0"/>
              <a:t>μορφή επιχείρησης θα επιλέγατε ανά περίπτωση </a:t>
            </a:r>
            <a:r>
              <a:rPr lang="el-GR" sz="2400" b="1" dirty="0" smtClean="0"/>
              <a:t>στο αρχείο»</a:t>
            </a:r>
            <a:endParaRPr lang="el-GR" sz="2400" dirty="0"/>
          </a:p>
          <a:p>
            <a:endParaRPr lang="el-GR" sz="2400" dirty="0"/>
          </a:p>
          <a:p>
            <a:pPr marL="0" indent="0">
              <a:buNone/>
            </a:pPr>
            <a:r>
              <a:rPr lang="el-GR" sz="2400" b="1" dirty="0" smtClean="0">
                <a:solidFill>
                  <a:srgbClr val="FF0000"/>
                </a:solidFill>
              </a:rPr>
              <a:t>Παρακαλώ, συμπληρώστε σε κάθε περίπτωση </a:t>
            </a:r>
          </a:p>
          <a:p>
            <a:pPr marL="0" indent="0">
              <a:buNone/>
            </a:pPr>
            <a:r>
              <a:rPr lang="el-GR" sz="2400" b="1" dirty="0" smtClean="0">
                <a:solidFill>
                  <a:srgbClr val="FF0000"/>
                </a:solidFill>
              </a:rPr>
              <a:t>Ποια μορφή επιχείρησης ταιριάζει.</a:t>
            </a:r>
            <a:endParaRPr lang="en-GB" sz="2400" b="1" dirty="0">
              <a:solidFill>
                <a:srgbClr val="FF0000"/>
              </a:solidFill>
            </a:endParaRPr>
          </a:p>
          <a:p>
            <a:pPr marL="0" indent="0">
              <a:buNone/>
            </a:pPr>
            <a:endParaRPr lang="en-GB" dirty="0"/>
          </a:p>
        </p:txBody>
      </p:sp>
      <p:pic>
        <p:nvPicPr>
          <p:cNvPr id="7" name="Picture 6"/>
          <p:cNvPicPr>
            <a:picLocks noChangeAspect="1"/>
          </p:cNvPicPr>
          <p:nvPr/>
        </p:nvPicPr>
        <p:blipFill>
          <a:blip r:embed="rId2"/>
          <a:stretch>
            <a:fillRect/>
          </a:stretch>
        </p:blipFill>
        <p:spPr>
          <a:xfrm>
            <a:off x="8438446" y="3240748"/>
            <a:ext cx="2675868" cy="2630437"/>
          </a:xfrm>
          <a:prstGeom prst="rect">
            <a:avLst/>
          </a:prstGeom>
        </p:spPr>
      </p:pic>
    </p:spTree>
    <p:extLst>
      <p:ext uri="{BB962C8B-B14F-4D97-AF65-F5344CB8AC3E}">
        <p14:creationId xmlns:p14="http://schemas.microsoft.com/office/powerpoint/2010/main" val="278961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1000"/>
                                        <p:tgtEl>
                                          <p:spTgt spid="6">
                                            <p:txEl>
                                              <p:pRg st="6" end="6"/>
                                            </p:txEl>
                                          </p:spTgt>
                                        </p:tgtEl>
                                      </p:cBhvr>
                                    </p:animEffect>
                                    <p:anim calcmode="lin" valueType="num">
                                      <p:cBhvr>
                                        <p:cTn id="2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81760" y="263446"/>
            <a:ext cx="9643084" cy="81213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4000" dirty="0">
                <a:solidFill>
                  <a:schemeClr val="bg1"/>
                </a:solidFill>
              </a:rPr>
              <a:t>ΒΙΒΛΙΟΓΡΑΦΙΑ / ΣΥΝΔΕΣΜΟΙ</a:t>
            </a:r>
            <a:endParaRPr lang="pt-PT" sz="4000" b="1" dirty="0">
              <a:solidFill>
                <a:schemeClr val="bg1"/>
              </a:solidFill>
            </a:endParaRPr>
          </a:p>
        </p:txBody>
      </p:sp>
      <p:sp>
        <p:nvSpPr>
          <p:cNvPr id="7" name="Rectangle 2"/>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5789657" y="2645229"/>
            <a:ext cx="5988686" cy="3693319"/>
          </a:xfrm>
          <a:prstGeom prst="rect">
            <a:avLst/>
          </a:prstGeom>
        </p:spPr>
        <p:txBody>
          <a:bodyPr wrap="square">
            <a:spAutoFit/>
          </a:bodyPr>
          <a:lstStyle/>
          <a:p>
            <a:r>
              <a:rPr lang="el-GR" b="1" dirty="0"/>
              <a:t>ΧΡΗΣΙΜΟΙ ΣΥΝΔΕΣΜΟΙ </a:t>
            </a:r>
            <a:endParaRPr lang="el-GR" dirty="0"/>
          </a:p>
          <a:p>
            <a:r>
              <a:rPr lang="el-GR" i="1" u="sng" dirty="0"/>
              <a:t> </a:t>
            </a:r>
            <a:r>
              <a:rPr lang="el-GR" dirty="0"/>
              <a:t>Υπηρεσία μίας στάσης:</a:t>
            </a:r>
            <a:r>
              <a:rPr lang="el-GR" i="1" dirty="0"/>
              <a:t> </a:t>
            </a:r>
            <a:r>
              <a:rPr lang="el-GR" i="1" u="sng" dirty="0"/>
              <a:t>https://eyms.businessportal.gr/auth</a:t>
            </a:r>
            <a:endParaRPr lang="el-GR" dirty="0"/>
          </a:p>
          <a:p>
            <a:r>
              <a:rPr lang="el-GR" dirty="0"/>
              <a:t> Μορφές επιχειρήσεων:  </a:t>
            </a:r>
            <a:r>
              <a:rPr lang="el-GR" i="1" u="sng" dirty="0">
                <a:hlinkClick r:id="rId2"/>
              </a:rPr>
              <a:t>https://kstlaw.gr/</a:t>
            </a:r>
            <a:endParaRPr lang="el-GR" dirty="0"/>
          </a:p>
          <a:p>
            <a:r>
              <a:rPr lang="el-GR" i="1" u="sng" dirty="0"/>
              <a:t>Τεχνικός Ασφαλείας :  </a:t>
            </a:r>
            <a:r>
              <a:rPr lang="el-GR" i="1" u="sng" dirty="0">
                <a:hlinkClick r:id="rId3"/>
              </a:rPr>
              <a:t>https://www.sepe.gov.gr/asfaleia-kai-ygeia/technikoi-asfaleias/armodiotites-kathikonta-technikou-asfaleias/</a:t>
            </a:r>
            <a:endParaRPr lang="el-GR" dirty="0"/>
          </a:p>
          <a:p>
            <a:r>
              <a:rPr lang="el-GR" i="1" dirty="0"/>
              <a:t> </a:t>
            </a:r>
            <a:endParaRPr lang="el-GR" dirty="0"/>
          </a:p>
          <a:p>
            <a:r>
              <a:rPr lang="en-GB" b="1" dirty="0"/>
              <a:t>Video</a:t>
            </a:r>
            <a:endParaRPr lang="el-GR" dirty="0"/>
          </a:p>
          <a:p>
            <a:r>
              <a:rPr lang="el-GR" dirty="0"/>
              <a:t> Νομικά θέματα εργατικών:  </a:t>
            </a:r>
            <a:r>
              <a:rPr lang="en-GB" u="sng" dirty="0">
                <a:hlinkClick r:id="rId4"/>
              </a:rPr>
              <a:t>https</a:t>
            </a:r>
            <a:r>
              <a:rPr lang="el-GR" u="sng" dirty="0">
                <a:hlinkClick r:id="rId4"/>
              </a:rPr>
              <a:t>://</a:t>
            </a:r>
            <a:r>
              <a:rPr lang="en-GB" u="sng" dirty="0">
                <a:hlinkClick r:id="rId4"/>
              </a:rPr>
              <a:t>www</a:t>
            </a:r>
            <a:r>
              <a:rPr lang="el-GR" u="sng" dirty="0">
                <a:hlinkClick r:id="rId4"/>
              </a:rPr>
              <a:t>.</a:t>
            </a:r>
            <a:r>
              <a:rPr lang="en-GB" u="sng" dirty="0" err="1">
                <a:hlinkClick r:id="rId4"/>
              </a:rPr>
              <a:t>youtube</a:t>
            </a:r>
            <a:r>
              <a:rPr lang="el-GR" u="sng" dirty="0">
                <a:hlinkClick r:id="rId4"/>
              </a:rPr>
              <a:t>.</a:t>
            </a:r>
            <a:r>
              <a:rPr lang="en-GB" u="sng" dirty="0">
                <a:hlinkClick r:id="rId4"/>
              </a:rPr>
              <a:t>com</a:t>
            </a:r>
            <a:r>
              <a:rPr lang="el-GR" u="sng" dirty="0">
                <a:hlinkClick r:id="rId4"/>
              </a:rPr>
              <a:t>/</a:t>
            </a:r>
            <a:r>
              <a:rPr lang="en-GB" u="sng" dirty="0">
                <a:hlinkClick r:id="rId4"/>
              </a:rPr>
              <a:t>watch</a:t>
            </a:r>
            <a:r>
              <a:rPr lang="el-GR" u="sng" dirty="0">
                <a:hlinkClick r:id="rId4"/>
              </a:rPr>
              <a:t>?</a:t>
            </a:r>
            <a:r>
              <a:rPr lang="en-GB" u="sng" dirty="0">
                <a:hlinkClick r:id="rId4"/>
              </a:rPr>
              <a:t>v</a:t>
            </a:r>
            <a:r>
              <a:rPr lang="el-GR" u="sng" dirty="0">
                <a:hlinkClick r:id="rId4"/>
              </a:rPr>
              <a:t>=</a:t>
            </a:r>
            <a:r>
              <a:rPr lang="en-GB" u="sng" dirty="0" err="1">
                <a:hlinkClick r:id="rId4"/>
              </a:rPr>
              <a:t>saYuxQusqp</a:t>
            </a:r>
            <a:r>
              <a:rPr lang="el-GR" u="sng" dirty="0">
                <a:hlinkClick r:id="rId4"/>
              </a:rPr>
              <a:t>0</a:t>
            </a:r>
            <a:endParaRPr lang="el-GR" dirty="0"/>
          </a:p>
          <a:p>
            <a:r>
              <a:rPr lang="el-GR" dirty="0"/>
              <a:t>Εργατικά θέματα δηλώσεων : </a:t>
            </a:r>
            <a:r>
              <a:rPr lang="en-GB" u="sng" dirty="0">
                <a:hlinkClick r:id="rId5"/>
              </a:rPr>
              <a:t>https</a:t>
            </a:r>
            <a:r>
              <a:rPr lang="el-GR" u="sng" dirty="0">
                <a:hlinkClick r:id="rId5"/>
              </a:rPr>
              <a:t>://</a:t>
            </a:r>
            <a:r>
              <a:rPr lang="en-GB" u="sng" dirty="0">
                <a:hlinkClick r:id="rId5"/>
              </a:rPr>
              <a:t>www</a:t>
            </a:r>
            <a:r>
              <a:rPr lang="el-GR" u="sng" dirty="0">
                <a:hlinkClick r:id="rId5"/>
              </a:rPr>
              <a:t>.</a:t>
            </a:r>
            <a:r>
              <a:rPr lang="en-GB" u="sng" dirty="0" err="1">
                <a:hlinkClick r:id="rId5"/>
              </a:rPr>
              <a:t>youtube</a:t>
            </a:r>
            <a:r>
              <a:rPr lang="el-GR" u="sng" dirty="0">
                <a:hlinkClick r:id="rId5"/>
              </a:rPr>
              <a:t>.</a:t>
            </a:r>
            <a:r>
              <a:rPr lang="en-GB" u="sng" dirty="0">
                <a:hlinkClick r:id="rId5"/>
              </a:rPr>
              <a:t>com</a:t>
            </a:r>
            <a:r>
              <a:rPr lang="el-GR" u="sng" dirty="0">
                <a:hlinkClick r:id="rId5"/>
              </a:rPr>
              <a:t>/</a:t>
            </a:r>
            <a:r>
              <a:rPr lang="en-GB" u="sng" dirty="0">
                <a:hlinkClick r:id="rId5"/>
              </a:rPr>
              <a:t>watch</a:t>
            </a:r>
            <a:r>
              <a:rPr lang="el-GR" u="sng" dirty="0">
                <a:hlinkClick r:id="rId5"/>
              </a:rPr>
              <a:t>?</a:t>
            </a:r>
            <a:r>
              <a:rPr lang="en-GB" u="sng" dirty="0">
                <a:hlinkClick r:id="rId5"/>
              </a:rPr>
              <a:t>v</a:t>
            </a:r>
            <a:r>
              <a:rPr lang="el-GR" u="sng" dirty="0">
                <a:hlinkClick r:id="rId5"/>
              </a:rPr>
              <a:t>=</a:t>
            </a:r>
            <a:r>
              <a:rPr lang="en-GB" u="sng" dirty="0">
                <a:hlinkClick r:id="rId5"/>
              </a:rPr>
              <a:t>UO</a:t>
            </a:r>
            <a:r>
              <a:rPr lang="el-GR" u="sng" dirty="0">
                <a:hlinkClick r:id="rId5"/>
              </a:rPr>
              <a:t>71</a:t>
            </a:r>
            <a:r>
              <a:rPr lang="en-GB" u="sng" dirty="0">
                <a:hlinkClick r:id="rId5"/>
              </a:rPr>
              <a:t>M</a:t>
            </a:r>
            <a:r>
              <a:rPr lang="el-GR" u="sng" dirty="0">
                <a:hlinkClick r:id="rId5"/>
              </a:rPr>
              <a:t>0</a:t>
            </a:r>
            <a:r>
              <a:rPr lang="en-GB" u="sng" dirty="0" err="1">
                <a:hlinkClick r:id="rId5"/>
              </a:rPr>
              <a:t>kWVb</a:t>
            </a:r>
            <a:r>
              <a:rPr lang="el-GR" u="sng" dirty="0">
                <a:hlinkClick r:id="rId5"/>
              </a:rPr>
              <a:t>8</a:t>
            </a:r>
            <a:endParaRPr lang="el-GR" dirty="0"/>
          </a:p>
          <a:p>
            <a:r>
              <a:rPr lang="el-GR" dirty="0"/>
              <a:t> </a:t>
            </a:r>
          </a:p>
        </p:txBody>
      </p:sp>
      <p:sp>
        <p:nvSpPr>
          <p:cNvPr id="12" name="Rectangle 11"/>
          <p:cNvSpPr/>
          <p:nvPr/>
        </p:nvSpPr>
        <p:spPr>
          <a:xfrm>
            <a:off x="505097" y="1075580"/>
            <a:ext cx="6096000" cy="2169825"/>
          </a:xfrm>
          <a:prstGeom prst="rect">
            <a:avLst/>
          </a:prstGeom>
        </p:spPr>
        <p:txBody>
          <a:bodyPr>
            <a:spAutoFit/>
          </a:bodyPr>
          <a:lstStyle/>
          <a:p>
            <a:pPr>
              <a:lnSpc>
                <a:spcPct val="125000"/>
              </a:lnSpc>
            </a:pPr>
            <a:r>
              <a:rPr lang="el-GR" b="1" dirty="0" smtClean="0">
                <a:latin typeface="Calibri" panose="020F0502020204030204" pitchFamily="34" charset="0"/>
                <a:ea typeface="Calibri" panose="020F0502020204030204" pitchFamily="34" charset="0"/>
                <a:cs typeface="Times New Roman" panose="02020603050405020304" pitchFamily="18" charset="0"/>
              </a:rPr>
              <a:t>ΒΙΒΛΙΟΓΡΑΦ</a:t>
            </a:r>
            <a:r>
              <a:rPr lang="el-GR" dirty="0" smtClean="0">
                <a:latin typeface="Calibri" panose="020F0502020204030204" pitchFamily="34" charset="0"/>
                <a:ea typeface="Calibri" panose="020F0502020204030204" pitchFamily="34" charset="0"/>
                <a:cs typeface="Times New Roman" panose="02020603050405020304" pitchFamily="18" charset="0"/>
              </a:rPr>
              <a:t>Ι</a:t>
            </a:r>
            <a:r>
              <a:rPr lang="el-GR" b="1" dirty="0" smtClean="0">
                <a:latin typeface="Calibri" panose="020F0502020204030204" pitchFamily="34" charset="0"/>
                <a:ea typeface="Calibri" panose="020F0502020204030204" pitchFamily="34" charset="0"/>
                <a:cs typeface="Times New Roman" panose="02020603050405020304" pitchFamily="18" charset="0"/>
              </a:rPr>
              <a:t>Α</a:t>
            </a:r>
          </a:p>
          <a:p>
            <a:pPr marL="285750" indent="-285750">
              <a:lnSpc>
                <a:spcPct val="125000"/>
              </a:lnSpc>
              <a:buFontTx/>
              <a:buChar char="-"/>
            </a:pPr>
            <a:r>
              <a:rPr lang="el-GR" b="1" dirty="0" smtClean="0">
                <a:latin typeface="Calibri" panose="020F0502020204030204" pitchFamily="34" charset="0"/>
                <a:ea typeface="Calibri" panose="020F0502020204030204" pitchFamily="34" charset="0"/>
                <a:cs typeface="Times New Roman" panose="02020603050405020304" pitchFamily="18" charset="0"/>
              </a:rPr>
              <a:t>Αναφορές σε ΦΕΚ </a:t>
            </a:r>
          </a:p>
          <a:p>
            <a:pPr marL="285750" indent="-285750">
              <a:lnSpc>
                <a:spcPct val="125000"/>
              </a:lnSpc>
              <a:buFontTx/>
              <a:buChar char="-"/>
            </a:pPr>
            <a:r>
              <a:rPr lang="el-GR" b="1" dirty="0" smtClean="0">
                <a:latin typeface="Calibri" panose="020F0502020204030204" pitchFamily="34" charset="0"/>
                <a:ea typeface="Calibri" panose="020F0502020204030204" pitchFamily="34" charset="0"/>
                <a:cs typeface="Times New Roman" panose="02020603050405020304" pitchFamily="18" charset="0"/>
              </a:rPr>
              <a:t>Αναφορές σε εγκυκλίους</a:t>
            </a:r>
          </a:p>
          <a:p>
            <a:pPr marL="285750" indent="-285750">
              <a:lnSpc>
                <a:spcPct val="125000"/>
              </a:lnSpc>
              <a:buFontTx/>
              <a:buChar char="-"/>
            </a:pPr>
            <a:r>
              <a:rPr lang="el-GR" b="1" dirty="0" smtClean="0">
                <a:latin typeface="Calibri" panose="020F0502020204030204" pitchFamily="34" charset="0"/>
                <a:ea typeface="Calibri" panose="020F0502020204030204" pitchFamily="34" charset="0"/>
                <a:cs typeface="Times New Roman" panose="02020603050405020304" pitchFamily="18" charset="0"/>
              </a:rPr>
              <a:t>Υπουργείο εργασίας</a:t>
            </a:r>
          </a:p>
          <a:p>
            <a:pPr marL="285750" indent="-285750">
              <a:lnSpc>
                <a:spcPct val="125000"/>
              </a:lnSpc>
              <a:buFontTx/>
              <a:buChar char="-"/>
            </a:pPr>
            <a:r>
              <a:rPr lang="el-GR" b="1" dirty="0" smtClean="0">
                <a:latin typeface="Calibri" panose="020F0502020204030204" pitchFamily="34" charset="0"/>
                <a:ea typeface="Calibri" panose="020F0502020204030204" pitchFamily="34" charset="0"/>
                <a:cs typeface="Times New Roman" panose="02020603050405020304" pitchFamily="18" charset="0"/>
              </a:rPr>
              <a:t>Υπουργείο Οικονομικών</a:t>
            </a:r>
          </a:p>
          <a:p>
            <a:pPr marL="285750" indent="-285750">
              <a:lnSpc>
                <a:spcPct val="125000"/>
              </a:lnSpc>
              <a:buFontTx/>
              <a:buChar char="-"/>
            </a:pPr>
            <a:endParaRPr lang="el-GR"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15113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texto, pessoa, criança, jovem&#10;&#10;Descrição gerada automaticamente">
            <a:extLst>
              <a:ext uri="{FF2B5EF4-FFF2-40B4-BE49-F238E27FC236}">
                <a16:creationId xmlns="" xmlns:a16="http://schemas.microsoft.com/office/drawing/2014/main" id="{988763FD-5046-628D-766D-FB8928BEB6C2}"/>
              </a:ext>
            </a:extLst>
          </p:cNvPr>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653" t="10654" b="16341"/>
          <a:stretch/>
        </p:blipFill>
        <p:spPr>
          <a:xfrm>
            <a:off x="0" y="68"/>
            <a:ext cx="12192000" cy="5603563"/>
          </a:xfrm>
          <a:prstGeom prst="rect">
            <a:avLst/>
          </a:prstGeom>
        </p:spPr>
      </p:pic>
      <p:sp>
        <p:nvSpPr>
          <p:cNvPr id="5" name="Retângulo 4">
            <a:extLst>
              <a:ext uri="{FF2B5EF4-FFF2-40B4-BE49-F238E27FC236}">
                <a16:creationId xmlns="" xmlns:a16="http://schemas.microsoft.com/office/drawing/2014/main" id="{F5B8D308-0FCE-734B-E31F-B8135EE71D75}"/>
              </a:ext>
            </a:extLst>
          </p:cNvPr>
          <p:cNvSpPr/>
          <p:nvPr/>
        </p:nvSpPr>
        <p:spPr>
          <a:xfrm>
            <a:off x="0" y="-11430"/>
            <a:ext cx="12192000" cy="5603631"/>
          </a:xfrm>
          <a:prstGeom prst="rect">
            <a:avLst/>
          </a:prstGeom>
          <a:solidFill>
            <a:srgbClr val="7F8AF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Subtítulo 2">
            <a:extLst>
              <a:ext uri="{FF2B5EF4-FFF2-40B4-BE49-F238E27FC236}">
                <a16:creationId xmlns="" xmlns:a16="http://schemas.microsoft.com/office/drawing/2014/main" id="{9039EEB2-59BC-531E-6706-C5A29F12DD87}"/>
              </a:ext>
            </a:extLst>
          </p:cNvPr>
          <p:cNvSpPr txBox="1">
            <a:spLocks/>
          </p:cNvSpPr>
          <p:nvPr/>
        </p:nvSpPr>
        <p:spPr>
          <a:xfrm>
            <a:off x="534126" y="42658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b="1" dirty="0">
              <a:solidFill>
                <a:schemeClr val="bg1"/>
              </a:solidFill>
            </a:endParaRPr>
          </a:p>
          <a:p>
            <a:pPr algn="l"/>
            <a:endParaRPr lang="pt-PT" sz="2800" b="1" dirty="0">
              <a:solidFill>
                <a:schemeClr val="bg1"/>
              </a:solidFill>
            </a:endParaRPr>
          </a:p>
        </p:txBody>
      </p:sp>
      <p:sp>
        <p:nvSpPr>
          <p:cNvPr id="6" name="Subtítulo 2">
            <a:extLst>
              <a:ext uri="{FF2B5EF4-FFF2-40B4-BE49-F238E27FC236}">
                <a16:creationId xmlns="" xmlns:a16="http://schemas.microsoft.com/office/drawing/2014/main" id="{9C59F0D3-8382-CFFB-4571-A82F43F2C08A}"/>
              </a:ext>
            </a:extLst>
          </p:cNvPr>
          <p:cNvSpPr txBox="1">
            <a:spLocks/>
          </p:cNvSpPr>
          <p:nvPr/>
        </p:nvSpPr>
        <p:spPr>
          <a:xfrm>
            <a:off x="6447692" y="992777"/>
            <a:ext cx="5040923" cy="4284617"/>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4400" b="1" dirty="0">
                <a:solidFill>
                  <a:schemeClr val="bg1"/>
                </a:solidFill>
                <a:effectLst>
                  <a:outerShdw blurRad="38100" dist="38100" dir="2700000" algn="tl">
                    <a:srgbClr val="000000">
                      <a:alpha val="43137"/>
                    </a:srgbClr>
                  </a:outerShdw>
                </a:effectLst>
              </a:rPr>
              <a:t>ΕΥΧΑΡΙΣΤΩ ΓΙΑ ΤΗΝ ΠΡΟΣΟΧΗ ΣΑΣ</a:t>
            </a:r>
          </a:p>
          <a:p>
            <a:pPr algn="l">
              <a:lnSpc>
                <a:spcPct val="100000"/>
              </a:lnSpc>
            </a:pPr>
            <a:endParaRPr lang="en-US" sz="4400" b="1" dirty="0">
              <a:solidFill>
                <a:srgbClr val="7030A0"/>
              </a:solidFill>
            </a:endParaRPr>
          </a:p>
          <a:p>
            <a:pPr algn="l">
              <a:lnSpc>
                <a:spcPct val="100000"/>
              </a:lnSpc>
            </a:pPr>
            <a:endParaRPr lang="en-US" sz="4400" b="1" dirty="0">
              <a:solidFill>
                <a:srgbClr val="7030A0"/>
              </a:solidFill>
            </a:endParaRPr>
          </a:p>
          <a:p>
            <a:pPr algn="l">
              <a:lnSpc>
                <a:spcPct val="100000"/>
              </a:lnSpc>
            </a:pPr>
            <a:r>
              <a:rPr lang="el-GR" sz="4400" b="1" i="1" dirty="0">
                <a:solidFill>
                  <a:schemeClr val="bg1"/>
                </a:solidFill>
              </a:rPr>
              <a:t> </a:t>
            </a:r>
            <a:endParaRPr lang="en-US" sz="4400" b="1" i="1" dirty="0">
              <a:solidFill>
                <a:schemeClr val="bg1"/>
              </a:solidFill>
            </a:endParaRPr>
          </a:p>
        </p:txBody>
      </p:sp>
    </p:spTree>
    <p:extLst>
      <p:ext uri="{BB962C8B-B14F-4D97-AF65-F5344CB8AC3E}">
        <p14:creationId xmlns:p14="http://schemas.microsoft.com/office/powerpoint/2010/main" val="2677446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35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11319066" cy="435133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86798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Σκοπός Ενότητας και Αναμενόμενα αποτελέσματα </a:t>
            </a:r>
            <a:endParaRPr lang="pt-PT" sz="2800" b="1" dirty="0">
              <a:solidFill>
                <a:schemeClr val="bg1"/>
              </a:solidFill>
            </a:endParaRPr>
          </a:p>
        </p:txBody>
      </p:sp>
      <p:sp>
        <p:nvSpPr>
          <p:cNvPr id="6" name="Content Placeholder 2"/>
          <p:cNvSpPr txBox="1">
            <a:spLocks/>
          </p:cNvSpPr>
          <p:nvPr/>
        </p:nvSpPr>
        <p:spPr>
          <a:xfrm>
            <a:off x="18495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b="1" dirty="0" smtClean="0"/>
              <a:t>1. ΕΙΣΑΓΩΓΗ</a:t>
            </a:r>
            <a:endParaRPr lang="el-GR" sz="2400" b="1" dirty="0"/>
          </a:p>
          <a:p>
            <a:pPr marL="0" indent="0">
              <a:buNone/>
            </a:pPr>
            <a:r>
              <a:rPr lang="el-GR" sz="2400" dirty="0" smtClean="0"/>
              <a:t>Σήμερα </a:t>
            </a:r>
            <a:r>
              <a:rPr lang="el-GR" sz="2400" dirty="0"/>
              <a:t>θα μιλήσουμε, </a:t>
            </a:r>
            <a:r>
              <a:rPr lang="el-GR" sz="2400" dirty="0" smtClean="0"/>
              <a:t>θα αλληλοεπιδράσουμε και θα </a:t>
            </a:r>
            <a:r>
              <a:rPr lang="el-GR" sz="2400" dirty="0"/>
              <a:t>δώσουμε </a:t>
            </a:r>
            <a:r>
              <a:rPr lang="el-GR" sz="2400" dirty="0" smtClean="0"/>
              <a:t>εργαλεία </a:t>
            </a:r>
            <a:r>
              <a:rPr lang="el-GR" sz="2400" dirty="0"/>
              <a:t>ώστε</a:t>
            </a:r>
            <a:r>
              <a:rPr lang="el-GR" sz="2400" dirty="0" smtClean="0"/>
              <a:t>:</a:t>
            </a:r>
          </a:p>
          <a:p>
            <a:pPr marL="0" indent="0">
              <a:buNone/>
            </a:pPr>
            <a:endParaRPr lang="el-GR" sz="2400" dirty="0" smtClean="0"/>
          </a:p>
          <a:p>
            <a:pPr lvl="0"/>
            <a:r>
              <a:rPr lang="el-GR" sz="2400" dirty="0" smtClean="0"/>
              <a:t>Να  </a:t>
            </a:r>
            <a:r>
              <a:rPr lang="el-GR" sz="2400" dirty="0"/>
              <a:t>λάβετε  γενικές γνώσεις, κάτι σαν έναν χάρτη οδηγό, με σημεία κλειδιά, που </a:t>
            </a:r>
          </a:p>
          <a:p>
            <a:pPr marL="0" indent="0">
              <a:buNone/>
            </a:pPr>
            <a:r>
              <a:rPr lang="el-GR" sz="2400" dirty="0" smtClean="0"/>
              <a:t>   αφορούν  </a:t>
            </a:r>
            <a:r>
              <a:rPr lang="el-GR" sz="2400" dirty="0"/>
              <a:t>τις απαιτήσεις,  τις υποχρεώσεις  και τις παγίδες, επί  των </a:t>
            </a:r>
            <a:r>
              <a:rPr lang="el-GR" sz="2400" dirty="0" smtClean="0"/>
              <a:t>Διοικητικών,</a:t>
            </a:r>
          </a:p>
          <a:p>
            <a:pPr marL="0" indent="0">
              <a:buNone/>
            </a:pPr>
            <a:r>
              <a:rPr lang="el-GR" sz="2400" dirty="0"/>
              <a:t> </a:t>
            </a:r>
            <a:r>
              <a:rPr lang="el-GR" sz="2400" dirty="0" smtClean="0"/>
              <a:t>  </a:t>
            </a:r>
            <a:r>
              <a:rPr lang="el-GR" sz="2400" dirty="0"/>
              <a:t>Φορολογικών και Εργατικών θεμάτων μιας επιχείρησης.</a:t>
            </a:r>
          </a:p>
          <a:p>
            <a:pPr lvl="0"/>
            <a:endParaRPr lang="el-GR" sz="2400" dirty="0" smtClean="0"/>
          </a:p>
          <a:p>
            <a:pPr lvl="0"/>
            <a:r>
              <a:rPr lang="el-GR" sz="2400" dirty="0" smtClean="0"/>
              <a:t>Να </a:t>
            </a:r>
            <a:r>
              <a:rPr lang="el-GR" sz="2400" dirty="0"/>
              <a:t>αποκτήσετε μία σφαιρική εικόνα για τη σύσταση επιχειρήσεων, τις διοικητικές </a:t>
            </a:r>
          </a:p>
          <a:p>
            <a:pPr marL="0" indent="0">
              <a:buNone/>
            </a:pPr>
            <a:r>
              <a:rPr lang="el-GR" sz="2400" dirty="0" smtClean="0"/>
              <a:t>   πράξεις </a:t>
            </a:r>
            <a:r>
              <a:rPr lang="el-GR" sz="2400" dirty="0"/>
              <a:t>και αρχικές ενέργειες από τη σύσταση μέχρι τη λειτουργία μιας επιχείρησης</a:t>
            </a:r>
          </a:p>
          <a:p>
            <a:pPr marL="0" indent="0">
              <a:buNone/>
            </a:pPr>
            <a:endParaRPr lang="en-GB" dirty="0"/>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0543" y="907929"/>
            <a:ext cx="1589314" cy="140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42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11319066" cy="435133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86798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Σκοπός Ενότητας και Αναμενόμενα αποτελέσματα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l-GR" sz="2400" dirty="0" smtClean="0"/>
          </a:p>
          <a:p>
            <a:pPr lvl="0"/>
            <a:r>
              <a:rPr lang="el-GR" sz="2400" dirty="0"/>
              <a:t>Να ενημερωθείτε  για τις μορφές και ιδιαιτερότητες των εταιρικών μορφών ώστε  να </a:t>
            </a:r>
          </a:p>
          <a:p>
            <a:pPr marL="0" indent="0">
              <a:buNone/>
            </a:pPr>
            <a:r>
              <a:rPr lang="el-GR" sz="2400" dirty="0"/>
              <a:t>   μπορείτε επιλέξετε την πιο κατάλληλη μορφή επιχείρησης, για τις ανάγκες τους.</a:t>
            </a:r>
          </a:p>
          <a:p>
            <a:pPr lvl="0"/>
            <a:endParaRPr lang="el-GR" sz="2400" dirty="0" smtClean="0"/>
          </a:p>
          <a:p>
            <a:pPr lvl="0"/>
            <a:r>
              <a:rPr lang="el-GR" sz="2400" dirty="0" smtClean="0"/>
              <a:t>Να </a:t>
            </a:r>
            <a:r>
              <a:rPr lang="el-GR" sz="2400" dirty="0"/>
              <a:t>μάθετε ποια είναι τα απαραίτητα εφόδια για να ξεκινήσει μια επιχείρηση</a:t>
            </a:r>
          </a:p>
          <a:p>
            <a:pPr lvl="0"/>
            <a:r>
              <a:rPr lang="el-GR" sz="2400" dirty="0"/>
              <a:t>Να γνωρίσετε τους </a:t>
            </a:r>
            <a:r>
              <a:rPr lang="el-GR" sz="2400" dirty="0" err="1"/>
              <a:t>διευκολυντικούς</a:t>
            </a:r>
            <a:r>
              <a:rPr lang="el-GR" sz="2400" dirty="0"/>
              <a:t> παράγοντες για την επιχειρηματική δράση</a:t>
            </a:r>
            <a:r>
              <a:rPr lang="el-GR" sz="2400" dirty="0" smtClean="0"/>
              <a:t>.</a:t>
            </a:r>
            <a:endParaRPr lang="el-GR" sz="2400" dirty="0"/>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0" y="2085309"/>
            <a:ext cx="2093452" cy="280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74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759266" y="2164949"/>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Αναμενόμενα αποτελέσματα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b="1" dirty="0"/>
              <a:t>με αναμενόμενα αποτελέσματα</a:t>
            </a:r>
            <a:r>
              <a:rPr lang="el-GR" sz="2400" b="1" dirty="0" smtClean="0"/>
              <a:t>:</a:t>
            </a:r>
          </a:p>
          <a:p>
            <a:pPr marL="0" indent="0">
              <a:buNone/>
            </a:pPr>
            <a:endParaRPr lang="el-GR" sz="2400" dirty="0"/>
          </a:p>
          <a:p>
            <a:pPr lvl="0"/>
            <a:r>
              <a:rPr lang="el-GR" sz="2400" dirty="0"/>
              <a:t>Την απόκτηση δυνατότητας υπολογιστικής προσέγγισης του ύψους των </a:t>
            </a:r>
          </a:p>
          <a:p>
            <a:pPr marL="0" indent="0">
              <a:buNone/>
            </a:pPr>
            <a:r>
              <a:rPr lang="el-GR" sz="2400" dirty="0" smtClean="0"/>
              <a:t>    κερδών </a:t>
            </a:r>
            <a:r>
              <a:rPr lang="el-GR" sz="2400" dirty="0"/>
              <a:t>και των φόρων. </a:t>
            </a:r>
          </a:p>
          <a:p>
            <a:pPr lvl="0"/>
            <a:r>
              <a:rPr lang="el-GR" sz="2400" dirty="0"/>
              <a:t>Την απόκτηση δυνατότητας </a:t>
            </a:r>
            <a:r>
              <a:rPr lang="el-GR" sz="2400" dirty="0" smtClean="0"/>
              <a:t>υπολογισμού του </a:t>
            </a:r>
            <a:r>
              <a:rPr lang="el-GR" sz="2400" dirty="0"/>
              <a:t>κόστους  εργασίας</a:t>
            </a:r>
          </a:p>
          <a:p>
            <a:r>
              <a:rPr lang="el-GR" sz="2400" dirty="0"/>
              <a:t>Την λήψη τεκμηριωμένων αποφάσεων για καλύτερη </a:t>
            </a:r>
            <a:r>
              <a:rPr lang="el-GR" sz="2400" dirty="0" smtClean="0"/>
              <a:t>επιχειρησιακή</a:t>
            </a:r>
          </a:p>
          <a:p>
            <a:pPr marL="0" indent="0">
              <a:buNone/>
            </a:pPr>
            <a:r>
              <a:rPr lang="el-GR" sz="2400" dirty="0"/>
              <a:t> </a:t>
            </a:r>
            <a:r>
              <a:rPr lang="el-GR" sz="2400" dirty="0" smtClean="0"/>
              <a:t>   αποδοτικότητα</a:t>
            </a:r>
          </a:p>
          <a:p>
            <a:r>
              <a:rPr lang="el-GR" sz="2400" dirty="0" smtClean="0"/>
              <a:t>Τον περιορισμό των ρίσκων φοροτεχνικών και εργατικών κυρώσεων</a:t>
            </a:r>
            <a:endParaRPr lang="el-GR" sz="2400" dirty="0"/>
          </a:p>
          <a:p>
            <a:pPr marL="0" indent="0">
              <a:buNone/>
            </a:pPr>
            <a:endParaRPr lang="en-GB" dirty="0"/>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942" y="1876260"/>
            <a:ext cx="2362201" cy="290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54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1000"/>
                                        <p:tgtEl>
                                          <p:spTgt spid="6">
                                            <p:txEl>
                                              <p:pRg st="3" end="3"/>
                                            </p:txEl>
                                          </p:spTgt>
                                        </p:tgtEl>
                                      </p:cBhvr>
                                    </p:animEffect>
                                    <p:anim calcmode="lin" valueType="num">
                                      <p:cBhvr>
                                        <p:cTn id="3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anim calcmode="lin" valueType="num">
                                      <p:cBhvr>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1000"/>
                                        <p:tgtEl>
                                          <p:spTgt spid="6">
                                            <p:txEl>
                                              <p:pRg st="5" end="5"/>
                                            </p:txEl>
                                          </p:spTgt>
                                        </p:tgtEl>
                                      </p:cBhvr>
                                    </p:animEffect>
                                    <p:anim calcmode="lin" valueType="num">
                                      <p:cBhvr>
                                        <p:cTn id="5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Effect transition="in" filter="fade">
                                      <p:cBhvr>
                                        <p:cTn id="58" dur="1000"/>
                                        <p:tgtEl>
                                          <p:spTgt spid="6">
                                            <p:txEl>
                                              <p:pRg st="6" end="6"/>
                                            </p:txEl>
                                          </p:spTgt>
                                        </p:tgtEl>
                                      </p:cBhvr>
                                    </p:animEffect>
                                    <p:anim calcmode="lin" valueType="num">
                                      <p:cBhvr>
                                        <p:cTn id="5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Effect transition="in" filter="fade">
                                      <p:cBhvr>
                                        <p:cTn id="65" dur="1000"/>
                                        <p:tgtEl>
                                          <p:spTgt spid="6">
                                            <p:txEl>
                                              <p:pRg st="7" end="7"/>
                                            </p:txEl>
                                          </p:spTgt>
                                        </p:tgtEl>
                                      </p:cBhvr>
                                    </p:animEffect>
                                    <p:anim calcmode="lin" valueType="num">
                                      <p:cBhvr>
                                        <p:cTn id="6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ΕΚΠΑΙΔΕΥΤΙΚΟ ΥΛΙΚΟ</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07950" lvl="0" indent="0" algn="just">
              <a:lnSpc>
                <a:spcPct val="115000"/>
              </a:lnSpc>
              <a:spcBef>
                <a:spcPts val="1800"/>
              </a:spcBef>
              <a:spcAft>
                <a:spcPts val="1800"/>
              </a:spcAft>
              <a:buNone/>
            </a:pPr>
            <a:r>
              <a:rPr lang="el-GR" sz="2500" b="1" dirty="0" smtClean="0">
                <a:solidFill>
                  <a:srgbClr val="000000"/>
                </a:solidFill>
                <a:ea typeface="Calibri"/>
                <a:cs typeface="Calibri"/>
              </a:rPr>
              <a:t>Διανομή </a:t>
            </a:r>
            <a:r>
              <a:rPr lang="el-GR" sz="2500" b="1" dirty="0">
                <a:solidFill>
                  <a:srgbClr val="000000"/>
                </a:solidFill>
                <a:ea typeface="Calibri"/>
                <a:cs typeface="Calibri"/>
              </a:rPr>
              <a:t>εργαλείων </a:t>
            </a:r>
            <a:endParaRPr lang="el-GR" sz="2500" b="1" dirty="0">
              <a:ea typeface="MS Mincho"/>
              <a:cs typeface="Calibri"/>
            </a:endParaRPr>
          </a:p>
          <a:p>
            <a:pPr marL="342900" marR="107950" lvl="0" indent="-342900" algn="just">
              <a:lnSpc>
                <a:spcPct val="115000"/>
              </a:lnSpc>
              <a:spcBef>
                <a:spcPts val="1800"/>
              </a:spcBef>
              <a:spcAft>
                <a:spcPts val="1800"/>
              </a:spcAft>
              <a:buFont typeface="Wingdings"/>
              <a:buChar char=""/>
            </a:pPr>
            <a:r>
              <a:rPr lang="el-GR" sz="2000" dirty="0">
                <a:solidFill>
                  <a:srgbClr val="000000"/>
                </a:solidFill>
                <a:ea typeface="Calibri"/>
                <a:cs typeface="Calibri"/>
              </a:rPr>
              <a:t>Επιλογή μορφής επιχείρησης</a:t>
            </a:r>
            <a:endParaRPr lang="el-GR" sz="2000" dirty="0">
              <a:ea typeface="MS Mincho"/>
              <a:cs typeface="Calibri"/>
            </a:endParaRPr>
          </a:p>
          <a:p>
            <a:pPr marL="342900" marR="107950" lvl="0" indent="-342900" algn="just">
              <a:lnSpc>
                <a:spcPct val="115000"/>
              </a:lnSpc>
              <a:spcBef>
                <a:spcPts val="1800"/>
              </a:spcBef>
              <a:spcAft>
                <a:spcPts val="1800"/>
              </a:spcAft>
              <a:buFont typeface="Wingdings"/>
              <a:buChar char=""/>
            </a:pPr>
            <a:r>
              <a:rPr lang="el-GR" sz="2000" dirty="0" smtClean="0">
                <a:solidFill>
                  <a:srgbClr val="000000"/>
                </a:solidFill>
                <a:ea typeface="Calibri"/>
                <a:cs typeface="Calibri"/>
              </a:rPr>
              <a:t>Φύλλο Υπολογισμού κερδών </a:t>
            </a:r>
            <a:r>
              <a:rPr lang="el-GR" sz="2000" dirty="0">
                <a:solidFill>
                  <a:srgbClr val="000000"/>
                </a:solidFill>
                <a:ea typeface="Calibri"/>
                <a:cs typeface="Calibri"/>
              </a:rPr>
              <a:t>και φόρων</a:t>
            </a:r>
            <a:endParaRPr lang="el-GR" sz="2000" dirty="0">
              <a:ea typeface="MS Mincho"/>
              <a:cs typeface="Calibri"/>
            </a:endParaRPr>
          </a:p>
          <a:p>
            <a:pPr marL="342900" marR="107950" lvl="0" indent="-342900" algn="just">
              <a:lnSpc>
                <a:spcPct val="115000"/>
              </a:lnSpc>
              <a:spcBef>
                <a:spcPts val="1800"/>
              </a:spcBef>
              <a:spcAft>
                <a:spcPts val="1800"/>
              </a:spcAft>
              <a:buFont typeface="Wingdings"/>
              <a:buChar char=""/>
            </a:pPr>
            <a:r>
              <a:rPr lang="el-GR" sz="2000" dirty="0">
                <a:solidFill>
                  <a:srgbClr val="000000"/>
                </a:solidFill>
                <a:ea typeface="Calibri"/>
                <a:cs typeface="Calibri"/>
              </a:rPr>
              <a:t>Έντυπο φορολογικής Αναμόρφωσης  </a:t>
            </a:r>
            <a:endParaRPr lang="el-GR" sz="2000" dirty="0">
              <a:ea typeface="MS Mincho"/>
              <a:cs typeface="Calibri"/>
            </a:endParaRPr>
          </a:p>
          <a:p>
            <a:pPr marL="342900" marR="107950" lvl="0" indent="-342900" algn="just">
              <a:lnSpc>
                <a:spcPct val="115000"/>
              </a:lnSpc>
              <a:spcBef>
                <a:spcPts val="1800"/>
              </a:spcBef>
              <a:spcAft>
                <a:spcPts val="1800"/>
              </a:spcAft>
              <a:buFont typeface="Wingdings"/>
              <a:buChar char=""/>
            </a:pPr>
            <a:r>
              <a:rPr lang="el-GR" sz="2000" dirty="0">
                <a:solidFill>
                  <a:srgbClr val="000000"/>
                </a:solidFill>
                <a:ea typeface="Calibri"/>
                <a:cs typeface="Calibri"/>
              </a:rPr>
              <a:t>Συνοπτικά-Τι πρέπει να γνωρίζουν οι </a:t>
            </a:r>
            <a:r>
              <a:rPr lang="el-GR" sz="2000" dirty="0" smtClean="0">
                <a:solidFill>
                  <a:srgbClr val="000000"/>
                </a:solidFill>
                <a:ea typeface="Calibri"/>
                <a:cs typeface="Calibri"/>
              </a:rPr>
              <a:t>επιχειρηματίες </a:t>
            </a:r>
            <a:endParaRPr lang="el-GR" sz="2000" dirty="0">
              <a:ea typeface="MS Mincho"/>
              <a:cs typeface="Calibri"/>
            </a:endParaRP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24" y="973493"/>
            <a:ext cx="4691742" cy="469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0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anim calcmode="lin" valueType="num">
                                      <p:cBhvr>
                                        <p:cTn id="3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anim calcmode="lin" valueType="num">
                                      <p:cBhvr>
                                        <p:cTn id="4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1000"/>
                                        <p:tgtEl>
                                          <p:spTgt spid="6">
                                            <p:txEl>
                                              <p:pRg st="3" end="3"/>
                                            </p:txEl>
                                          </p:spTgt>
                                        </p:tgtEl>
                                      </p:cBhvr>
                                    </p:animEffect>
                                    <p:anim calcmode="lin" valueType="num">
                                      <p:cBhvr>
                                        <p:cTn id="4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1000"/>
                                        <p:tgtEl>
                                          <p:spTgt spid="6">
                                            <p:txEl>
                                              <p:pRg st="4" end="4"/>
                                            </p:txEl>
                                          </p:spTgt>
                                        </p:tgtEl>
                                      </p:cBhvr>
                                    </p:animEffect>
                                    <p:anim calcmode="lin" valueType="num">
                                      <p:cBhvr>
                                        <p:cTn id="5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ter4All-Template PPT_v02">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C547182C2D0F47A2252171A0F06222" ma:contentTypeVersion="18" ma:contentTypeDescription="Create a new document." ma:contentTypeScope="" ma:versionID="1597d22577e9575f99e24309ee0e44af">
  <xsd:schema xmlns:xsd="http://www.w3.org/2001/XMLSchema" xmlns:xs="http://www.w3.org/2001/XMLSchema" xmlns:p="http://schemas.microsoft.com/office/2006/metadata/properties" xmlns:ns2="a00d6392-6280-406e-8abb-192204cae835" xmlns:ns3="6147d5a9-d9fc-485c-b7f5-f60db4affe63" targetNamespace="http://schemas.microsoft.com/office/2006/metadata/properties" ma:root="true" ma:fieldsID="75a0ca19de23e4869b471ccc54acd734" ns2:_="" ns3:_="">
    <xsd:import namespace="a00d6392-6280-406e-8abb-192204cae835"/>
    <xsd:import namespace="6147d5a9-d9fc-485c-b7f5-f60db4affe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0d6392-6280-406e-8abb-192204cae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e544a5-5024-496a-80fa-bd27f993d8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47d5a9-d9fc-485c-b7f5-f60db4affe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1682c2e-d20d-4ecc-af68-6d047d9c560b}" ma:internalName="TaxCatchAll" ma:showField="CatchAllData" ma:web="6147d5a9-d9fc-485c-b7f5-f60db4affe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0d6392-6280-406e-8abb-192204cae835">
      <Terms xmlns="http://schemas.microsoft.com/office/infopath/2007/PartnerControls"/>
    </lcf76f155ced4ddcb4097134ff3c332f>
    <TaxCatchAll xmlns="6147d5a9-d9fc-485c-b7f5-f60db4affe63" xsi:nil="true"/>
    <SharedWithUsers xmlns="6147d5a9-d9fc-485c-b7f5-f60db4affe63">
      <UserInfo>
        <DisplayName/>
        <AccountId xsi:nil="true"/>
        <AccountType/>
      </UserInfo>
    </SharedWithUsers>
    <MediaLengthInSeconds xmlns="a00d6392-6280-406e-8abb-192204cae835" xsi:nil="true"/>
  </documentManagement>
</p:properties>
</file>

<file path=customXml/itemProps1.xml><?xml version="1.0" encoding="utf-8"?>
<ds:datastoreItem xmlns:ds="http://schemas.openxmlformats.org/officeDocument/2006/customXml" ds:itemID="{50FF731A-4FD6-4D53-A2B2-70C33D45A225}"/>
</file>

<file path=customXml/itemProps2.xml><?xml version="1.0" encoding="utf-8"?>
<ds:datastoreItem xmlns:ds="http://schemas.openxmlformats.org/officeDocument/2006/customXml" ds:itemID="{991D35A8-FC48-4508-B010-2B095BA792C4}"/>
</file>

<file path=customXml/itemProps3.xml><?xml version="1.0" encoding="utf-8"?>
<ds:datastoreItem xmlns:ds="http://schemas.openxmlformats.org/officeDocument/2006/customXml" ds:itemID="{25DEC79E-5F02-47B6-BF97-5E11A29F573C}"/>
</file>

<file path=docProps/app.xml><?xml version="1.0" encoding="utf-8"?>
<Properties xmlns="http://schemas.openxmlformats.org/officeDocument/2006/extended-properties" xmlns:vt="http://schemas.openxmlformats.org/officeDocument/2006/docPropsVTypes">
  <Template>Enter4All-Template PPT_v02</Template>
  <TotalTime>2511</TotalTime>
  <Words>4722</Words>
  <Application>Microsoft Office PowerPoint</Application>
  <PresentationFormat>Προσαρμογή</PresentationFormat>
  <Paragraphs>707</Paragraphs>
  <Slides>59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Enter4All-Template PPT_v02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DESPOINA</cp:lastModifiedBy>
  <cp:revision>277</cp:revision>
  <dcterms:created xsi:type="dcterms:W3CDTF">2022-08-18T08:43:26Z</dcterms:created>
  <dcterms:modified xsi:type="dcterms:W3CDTF">2023-03-29T10:31:36Z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0x010100A0C547182C2D0F47A2252171A0F06222</vt:lpwstr>
  </property>
  <property fmtid="{D5CDD505-2E9C-101B-9397-08002B2CF9AE}" pid="3" name="Order">
    <vt:r8>365900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