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48" r:id="rId2"/>
    <p:sldId id="349" r:id="rId3"/>
    <p:sldId id="350" r:id="rId4"/>
    <p:sldId id="351" r:id="rId5"/>
    <p:sldId id="352" r:id="rId6"/>
    <p:sldId id="277" r:id="rId7"/>
    <p:sldId id="359" r:id="rId8"/>
    <p:sldId id="360" r:id="rId9"/>
    <p:sldId id="362" r:id="rId10"/>
    <p:sldId id="363" r:id="rId11"/>
    <p:sldId id="364" r:id="rId12"/>
    <p:sldId id="361"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43" r:id="rId27"/>
    <p:sldId id="378" r:id="rId28"/>
    <p:sldId id="354" r:id="rId29"/>
    <p:sldId id="355" r:id="rId30"/>
    <p:sldId id="356" r:id="rId31"/>
    <p:sldId id="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2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5FB1C-4F3E-4606-9FDD-53DDD3D9DD45}" type="datetimeFigureOut">
              <a:rPr lang="en-GB" smtClean="0"/>
              <a:t>21/01/2023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F4431-9C28-44F1-91FA-5BAA82B45116}" type="slidenum">
              <a:rPr lang="en-GB" smtClean="0"/>
              <a:t>‹#›</a:t>
            </a:fld>
            <a:endParaRPr lang="en-GB"/>
          </a:p>
        </p:txBody>
      </p:sp>
    </p:spTree>
    <p:extLst>
      <p:ext uri="{BB962C8B-B14F-4D97-AF65-F5344CB8AC3E}">
        <p14:creationId xmlns:p14="http://schemas.microsoft.com/office/powerpoint/2010/main" val="131970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1" dirty="0"/>
              <a:t>SF’s proposal is that we should include both Erasmus and </a:t>
            </a:r>
            <a:r>
              <a:rPr lang="el-GR" b="1" dirty="0"/>
              <a:t>ΙΚΥ</a:t>
            </a:r>
            <a:r>
              <a:rPr lang="en-US" b="1" dirty="0"/>
              <a:t> logos on every slide of </a:t>
            </a:r>
            <a:r>
              <a:rPr lang="en-US" b="1"/>
              <a:t>the presentation and </a:t>
            </a:r>
            <a:r>
              <a:rPr lang="en-US" b="1" dirty="0"/>
              <a:t>maybe we should keep partners’  logos just on the 1</a:t>
            </a:r>
            <a:r>
              <a:rPr lang="en-US" b="1" baseline="30000" dirty="0"/>
              <a:t>st</a:t>
            </a:r>
            <a:r>
              <a:rPr lang="en-US" b="1" dirty="0"/>
              <a:t> one. </a:t>
            </a:r>
          </a:p>
          <a:p>
            <a:endParaRPr lang="el-GR" dirty="0"/>
          </a:p>
        </p:txBody>
      </p:sp>
      <p:sp>
        <p:nvSpPr>
          <p:cNvPr id="4" name="Θέση αριθμού διαφάνειας 3"/>
          <p:cNvSpPr>
            <a:spLocks noGrp="1"/>
          </p:cNvSpPr>
          <p:nvPr>
            <p:ph type="sldNum" sz="quarter" idx="5"/>
          </p:nvPr>
        </p:nvSpPr>
        <p:spPr/>
        <p:txBody>
          <a:bodyPr/>
          <a:lstStyle/>
          <a:p>
            <a:fld id="{3195F490-A199-41CB-8A2E-FA2DE56CBB35}" type="slidenum">
              <a:rPr lang="pt-PT" smtClean="0"/>
              <a:pPr/>
              <a:t>1</a:t>
            </a:fld>
            <a:endParaRPr lang="pt-PT"/>
          </a:p>
        </p:txBody>
      </p:sp>
    </p:spTree>
    <p:extLst>
      <p:ext uri="{BB962C8B-B14F-4D97-AF65-F5344CB8AC3E}">
        <p14:creationId xmlns:p14="http://schemas.microsoft.com/office/powerpoint/2010/main" val="3195016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a16="http://schemas.microsoft.com/office/drawing/2014/main" xmlns="" id="{5D06550B-ADEB-2143-DE24-6B00B08699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a16="http://schemas.microsoft.com/office/drawing/2014/main" xmlns="" id="{D278C851-64B5-D211-CC18-21AE23C85839}"/>
              </a:ext>
            </a:extLst>
          </p:cNvPr>
          <p:cNvSpPr/>
          <p:nvPr/>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a16="http://schemas.microsoft.com/office/drawing/2014/main" xmlns="" id="{7AE795AF-3CD2-5869-1BBD-61203FC91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a16="http://schemas.microsoft.com/office/drawing/2014/main" xmlns="" id="{E219097D-088C-A9F7-1AED-04DE078E8154}"/>
              </a:ext>
            </a:extLst>
          </p:cNvPr>
          <p:cNvSpPr/>
          <p:nvPr/>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655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1DB5877-F657-4D2F-9A35-023EB3E1D532}" type="datetimeFigureOut">
              <a:rPr lang="en-GB" smtClean="0"/>
              <a:t>21/01/2023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3D2F29-0C32-483B-9A75-0514D8DB08B1}" type="slidenum">
              <a:rPr lang="en-GB" smtClean="0"/>
              <a:t>‹#›</a:t>
            </a:fld>
            <a:endParaRPr lang="en-GB"/>
          </a:p>
        </p:txBody>
      </p:sp>
    </p:spTree>
    <p:extLst>
      <p:ext uri="{BB962C8B-B14F-4D97-AF65-F5344CB8AC3E}">
        <p14:creationId xmlns:p14="http://schemas.microsoft.com/office/powerpoint/2010/main" val="34300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5DFBF982-76E0-29D0-CE1D-57D202105C08}"/>
              </a:ext>
            </a:extLst>
          </p:cNvPr>
          <p:cNvSpPr/>
          <p:nvPr/>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xmlns="" id="{BC740E26-6977-1EC8-113B-EADF61EC6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19025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90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22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55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26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37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24C62D91-E8EB-E1C1-A152-23A95CD5C78A}"/>
              </a:ext>
            </a:extLst>
          </p:cNvPr>
          <p:cNvSpPr/>
          <p:nvPr/>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xmlns="" id="{174E180C-AE7A-F6D6-4C5B-8DBAEF368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a16="http://schemas.microsoft.com/office/drawing/2014/main" xmlns="" id="{4EEED736-F29A-47C4-A05E-5A30ECCDC848}"/>
              </a:ext>
            </a:extLst>
          </p:cNvPr>
          <p:cNvCxnSpPr>
            <a:cxnSpLocks/>
          </p:cNvCxnSpPr>
          <p:nvPr/>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a16="http://schemas.microsoft.com/office/drawing/2014/main" xmlns="" id="{1B90E7C6-155A-4DE5-095E-50009BC96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a16="http://schemas.microsoft.com/office/drawing/2014/main" xmlns="" id="{12991457-FB59-E5AB-ED6B-7762034A2E18}"/>
              </a:ext>
            </a:extLst>
          </p:cNvPr>
          <p:cNvSpPr txBox="1"/>
          <p:nvPr/>
        </p:nvSpPr>
        <p:spPr>
          <a:xfrm>
            <a:off x="6195079" y="4980296"/>
            <a:ext cx="3964922" cy="1015663"/>
          </a:xfrm>
          <a:prstGeom prst="rect">
            <a:avLst/>
          </a:prstGeom>
          <a:noFill/>
        </p:spPr>
        <p:txBody>
          <a:bodyPr wrap="square" anchor="ctr">
            <a:spAutoFit/>
          </a:bodyPr>
          <a:lstStyle/>
          <a:p>
            <a:r>
              <a:rPr lang="en-US" sz="1200" b="0" i="0" dirty="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dirty="0">
              <a:solidFill>
                <a:schemeClr val="bg1"/>
              </a:solidFill>
            </a:endParaRPr>
          </a:p>
        </p:txBody>
      </p:sp>
      <p:sp>
        <p:nvSpPr>
          <p:cNvPr id="19" name="CaixaDeTexto 18">
            <a:extLst>
              <a:ext uri="{FF2B5EF4-FFF2-40B4-BE49-F238E27FC236}">
                <a16:creationId xmlns:a16="http://schemas.microsoft.com/office/drawing/2014/main" xmlns="" id="{65F7DB30-ACA2-5591-7140-7BDF633052DC}"/>
              </a:ext>
            </a:extLst>
          </p:cNvPr>
          <p:cNvSpPr txBox="1"/>
          <p:nvPr/>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dirty="0">
                <a:solidFill>
                  <a:schemeClr val="bg1"/>
                </a:solidFill>
                <a:effectLst/>
                <a:latin typeface="+mj-lt"/>
              </a:rPr>
              <a:t>Business Development Training and Support for Non - Native Small Business Owners</a:t>
            </a:r>
          </a:p>
          <a:p>
            <a:endParaRPr lang="pt-PT" dirty="0"/>
          </a:p>
        </p:txBody>
      </p:sp>
    </p:spTree>
    <p:extLst>
      <p:ext uri="{BB962C8B-B14F-4D97-AF65-F5344CB8AC3E}">
        <p14:creationId xmlns:p14="http://schemas.microsoft.com/office/powerpoint/2010/main" val="400288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xmlns="" id="{BB5528FB-9009-4795-EDAA-08D85F69317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a16="http://schemas.microsoft.com/office/drawing/2014/main" xmlns="" id="{E2EEC072-6B37-FFE0-DB47-13EA318796F3}"/>
              </a:ext>
            </a:extLst>
          </p:cNvPr>
          <p:cNvCxnSpPr>
            <a:cxnSpLocks/>
          </p:cNvCxnSpPr>
          <p:nvPr/>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sp>
        <p:nvSpPr>
          <p:cNvPr id="8" name="CaixaDeTexto 7">
            <a:extLst>
              <a:ext uri="{FF2B5EF4-FFF2-40B4-BE49-F238E27FC236}">
                <a16:creationId xmlns:a16="http://schemas.microsoft.com/office/drawing/2014/main" xmlns="" id="{DF373C53-A3FA-EA56-BAEE-8B2B4F59B6EB}"/>
              </a:ext>
            </a:extLst>
          </p:cNvPr>
          <p:cNvSpPr txBox="1"/>
          <p:nvPr/>
        </p:nvSpPr>
        <p:spPr>
          <a:xfrm>
            <a:off x="3993824" y="6323397"/>
            <a:ext cx="3315855" cy="261610"/>
          </a:xfrm>
          <a:prstGeom prst="rect">
            <a:avLst/>
          </a:prstGeom>
          <a:noFill/>
        </p:spPr>
        <p:txBody>
          <a:bodyPr wrap="square" rtlCol="0">
            <a:spAutoFit/>
          </a:bodyPr>
          <a:lstStyle/>
          <a:p>
            <a:r>
              <a:rPr lang="pt-PT" sz="1100" b="0" i="0" dirty="0">
                <a:solidFill>
                  <a:schemeClr val="bg1">
                    <a:lumMod val="50000"/>
                  </a:schemeClr>
                </a:solidFill>
                <a:effectLst/>
                <a:latin typeface="Cento"/>
              </a:rPr>
              <a:t>2021-1-EL01-KA210-VET-000030217</a:t>
            </a:r>
            <a:endParaRPr lang="pt-PT" sz="1100" dirty="0">
              <a:solidFill>
                <a:schemeClr val="bg1">
                  <a:lumMod val="50000"/>
                </a:schemeClr>
              </a:solidFill>
            </a:endParaRPr>
          </a:p>
        </p:txBody>
      </p:sp>
      <p:pic>
        <p:nvPicPr>
          <p:cNvPr id="11" name="Imagem 10" descr="Uma imagem com texto&#10;&#10;Descrição gerada automaticamente">
            <a:extLst>
              <a:ext uri="{FF2B5EF4-FFF2-40B4-BE49-F238E27FC236}">
                <a16:creationId xmlns:a16="http://schemas.microsoft.com/office/drawing/2014/main" xmlns="" id="{6BEC2645-87E7-D492-956C-825C1C7FFE1B}"/>
              </a:ext>
            </a:extLst>
          </p:cNvPr>
          <p:cNvPicPr>
            <a:picLocks noChangeAspect="1"/>
          </p:cNvPicPr>
          <p:nvPr/>
        </p:nvPicPr>
        <p:blipFill>
          <a:blip r:embed="rId13"/>
          <a:stretch>
            <a:fillRect/>
          </a:stretch>
        </p:blipFill>
        <p:spPr>
          <a:xfrm>
            <a:off x="7335078" y="5914186"/>
            <a:ext cx="789195" cy="736293"/>
          </a:xfrm>
          <a:prstGeom prst="rect">
            <a:avLst/>
          </a:prstGeom>
        </p:spPr>
      </p:pic>
      <p:pic>
        <p:nvPicPr>
          <p:cNvPr id="12" name="Imagem 11" descr="Uma imagem com texto&#10;&#10;Descrição gerada automaticamente">
            <a:extLst>
              <a:ext uri="{FF2B5EF4-FFF2-40B4-BE49-F238E27FC236}">
                <a16:creationId xmlns:a16="http://schemas.microsoft.com/office/drawing/2014/main" xmlns="" id="{9F645BFE-746A-5429-E143-E9CFD3F72131}"/>
              </a:ext>
            </a:extLst>
          </p:cNvPr>
          <p:cNvPicPr>
            <a:picLocks noChangeAspect="1"/>
          </p:cNvPicPr>
          <p:nvPr/>
        </p:nvPicPr>
        <p:blipFill>
          <a:blip r:embed="rId14"/>
          <a:stretch>
            <a:fillRect/>
          </a:stretch>
        </p:blipFill>
        <p:spPr>
          <a:xfrm>
            <a:off x="9542578" y="5903844"/>
            <a:ext cx="1886456" cy="762166"/>
          </a:xfrm>
          <a:prstGeom prst="rect">
            <a:avLst/>
          </a:prstGeom>
        </p:spPr>
      </p:pic>
    </p:spTree>
    <p:extLst>
      <p:ext uri="{BB962C8B-B14F-4D97-AF65-F5344CB8AC3E}">
        <p14:creationId xmlns:p14="http://schemas.microsoft.com/office/powerpoint/2010/main" val="372578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emel.gr/"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hyperlink" Target="http://www.collaborativeterra.net.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public.gr/search?q=John%20Wiley%20&amp;%20Sons%20Inc&amp;facetFilters=%5b%5b%22childSkus.hierarchicalCategories.lvl0:%CE%B2%CE%B9%CE%B2%CE%BB%CE%AF%CE%B1%20&amp;%20%CE%BA%CF%8C%CE%BC%CE%B9%CE%BA%CF%82%C2%B7ic-books%22%5d%5d" TargetMode="External"/><Relationship Id="rId3" Type="http://schemas.openxmlformats.org/officeDocument/2006/relationships/hyperlink" Target="https://www.google.com/url?sa=t&amp;rct=j&amp;q=&amp;esrc=s&amp;source=web&amp;cd=&amp;cad=rja&amp;uact=8&amp;ved=2ahUKEwjB6eig-Pr5AhW_QPEDHbTvCyIQFnoECDcQAQ&amp;url=https://www.eap.gr/wp-content/uploads/2021/05/odigies_simplirwsis_business_canvas_v1.pdf&amp;usg=AOvVaw3WpcN_-e3MnBKE5oSq86sv" TargetMode="External"/><Relationship Id="rId7" Type="http://schemas.openxmlformats.org/officeDocument/2006/relationships/hyperlink" Target="https://www.public.gr/search?q=Penguin%20Books%20Ltd&amp;facetFilters=%5b%5b%22childSkus.hierarchicalCategories.lvl0:%CE%B2%CE%B9%CE%B2%CE%BB%CE%AF%CE%B1%20&amp;%20%CE%BA%CF%8C%CE%BC%CE%B9%CE%BA%CF%82%C2%B7ic-books%22%5d%5d" TargetMode="External"/><Relationship Id="rId2" Type="http://schemas.openxmlformats.org/officeDocument/2006/relationships/hyperlink" Target="https://canvanizer.com/new/lean-canvas" TargetMode="External"/><Relationship Id="rId1" Type="http://schemas.openxmlformats.org/officeDocument/2006/relationships/slideLayout" Target="../slideLayouts/slideLayout2.xml"/><Relationship Id="rId6" Type="http://schemas.openxmlformats.org/officeDocument/2006/relationships/hyperlink" Target="https://www.politeianet.gr/sygrafeas/pigneur-yves-103721" TargetMode="External"/><Relationship Id="rId5" Type="http://schemas.openxmlformats.org/officeDocument/2006/relationships/hyperlink" Target="https://www.politeianet.gr/sygrafeas/osterwalder-alexander-103720" TargetMode="External"/><Relationship Id="rId4" Type="http://schemas.openxmlformats.org/officeDocument/2006/relationships/hyperlink" Target="https://www.google.com/url?sa=t&amp;rct=j&amp;q=&amp;esrc=s&amp;source=web&amp;cd=&amp;ved=2ahUKEwjl083c_Pr5AhXBQ_EDHdzvCkc4ChAWegQIGxAB&amp;url=http://www.resilience-project.eu/fileadmin/documents/Guidelines_gr_2014.pdf&amp;usg=AOvVaw0o4w8ZG9ATC9v-9b09Wve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 xmlns:a16="http://schemas.microsoft.com/office/drawing/2014/main" id="{72DF0B0B-3DBC-8996-3522-298E9429EC3A}"/>
              </a:ext>
            </a:extLst>
          </p:cNvPr>
          <p:cNvSpPr txBox="1">
            <a:spLocks/>
          </p:cNvSpPr>
          <p:nvPr/>
        </p:nvSpPr>
        <p:spPr>
          <a:xfrm>
            <a:off x="286329" y="1993746"/>
            <a:ext cx="3935323" cy="58489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3600" b="1" dirty="0">
              <a:solidFill>
                <a:srgbClr val="7F8AF6"/>
              </a:solidFill>
            </a:endParaRPr>
          </a:p>
        </p:txBody>
      </p:sp>
      <p:sp>
        <p:nvSpPr>
          <p:cNvPr id="5" name="Title 1"/>
          <p:cNvSpPr txBox="1">
            <a:spLocks/>
          </p:cNvSpPr>
          <p:nvPr/>
        </p:nvSpPr>
        <p:spPr>
          <a:xfrm>
            <a:off x="425043" y="1371278"/>
            <a:ext cx="4507684" cy="12449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3366FF"/>
                </a:solidFill>
                <a:effectLst>
                  <a:outerShdw blurRad="38100" dist="38100" dir="2700000" algn="tl">
                    <a:srgbClr val="000000">
                      <a:alpha val="43137"/>
                    </a:srgbClr>
                  </a:outerShdw>
                </a:effectLst>
                <a:latin typeface="+mn-lt"/>
              </a:rPr>
              <a:t>UNIT</a:t>
            </a:r>
            <a:r>
              <a:rPr lang="el-GR" sz="2800" b="1" dirty="0" smtClean="0">
                <a:solidFill>
                  <a:srgbClr val="3366FF"/>
                </a:solidFill>
                <a:effectLst>
                  <a:outerShdw blurRad="38100" dist="38100" dir="2700000" algn="tl">
                    <a:srgbClr val="000000">
                      <a:alpha val="43137"/>
                    </a:srgbClr>
                  </a:outerShdw>
                </a:effectLst>
                <a:latin typeface="+mn-lt"/>
              </a:rPr>
              <a:t>/ΕΝΟΤΗΤΑ</a:t>
            </a:r>
            <a:r>
              <a:rPr lang="en-GB" sz="2800" b="1" dirty="0" smtClean="0">
                <a:effectLst>
                  <a:outerShdw blurRad="38100" dist="38100" dir="2700000" algn="tl">
                    <a:srgbClr val="000000">
                      <a:alpha val="43137"/>
                    </a:srgbClr>
                  </a:outerShdw>
                </a:effectLst>
                <a:latin typeface="+mn-lt"/>
              </a:rPr>
              <a:t/>
            </a:r>
            <a:br>
              <a:rPr lang="en-GB" sz="2800" b="1" dirty="0" smtClean="0">
                <a:effectLst>
                  <a:outerShdw blurRad="38100" dist="38100" dir="2700000" algn="tl">
                    <a:srgbClr val="000000">
                      <a:alpha val="43137"/>
                    </a:srgbClr>
                  </a:outerShdw>
                </a:effectLst>
                <a:latin typeface="+mn-lt"/>
              </a:rPr>
            </a:br>
            <a:r>
              <a:rPr lang="en-GB" sz="2800" b="1" dirty="0" smtClean="0">
                <a:effectLst>
                  <a:outerShdw blurRad="38100" dist="38100" dir="2700000" algn="tl">
                    <a:srgbClr val="000000">
                      <a:alpha val="43137"/>
                    </a:srgbClr>
                  </a:outerShdw>
                </a:effectLst>
                <a:latin typeface="+mn-lt"/>
              </a:rPr>
              <a:t>Planning and Management</a:t>
            </a:r>
          </a:p>
          <a:p>
            <a:r>
              <a:rPr lang="el-GR" sz="2800" b="1" dirty="0" smtClean="0">
                <a:effectLst>
                  <a:outerShdw blurRad="38100" dist="38100" dir="2700000" algn="tl">
                    <a:srgbClr val="000000">
                      <a:alpha val="43137"/>
                    </a:srgbClr>
                  </a:outerShdw>
                </a:effectLst>
                <a:latin typeface="+mn-lt"/>
              </a:rPr>
              <a:t>Σχεδιασμός και διαχείριση</a:t>
            </a:r>
            <a:r>
              <a:rPr lang="en-GB" sz="2800" b="1" dirty="0" smtClean="0">
                <a:latin typeface="+mn-lt"/>
              </a:rPr>
              <a:t/>
            </a:r>
            <a:br>
              <a:rPr lang="en-GB" sz="2800" b="1" dirty="0" smtClean="0">
                <a:latin typeface="+mn-lt"/>
              </a:rPr>
            </a:br>
            <a:endParaRPr lang="en-GB" sz="2800" b="1" dirty="0">
              <a:latin typeface="+mn-lt"/>
            </a:endParaRPr>
          </a:p>
        </p:txBody>
      </p:sp>
      <p:sp>
        <p:nvSpPr>
          <p:cNvPr id="6" name="Subtitle 2"/>
          <p:cNvSpPr txBox="1">
            <a:spLocks/>
          </p:cNvSpPr>
          <p:nvPr/>
        </p:nvSpPr>
        <p:spPr>
          <a:xfrm>
            <a:off x="425043" y="2578640"/>
            <a:ext cx="5170415" cy="2119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dirty="0" smtClean="0">
                <a:solidFill>
                  <a:srgbClr val="3366FF"/>
                </a:solidFill>
                <a:effectLst>
                  <a:outerShdw blurRad="38100" dist="38100" dir="2700000" algn="tl">
                    <a:srgbClr val="000000">
                      <a:alpha val="43137"/>
                    </a:srgbClr>
                  </a:outerShdw>
                </a:effectLst>
              </a:rPr>
              <a:t>Subunit</a:t>
            </a:r>
            <a:r>
              <a:rPr lang="el-GR" b="1" dirty="0" smtClean="0">
                <a:solidFill>
                  <a:srgbClr val="3366FF"/>
                </a:solidFill>
                <a:effectLst>
                  <a:outerShdw blurRad="38100" dist="38100" dir="2700000" algn="tl">
                    <a:srgbClr val="000000">
                      <a:alpha val="43137"/>
                    </a:srgbClr>
                  </a:outerShdw>
                </a:effectLst>
              </a:rPr>
              <a:t>/Υποενότητα</a:t>
            </a:r>
            <a:endParaRPr lang="en-GB" b="1" dirty="0" smtClean="0">
              <a:solidFill>
                <a:srgbClr val="3366FF"/>
              </a:solidFill>
              <a:effectLst>
                <a:outerShdw blurRad="38100" dist="38100" dir="2700000" algn="tl">
                  <a:srgbClr val="000000">
                    <a:alpha val="43137"/>
                  </a:srgbClr>
                </a:outerShdw>
              </a:effectLst>
            </a:endParaRPr>
          </a:p>
          <a:p>
            <a:pPr marL="0" indent="0">
              <a:spcBef>
                <a:spcPts val="0"/>
              </a:spcBef>
              <a:buNone/>
            </a:pPr>
            <a:r>
              <a:rPr lang="en-GB" b="1" dirty="0" smtClean="0">
                <a:effectLst>
                  <a:outerShdw blurRad="38100" dist="38100" dir="2700000" algn="tl">
                    <a:srgbClr val="000000">
                      <a:alpha val="43137"/>
                    </a:srgbClr>
                  </a:outerShdw>
                </a:effectLst>
              </a:rPr>
              <a:t>How to plan and run a viable business, </a:t>
            </a:r>
            <a:r>
              <a:rPr lang="el-GR" b="1" dirty="0" smtClean="0">
                <a:effectLst>
                  <a:outerShdw blurRad="38100" dist="38100" dir="2700000" algn="tl">
                    <a:srgbClr val="000000">
                      <a:alpha val="43137"/>
                    </a:srgbClr>
                  </a:outerShdw>
                </a:effectLst>
              </a:rPr>
              <a:t>  </a:t>
            </a:r>
            <a:r>
              <a:rPr lang="en-GB" b="1" dirty="0" smtClean="0">
                <a:effectLst>
                  <a:outerShdw blurRad="38100" dist="38100" dir="2700000" algn="tl">
                    <a:srgbClr val="000000">
                      <a:alpha val="43137"/>
                    </a:srgbClr>
                  </a:outerShdw>
                </a:effectLst>
              </a:rPr>
              <a:t>Part I</a:t>
            </a:r>
            <a:r>
              <a:rPr lang="el-GR" b="1" dirty="0" smtClean="0">
                <a:effectLst>
                  <a:outerShdw blurRad="38100" dist="38100" dir="2700000" algn="tl">
                    <a:srgbClr val="000000">
                      <a:alpha val="43137"/>
                    </a:srgbClr>
                  </a:outerShdw>
                </a:effectLst>
              </a:rPr>
              <a:t>Ι</a:t>
            </a:r>
          </a:p>
          <a:p>
            <a:pPr marL="0" indent="0">
              <a:spcBef>
                <a:spcPts val="0"/>
              </a:spcBef>
              <a:buNone/>
            </a:pPr>
            <a:r>
              <a:rPr lang="el-GR" b="1" dirty="0" smtClean="0">
                <a:effectLst>
                  <a:outerShdw blurRad="38100" dist="38100" dir="2700000" algn="tl">
                    <a:srgbClr val="000000">
                      <a:alpha val="43137"/>
                    </a:srgbClr>
                  </a:outerShdw>
                </a:effectLst>
              </a:rPr>
              <a:t>Σχεδιασμός και λειτουργία μιας βιώσιμης επιχείρησης</a:t>
            </a:r>
            <a:r>
              <a:rPr lang="en-GB"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Μέρος ΙΙ</a:t>
            </a:r>
            <a:endParaRPr lang="en-GB" b="1" dirty="0" smtClean="0">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30484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start up</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r>
              <a:rPr lang="el-GR" sz="2400" dirty="0"/>
              <a:t>Γιατί </a:t>
            </a:r>
            <a:r>
              <a:rPr lang="en-GB" sz="2400" dirty="0"/>
              <a:t>Lean start up</a:t>
            </a:r>
            <a:r>
              <a:rPr lang="el-GR" sz="2400" dirty="0"/>
              <a:t> ?</a:t>
            </a:r>
          </a:p>
          <a:p>
            <a:pPr marL="514350" indent="-514350" algn="just">
              <a:buFont typeface="+mj-lt"/>
              <a:buAutoNum type="arabicPeriod"/>
            </a:pPr>
            <a:r>
              <a:rPr lang="el-GR" sz="2400" dirty="0"/>
              <a:t>Τα επιχειρηματικά σχέδια σπάνια επιβιώνουν μετά την πρώτη επαφή με πελάτες.</a:t>
            </a:r>
          </a:p>
          <a:p>
            <a:pPr marL="514350" indent="-514350" algn="just">
              <a:buFont typeface="+mj-lt"/>
              <a:buAutoNum type="arabicPeriod"/>
            </a:pPr>
            <a:r>
              <a:rPr lang="el-GR" sz="2400" dirty="0"/>
              <a:t>Κανείς από τους </a:t>
            </a:r>
            <a:r>
              <a:rPr lang="el-GR" sz="2400" dirty="0" smtClean="0"/>
              <a:t>επενδυτές/δανειστές </a:t>
            </a:r>
            <a:r>
              <a:rPr lang="el-GR" sz="2400" dirty="0"/>
              <a:t>δεν </a:t>
            </a:r>
            <a:r>
              <a:rPr lang="el-GR" sz="2400" dirty="0" smtClean="0"/>
              <a:t>ζητά </a:t>
            </a:r>
            <a:r>
              <a:rPr lang="el-GR" sz="2400" dirty="0"/>
              <a:t>πενταετή σχέδια που επιδιώκουν να προβλέψουν εντελώς άγνωστα στοιχεία και περιστάσεις.</a:t>
            </a:r>
          </a:p>
          <a:p>
            <a:pPr marL="514350" indent="-514350" algn="just">
              <a:buFont typeface="+mj-lt"/>
              <a:buAutoNum type="arabicPeriod"/>
            </a:pPr>
            <a:r>
              <a:rPr lang="el-GR" sz="2400" dirty="0"/>
              <a:t>Οι νεοφυείς επιχειρήσεις δεν είναι μικρογραφίες μεγάλων επιχειρήσεων. Δεν αναπτύσσονται σύμφωνα με σχέδια ευρείας κλίμακας. Αυτές που τελικά επιτυγχάνουν κινούνται γρήγορα και διαδοχικά από αποτυχία σε αποτυχία προσαρμοζόμενες ασταμάτητα με αδιάκοπες, επαναλαμβανόμενες δοκιμές, βελτιώνοντας τις αρχικές τους ιδέες αλλά και τροποποιώντας τις, αντλώντας πληροφορίες και μαθαίνοντας συνεχώς από τους πελάτες </a:t>
            </a:r>
            <a:r>
              <a:rPr lang="el-GR" sz="2400" dirty="0" smtClean="0"/>
              <a:t>τους.</a:t>
            </a:r>
            <a:endParaRPr lang="en-GB" sz="2400" dirty="0"/>
          </a:p>
        </p:txBody>
      </p:sp>
    </p:spTree>
    <p:extLst>
      <p:ext uri="{BB962C8B-B14F-4D97-AF65-F5344CB8AC3E}">
        <p14:creationId xmlns:p14="http://schemas.microsoft.com/office/powerpoint/2010/main" val="2608461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start up</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r>
              <a:rPr lang="el-GR" sz="3200" dirty="0"/>
              <a:t>Αρχές της </a:t>
            </a:r>
            <a:r>
              <a:rPr lang="el-GR" sz="3200" dirty="0" smtClean="0"/>
              <a:t>μεθοδολογίας </a:t>
            </a:r>
            <a:endParaRPr lang="el-GR" sz="3200" dirty="0"/>
          </a:p>
          <a:p>
            <a:pPr marL="514350" indent="-514350" algn="just">
              <a:buFont typeface="+mj-lt"/>
              <a:buAutoNum type="arabicPeriod"/>
            </a:pPr>
            <a:r>
              <a:rPr lang="el-GR" sz="3200" dirty="0"/>
              <a:t>«η παραδοχή της άγνοιας» </a:t>
            </a:r>
          </a:p>
          <a:p>
            <a:pPr marL="514350" indent="-514350" algn="just">
              <a:buFont typeface="+mj-lt"/>
              <a:buAutoNum type="arabicPeriod"/>
            </a:pPr>
            <a:r>
              <a:rPr lang="el-GR" sz="3200" dirty="0"/>
              <a:t>«η δοκιμασία των υποθέσεων» ή </a:t>
            </a:r>
            <a:r>
              <a:rPr lang="en-GB" sz="3200" dirty="0"/>
              <a:t>customer development</a:t>
            </a:r>
            <a:r>
              <a:rPr lang="el-GR" sz="3200" dirty="0"/>
              <a:t> </a:t>
            </a:r>
          </a:p>
          <a:p>
            <a:pPr marL="514350" indent="-514350" algn="just">
              <a:buFont typeface="+mj-lt"/>
              <a:buAutoNum type="arabicPeriod"/>
            </a:pPr>
            <a:r>
              <a:rPr lang="el-GR" sz="3200" dirty="0"/>
              <a:t>«η εύστροφη ανάπτυξη»</a:t>
            </a:r>
            <a:r>
              <a:rPr lang="en-GB" sz="3200" dirty="0"/>
              <a:t> </a:t>
            </a:r>
            <a:r>
              <a:rPr lang="el-GR" sz="3200" dirty="0"/>
              <a:t>ή </a:t>
            </a:r>
            <a:r>
              <a:rPr lang="en-GB" sz="3200" dirty="0"/>
              <a:t>agile development</a:t>
            </a:r>
          </a:p>
        </p:txBody>
      </p:sp>
    </p:spTree>
    <p:extLst>
      <p:ext uri="{BB962C8B-B14F-4D97-AF65-F5344CB8AC3E}">
        <p14:creationId xmlns:p14="http://schemas.microsoft.com/office/powerpoint/2010/main" val="21514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906424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Τι   είναι η «η εύστροφη ανάπτυξη»</a:t>
            </a:r>
            <a:r>
              <a:rPr lang="en-GB" sz="2800" b="1" dirty="0">
                <a:solidFill>
                  <a:schemeClr val="bg1"/>
                </a:solidFill>
              </a:rPr>
              <a:t> </a:t>
            </a:r>
            <a:r>
              <a:rPr lang="el-GR" sz="2800" b="1" dirty="0">
                <a:solidFill>
                  <a:schemeClr val="bg1"/>
                </a:solidFill>
              </a:rPr>
              <a:t>ή </a:t>
            </a:r>
            <a:r>
              <a:rPr lang="en-GB" sz="2800" b="1" dirty="0">
                <a:solidFill>
                  <a:schemeClr val="bg1"/>
                </a:solidFill>
              </a:rPr>
              <a:t>Agile development</a:t>
            </a:r>
            <a:endParaRPr lang="pt-PT" sz="2800" b="1" dirty="0">
              <a:solidFill>
                <a:schemeClr val="bg1"/>
              </a:solidFill>
            </a:endParaRPr>
          </a:p>
        </p:txBody>
      </p:sp>
      <p:sp>
        <p:nvSpPr>
          <p:cNvPr id="6" name="Content Placeholder 2"/>
          <p:cNvSpPr txBox="1">
            <a:spLocks/>
          </p:cNvSpPr>
          <p:nvPr/>
        </p:nvSpPr>
        <p:spPr>
          <a:xfrm>
            <a:off x="402671" y="1313897"/>
            <a:ext cx="58806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endParaRPr lang="el-GR" sz="2000" dirty="0"/>
          </a:p>
          <a:p>
            <a:pPr marL="0" indent="0">
              <a:buNone/>
            </a:pPr>
            <a:r>
              <a:rPr lang="el-GR" sz="2000" dirty="0"/>
              <a:t>Σε αντίθεση με την παραδοσιακή ανάπτυξη προϊόντων, στην οποία κάθε στάδιο εμφανίζεται με γραμμική σειρά και διαρκεί μήνες, η ευέλικτη ανάπτυξη δημιουργεί προϊόντα σε σύντομους, επαναλαμβανόμενους κύκλους. </a:t>
            </a:r>
            <a:endParaRPr lang="el-GR" sz="2000" dirty="0" smtClean="0"/>
          </a:p>
          <a:p>
            <a:pPr marL="0" indent="0">
              <a:buNone/>
            </a:pPr>
            <a:r>
              <a:rPr lang="el-GR" sz="2000" dirty="0" smtClean="0"/>
              <a:t>Μια </a:t>
            </a:r>
            <a:r>
              <a:rPr lang="el-GR" sz="2000" dirty="0"/>
              <a:t>νεοσύστατη επιχείρηση παράγει ένα «ελάχιστο βιώσιμο προϊόν» —που περιέχει μόνο κρίσιμα χαρακτηριστικά— συγκεντρώνει σχόλια σχετικά με αυτό από τους πελάτες </a:t>
            </a:r>
            <a:r>
              <a:rPr lang="el-GR" sz="2000" dirty="0" smtClean="0"/>
              <a:t>και </a:t>
            </a:r>
            <a:r>
              <a:rPr lang="el-GR" sz="2000" dirty="0"/>
              <a:t>στη συνέχεια, ξεκινά από την αρχή με ένα αναθεωρημένο ελάχιστο βιώσιμο προϊόν.</a:t>
            </a:r>
            <a:endParaRPr lang="en-GB" sz="2000" dirty="0"/>
          </a:p>
          <a:p>
            <a:pPr marL="0" indent="0">
              <a:buNone/>
            </a:pPr>
            <a:r>
              <a:rPr lang="el-GR" sz="2000" dirty="0" smtClean="0"/>
              <a:t> </a:t>
            </a:r>
            <a:endParaRPr lang="en-GB" sz="2000" dirty="0"/>
          </a:p>
          <a:p>
            <a:endParaRPr lang="en-GB" dirty="0"/>
          </a:p>
        </p:txBody>
      </p:sp>
      <p:pic>
        <p:nvPicPr>
          <p:cNvPr id="7" name="Picture 6"/>
          <p:cNvPicPr>
            <a:picLocks noChangeAspect="1"/>
          </p:cNvPicPr>
          <p:nvPr/>
        </p:nvPicPr>
        <p:blipFill>
          <a:blip r:embed="rId2"/>
          <a:stretch>
            <a:fillRect/>
          </a:stretch>
        </p:blipFill>
        <p:spPr>
          <a:xfrm>
            <a:off x="7685011" y="1216993"/>
            <a:ext cx="3438095" cy="4828571"/>
          </a:xfrm>
          <a:prstGeom prst="rect">
            <a:avLst/>
          </a:prstGeom>
        </p:spPr>
      </p:pic>
    </p:spTree>
    <p:extLst>
      <p:ext uri="{BB962C8B-B14F-4D97-AF65-F5344CB8AC3E}">
        <p14:creationId xmlns:p14="http://schemas.microsoft.com/office/powerpoint/2010/main" val="356483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start up</a:t>
            </a:r>
            <a:endParaRPr lang="pt-PT" sz="2800" b="1" dirty="0">
              <a:solidFill>
                <a:schemeClr val="bg1"/>
              </a:solidFill>
            </a:endParaRPr>
          </a:p>
        </p:txBody>
      </p:sp>
      <p:pic>
        <p:nvPicPr>
          <p:cNvPr id="7" name="Content Placeholder 3"/>
          <p:cNvPicPr>
            <a:picLocks noChangeAspect="1"/>
          </p:cNvPicPr>
          <p:nvPr/>
        </p:nvPicPr>
        <p:blipFill>
          <a:blip r:embed="rId2"/>
          <a:stretch>
            <a:fillRect/>
          </a:stretch>
        </p:blipFill>
        <p:spPr>
          <a:xfrm>
            <a:off x="1198501" y="1034001"/>
            <a:ext cx="9430142" cy="4930572"/>
          </a:xfrm>
          <a:prstGeom prst="rect">
            <a:avLst/>
          </a:prstGeom>
        </p:spPr>
      </p:pic>
    </p:spTree>
    <p:extLst>
      <p:ext uri="{BB962C8B-B14F-4D97-AF65-F5344CB8AC3E}">
        <p14:creationId xmlns:p14="http://schemas.microsoft.com/office/powerpoint/2010/main" val="200779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Canvas by Ash </a:t>
            </a:r>
            <a:r>
              <a:rPr lang="en-GB" sz="2800" b="1" dirty="0" err="1">
                <a:solidFill>
                  <a:schemeClr val="bg1"/>
                </a:solidFill>
              </a:rPr>
              <a:t>Maurya</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endParaRPr lang="en-GB" sz="3200" b="1" dirty="0" smtClean="0"/>
          </a:p>
          <a:p>
            <a:pPr marL="0" indent="0">
              <a:buNone/>
            </a:pPr>
            <a:endParaRPr lang="en-GB" sz="3200" b="1" dirty="0"/>
          </a:p>
          <a:p>
            <a:pPr marL="0" indent="0">
              <a:buNone/>
            </a:pPr>
            <a:r>
              <a:rPr lang="en-GB" sz="3200" b="1" dirty="0" smtClean="0"/>
              <a:t>              </a:t>
            </a:r>
            <a:r>
              <a:rPr lang="el-GR" sz="3200" b="1" dirty="0" smtClean="0"/>
              <a:t>Ο </a:t>
            </a:r>
            <a:r>
              <a:rPr lang="el-GR" sz="3200" b="1" dirty="0"/>
              <a:t>«λιτός» </a:t>
            </a:r>
            <a:r>
              <a:rPr lang="en-GB" sz="3200" b="1" dirty="0"/>
              <a:t>Canvas </a:t>
            </a:r>
            <a:r>
              <a:rPr lang="el-GR" sz="3200" b="1" dirty="0"/>
              <a:t>ή </a:t>
            </a:r>
            <a:r>
              <a:rPr lang="en-GB" sz="3200" b="1" dirty="0"/>
              <a:t>Lean Canvas by Ash </a:t>
            </a:r>
            <a:r>
              <a:rPr lang="en-GB" sz="3200" b="1" dirty="0" err="1" smtClean="0"/>
              <a:t>Mau</a:t>
            </a:r>
            <a:r>
              <a:rPr lang="en-GB" sz="3200" b="1" dirty="0" err="1"/>
              <a:t>rya</a:t>
            </a:r>
            <a:endParaRPr lang="en-GB" sz="3200" b="1" dirty="0"/>
          </a:p>
          <a:p>
            <a:pPr marL="0" indent="0">
              <a:buNone/>
            </a:pPr>
            <a:endParaRPr lang="en-GB" sz="3200" b="1" dirty="0"/>
          </a:p>
        </p:txBody>
      </p:sp>
    </p:spTree>
    <p:extLst>
      <p:ext uri="{BB962C8B-B14F-4D97-AF65-F5344CB8AC3E}">
        <p14:creationId xmlns:p14="http://schemas.microsoft.com/office/powerpoint/2010/main" val="215397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Canvas by Ash </a:t>
            </a:r>
            <a:r>
              <a:rPr lang="en-GB" sz="2800" b="1" dirty="0" err="1">
                <a:solidFill>
                  <a:schemeClr val="bg1"/>
                </a:solidFill>
              </a:rPr>
              <a:t>Maurya</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r>
              <a:rPr lang="el-GR" sz="3200" dirty="0"/>
              <a:t>Ο</a:t>
            </a:r>
            <a:r>
              <a:rPr lang="el-GR" sz="3200" dirty="0" smtClean="0"/>
              <a:t> </a:t>
            </a:r>
            <a:r>
              <a:rPr lang="el-GR" sz="3200" dirty="0"/>
              <a:t>λιτός καμβάς </a:t>
            </a:r>
            <a:r>
              <a:rPr lang="el-GR" sz="3200" dirty="0" smtClean="0"/>
              <a:t>επικεντρώνεται </a:t>
            </a:r>
            <a:r>
              <a:rPr lang="el-GR" sz="3200" dirty="0"/>
              <a:t>στον τρόπο με τον οποίο </a:t>
            </a:r>
            <a:r>
              <a:rPr lang="el-GR" sz="3200" dirty="0" smtClean="0"/>
              <a:t>ο </a:t>
            </a:r>
            <a:r>
              <a:rPr lang="el-GR" sz="3200" b="1" dirty="0" smtClean="0">
                <a:solidFill>
                  <a:srgbClr val="FF0000"/>
                </a:solidFill>
              </a:rPr>
              <a:t>χρόνος</a:t>
            </a:r>
            <a:r>
              <a:rPr lang="el-GR" sz="3200" dirty="0" smtClean="0"/>
              <a:t> επηρεάζει </a:t>
            </a:r>
            <a:r>
              <a:rPr lang="el-GR" sz="3200" dirty="0"/>
              <a:t>τη </a:t>
            </a:r>
            <a:r>
              <a:rPr lang="el-GR" sz="3200" b="1" dirty="0">
                <a:solidFill>
                  <a:srgbClr val="FF0000"/>
                </a:solidFill>
              </a:rPr>
              <a:t>ροή εσόδων μιας επιχείρησης</a:t>
            </a:r>
            <a:r>
              <a:rPr lang="el-GR" sz="3200" dirty="0"/>
              <a:t>.</a:t>
            </a:r>
          </a:p>
          <a:p>
            <a:r>
              <a:rPr lang="el-GR" sz="3200" dirty="0"/>
              <a:t>Το </a:t>
            </a:r>
            <a:r>
              <a:rPr lang="el-GR" sz="3200" dirty="0" err="1"/>
              <a:t>Lean</a:t>
            </a:r>
            <a:r>
              <a:rPr lang="el-GR" sz="3200" dirty="0"/>
              <a:t> </a:t>
            </a:r>
            <a:r>
              <a:rPr lang="el-GR" sz="3200" dirty="0" err="1"/>
              <a:t>Canvas</a:t>
            </a:r>
            <a:r>
              <a:rPr lang="el-GR" sz="3200" dirty="0"/>
              <a:t> είναι πιο ενεργό και επικεντρωμένο στον επιχειρηματία. </a:t>
            </a:r>
          </a:p>
          <a:p>
            <a:r>
              <a:rPr lang="el-GR" sz="3200" dirty="0"/>
              <a:t>Εστιάζει βαθιά σε παράγοντες εκκίνησης όπως η </a:t>
            </a:r>
            <a:r>
              <a:rPr lang="el-GR" sz="3200" b="1" dirty="0">
                <a:solidFill>
                  <a:srgbClr val="FF0000"/>
                </a:solidFill>
              </a:rPr>
              <a:t>αβεβαιότητα</a:t>
            </a:r>
            <a:r>
              <a:rPr lang="el-GR" sz="3200" dirty="0"/>
              <a:t> και ο </a:t>
            </a:r>
            <a:r>
              <a:rPr lang="el-GR" sz="3200" b="1" dirty="0">
                <a:solidFill>
                  <a:srgbClr val="FF0000"/>
                </a:solidFill>
              </a:rPr>
              <a:t>κίνδυνος</a:t>
            </a:r>
            <a:r>
              <a:rPr lang="el-GR" sz="3200" dirty="0"/>
              <a:t>. </a:t>
            </a:r>
            <a:endParaRPr lang="en-GB" sz="3200" dirty="0"/>
          </a:p>
          <a:p>
            <a:pPr marL="0" indent="0">
              <a:buNone/>
            </a:pPr>
            <a:endParaRPr lang="en-GB" sz="3200" b="1" dirty="0"/>
          </a:p>
        </p:txBody>
      </p:sp>
    </p:spTree>
    <p:extLst>
      <p:ext uri="{BB962C8B-B14F-4D97-AF65-F5344CB8AC3E}">
        <p14:creationId xmlns:p14="http://schemas.microsoft.com/office/powerpoint/2010/main" val="3606783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Canvas by Ash </a:t>
            </a:r>
            <a:r>
              <a:rPr lang="en-GB" sz="2800" b="1" dirty="0" err="1">
                <a:solidFill>
                  <a:schemeClr val="bg1"/>
                </a:solidFill>
              </a:rPr>
              <a:t>Maurya</a:t>
            </a:r>
            <a:endParaRPr lang="pt-PT" sz="2800" b="1" dirty="0">
              <a:solidFill>
                <a:schemeClr val="bg1"/>
              </a:solidFill>
            </a:endParaRPr>
          </a:p>
        </p:txBody>
      </p:sp>
      <p:pic>
        <p:nvPicPr>
          <p:cNvPr id="7" name="Content Placeholder 3"/>
          <p:cNvPicPr>
            <a:picLocks noChangeAspect="1"/>
          </p:cNvPicPr>
          <p:nvPr/>
        </p:nvPicPr>
        <p:blipFill>
          <a:blip r:embed="rId2"/>
          <a:stretch>
            <a:fillRect/>
          </a:stretch>
        </p:blipFill>
        <p:spPr>
          <a:xfrm>
            <a:off x="609599" y="1047037"/>
            <a:ext cx="10536195" cy="4967417"/>
          </a:xfrm>
          <a:prstGeom prst="rect">
            <a:avLst/>
          </a:prstGeom>
        </p:spPr>
      </p:pic>
      <p:sp>
        <p:nvSpPr>
          <p:cNvPr id="4" name="TextBox 3"/>
          <p:cNvSpPr txBox="1"/>
          <p:nvPr/>
        </p:nvSpPr>
        <p:spPr>
          <a:xfrm>
            <a:off x="9118833" y="2952925"/>
            <a:ext cx="1568741" cy="1200329"/>
          </a:xfrm>
          <a:prstGeom prst="rect">
            <a:avLst/>
          </a:prstGeom>
          <a:noFill/>
        </p:spPr>
        <p:txBody>
          <a:bodyPr wrap="square" rtlCol="0">
            <a:spAutoFit/>
          </a:bodyPr>
          <a:lstStyle/>
          <a:p>
            <a:r>
              <a:rPr lang="en-GB" dirty="0" smtClean="0"/>
              <a:t>Early adopters</a:t>
            </a:r>
            <a:r>
              <a:rPr lang="el-GR" dirty="0" smtClean="0"/>
              <a:t>/ πρώτοι αγοραστές</a:t>
            </a:r>
            <a:endParaRPr lang="en-GB" dirty="0"/>
          </a:p>
        </p:txBody>
      </p:sp>
      <p:sp>
        <p:nvSpPr>
          <p:cNvPr id="5" name="TextBox 4"/>
          <p:cNvSpPr txBox="1"/>
          <p:nvPr/>
        </p:nvSpPr>
        <p:spPr>
          <a:xfrm>
            <a:off x="838899" y="1535185"/>
            <a:ext cx="1283516" cy="369332"/>
          </a:xfrm>
          <a:prstGeom prst="rect">
            <a:avLst/>
          </a:prstGeom>
          <a:noFill/>
        </p:spPr>
        <p:txBody>
          <a:bodyPr wrap="square" rtlCol="0">
            <a:spAutoFit/>
          </a:bodyPr>
          <a:lstStyle/>
          <a:p>
            <a:r>
              <a:rPr lang="el-GR" dirty="0" smtClean="0"/>
              <a:t>πρόβλημα</a:t>
            </a:r>
            <a:endParaRPr lang="en-GB" dirty="0"/>
          </a:p>
        </p:txBody>
      </p:sp>
      <p:sp>
        <p:nvSpPr>
          <p:cNvPr id="11" name="TextBox 10"/>
          <p:cNvSpPr txBox="1"/>
          <p:nvPr/>
        </p:nvSpPr>
        <p:spPr>
          <a:xfrm>
            <a:off x="3050755" y="1535185"/>
            <a:ext cx="1283516" cy="369332"/>
          </a:xfrm>
          <a:prstGeom prst="rect">
            <a:avLst/>
          </a:prstGeom>
          <a:noFill/>
        </p:spPr>
        <p:txBody>
          <a:bodyPr wrap="square" rtlCol="0">
            <a:spAutoFit/>
          </a:bodyPr>
          <a:lstStyle/>
          <a:p>
            <a:r>
              <a:rPr lang="el-GR" dirty="0" smtClean="0"/>
              <a:t>λύση</a:t>
            </a:r>
            <a:endParaRPr lang="en-GB" dirty="0"/>
          </a:p>
        </p:txBody>
      </p:sp>
      <p:sp>
        <p:nvSpPr>
          <p:cNvPr id="12" name="TextBox 11"/>
          <p:cNvSpPr txBox="1"/>
          <p:nvPr/>
        </p:nvSpPr>
        <p:spPr>
          <a:xfrm>
            <a:off x="7080308" y="1535185"/>
            <a:ext cx="1567303" cy="646331"/>
          </a:xfrm>
          <a:prstGeom prst="rect">
            <a:avLst/>
          </a:prstGeom>
          <a:noFill/>
        </p:spPr>
        <p:txBody>
          <a:bodyPr wrap="square" rtlCol="0">
            <a:spAutoFit/>
          </a:bodyPr>
          <a:lstStyle/>
          <a:p>
            <a:r>
              <a:rPr lang="el-GR" dirty="0" smtClean="0"/>
              <a:t>συγκριτικό πλεονέκτημα</a:t>
            </a:r>
            <a:endParaRPr lang="en-GB" dirty="0"/>
          </a:p>
        </p:txBody>
      </p:sp>
      <p:sp>
        <p:nvSpPr>
          <p:cNvPr id="13" name="TextBox 12"/>
          <p:cNvSpPr txBox="1"/>
          <p:nvPr/>
        </p:nvSpPr>
        <p:spPr>
          <a:xfrm>
            <a:off x="3050755" y="3530745"/>
            <a:ext cx="1283516" cy="646331"/>
          </a:xfrm>
          <a:prstGeom prst="rect">
            <a:avLst/>
          </a:prstGeom>
          <a:noFill/>
        </p:spPr>
        <p:txBody>
          <a:bodyPr wrap="square" rtlCol="0">
            <a:spAutoFit/>
          </a:bodyPr>
          <a:lstStyle/>
          <a:p>
            <a:r>
              <a:rPr lang="el-GR" dirty="0" smtClean="0"/>
              <a:t>βασικές μετρήσεις</a:t>
            </a:r>
            <a:endParaRPr lang="en-GB" dirty="0"/>
          </a:p>
        </p:txBody>
      </p:sp>
      <p:sp>
        <p:nvSpPr>
          <p:cNvPr id="6" name="TextBox 5"/>
          <p:cNvSpPr txBox="1"/>
          <p:nvPr/>
        </p:nvSpPr>
        <p:spPr>
          <a:xfrm>
            <a:off x="721453" y="3045204"/>
            <a:ext cx="1979802" cy="923330"/>
          </a:xfrm>
          <a:prstGeom prst="rect">
            <a:avLst/>
          </a:prstGeom>
          <a:noFill/>
        </p:spPr>
        <p:txBody>
          <a:bodyPr wrap="square" rtlCol="0">
            <a:spAutoFit/>
          </a:bodyPr>
          <a:lstStyle/>
          <a:p>
            <a:r>
              <a:rPr lang="en-GB" dirty="0" smtClean="0"/>
              <a:t>Existing alternatives/</a:t>
            </a:r>
            <a:endParaRPr lang="el-GR" dirty="0" smtClean="0"/>
          </a:p>
          <a:p>
            <a:r>
              <a:rPr lang="el-GR" dirty="0" smtClean="0"/>
              <a:t>εναλλακτικές</a:t>
            </a:r>
            <a:endParaRPr lang="en-GB" dirty="0"/>
          </a:p>
        </p:txBody>
      </p:sp>
    </p:spTree>
    <p:extLst>
      <p:ext uri="{BB962C8B-B14F-4D97-AF65-F5344CB8AC3E}">
        <p14:creationId xmlns:p14="http://schemas.microsoft.com/office/powerpoint/2010/main" val="183094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Πως συμπληρώνουμε το </a:t>
            </a:r>
            <a:r>
              <a:rPr lang="en-GB" sz="2800" b="1" dirty="0">
                <a:solidFill>
                  <a:schemeClr val="bg1"/>
                </a:solidFill>
              </a:rPr>
              <a:t>Lean Canvas?</a:t>
            </a:r>
            <a:endParaRPr lang="pt-PT" sz="2800" b="1" dirty="0">
              <a:solidFill>
                <a:schemeClr val="bg1"/>
              </a:solidFill>
            </a:endParaRPr>
          </a:p>
        </p:txBody>
      </p:sp>
      <p:sp>
        <p:nvSpPr>
          <p:cNvPr id="14" name="Content Placeholder 2"/>
          <p:cNvSpPr txBox="1">
            <a:spLocks/>
          </p:cNvSpPr>
          <p:nvPr/>
        </p:nvSpPr>
        <p:spPr>
          <a:xfrm>
            <a:off x="762699" y="133906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mtClean="0"/>
              <a:t>Πρόβλημα. Ποιο είναι το πρόβλημα των χρηστών που θα αντιμετωπίσει η επιχείρησή σας; Η διατύπωσή του θα σας βοηθήσει να βεβαιωθείτε ότι ικανοποιείτε μια υπάρχουσα ανάγκη. </a:t>
            </a:r>
          </a:p>
          <a:p>
            <a:r>
              <a:rPr lang="el-GR" smtClean="0"/>
              <a:t>Λύση - μόλις αναγνωριστεί ένα πρόβλημα, το επόμενο πράγμα είναι να βρεθεί μια φιλική λύση σε αυτό.Η λύση πρέπει να είναι συνοπτικά γραμμένη και συγκεκριμένη.</a:t>
            </a:r>
          </a:p>
          <a:p>
            <a:r>
              <a:rPr lang="el-GR" smtClean="0"/>
              <a:t>Βασικές μετρήσεις .Εδώ βάλτε πράγματα που μπορείτε να μετρήσετε και θα αντικατοπτρίζουν την κατάσταση της επιχείρησής σας ή την ισχύ της πρότασής σας (π.χ. τουλάχιστον X% συνδρομές, X λήψεις την πρώτη εβδομάδα, η διαδικασία επιταχύνθηκε κατά X%).</a:t>
            </a:r>
            <a:endParaRPr lang="en-GB" dirty="0"/>
          </a:p>
        </p:txBody>
      </p:sp>
    </p:spTree>
    <p:extLst>
      <p:ext uri="{BB962C8B-B14F-4D97-AF65-F5344CB8AC3E}">
        <p14:creationId xmlns:p14="http://schemas.microsoft.com/office/powerpoint/2010/main" val="4075070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Πως συμπληρώνουμε το </a:t>
            </a:r>
            <a:r>
              <a:rPr lang="en-GB" sz="2800" b="1" dirty="0" smtClean="0">
                <a:solidFill>
                  <a:schemeClr val="bg1"/>
                </a:solidFill>
              </a:rPr>
              <a:t>Lean Canvas?</a:t>
            </a:r>
            <a:endParaRPr lang="pt-PT" sz="2800" b="1" dirty="0">
              <a:solidFill>
                <a:schemeClr val="bg1"/>
              </a:solidFill>
            </a:endParaRPr>
          </a:p>
        </p:txBody>
      </p:sp>
      <p:sp>
        <p:nvSpPr>
          <p:cNvPr id="6" name="Content Placeholder 2"/>
          <p:cNvSpPr txBox="1">
            <a:spLocks/>
          </p:cNvSpPr>
          <p:nvPr/>
        </p:nvSpPr>
        <p:spPr>
          <a:xfrm>
            <a:off x="762699" y="121699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smtClean="0"/>
              <a:t>Ανταγωνιστικό πλεονέκτημα. Η επιχείρηση θα πρέπει να αναγνωρίσει εάν έχει ή όχι ένα πλεονέκτημα έναντι των ανταγωνιστών. </a:t>
            </a:r>
          </a:p>
          <a:p>
            <a:r>
              <a:rPr lang="el-GR" dirty="0" smtClean="0"/>
              <a:t>Μοναδική πρόταση αξίας. Εδώ γράψτε την αξία που δίνει το </a:t>
            </a:r>
            <a:r>
              <a:rPr lang="el-GR" dirty="0" smtClean="0"/>
              <a:t>προϊόν </a:t>
            </a:r>
            <a:r>
              <a:rPr lang="el-GR" dirty="0" smtClean="0"/>
              <a:t>σας στον πελάτη. </a:t>
            </a:r>
          </a:p>
          <a:p>
            <a:r>
              <a:rPr lang="el-GR" dirty="0" smtClean="0"/>
              <a:t>Δομή κόστους. Περιγράψετε όσα πρέπει να ξοδέψετε για να ετοιμάσετε και να πουλήσετε το προϊόν στον πελάτη (π.χ. μισθοί, κόστος υλικών, κόστος συντήρησης). </a:t>
            </a:r>
          </a:p>
          <a:p>
            <a:r>
              <a:rPr lang="el-GR" dirty="0" smtClean="0"/>
              <a:t>Ροές </a:t>
            </a:r>
            <a:r>
              <a:rPr lang="el-GR" dirty="0" smtClean="0"/>
              <a:t>εσόδων. </a:t>
            </a:r>
            <a:r>
              <a:rPr lang="el-GR" dirty="0" smtClean="0"/>
              <a:t>Πώς θα αποφέρει το προϊόν σας χρήματα (π.χ. πωλήσεις, συνδρομή);</a:t>
            </a:r>
            <a:endParaRPr lang="en-GB" dirty="0" smtClean="0"/>
          </a:p>
          <a:p>
            <a:endParaRPr lang="en-GB" dirty="0"/>
          </a:p>
        </p:txBody>
      </p:sp>
    </p:spTree>
    <p:extLst>
      <p:ext uri="{BB962C8B-B14F-4D97-AF65-F5344CB8AC3E}">
        <p14:creationId xmlns:p14="http://schemas.microsoft.com/office/powerpoint/2010/main" val="2695105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ΠΑΡΑΔΕΙΓΜΑ</a:t>
            </a:r>
            <a:endParaRPr lang="pt-PT" sz="2800" b="1" dirty="0">
              <a:solidFill>
                <a:schemeClr val="bg1"/>
              </a:solidFill>
            </a:endParaRPr>
          </a:p>
        </p:txBody>
      </p:sp>
      <p:pic>
        <p:nvPicPr>
          <p:cNvPr id="7" name="Content Placeholder 3"/>
          <p:cNvPicPr>
            <a:picLocks noChangeAspect="1"/>
          </p:cNvPicPr>
          <p:nvPr/>
        </p:nvPicPr>
        <p:blipFill>
          <a:blip r:embed="rId2"/>
          <a:stretch>
            <a:fillRect/>
          </a:stretch>
        </p:blipFill>
        <p:spPr>
          <a:xfrm>
            <a:off x="2078854" y="1313897"/>
            <a:ext cx="7614841" cy="4351338"/>
          </a:xfrm>
          <a:prstGeom prst="rect">
            <a:avLst/>
          </a:prstGeom>
        </p:spPr>
      </p:pic>
    </p:spTree>
    <p:extLst>
      <p:ext uri="{BB962C8B-B14F-4D97-AF65-F5344CB8AC3E}">
        <p14:creationId xmlns:p14="http://schemas.microsoft.com/office/powerpoint/2010/main" val="164205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11D94D53-FB8D-AC07-0D23-9ADE140B9622}"/>
              </a:ext>
            </a:extLst>
          </p:cNvPr>
          <p:cNvSpPr/>
          <p:nvPr/>
        </p:nvSpPr>
        <p:spPr>
          <a:xfrm>
            <a:off x="-352698" y="0"/>
            <a:ext cx="12544697"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Εικόνα 8"/>
          <p:cNvPicPr>
            <a:picLocks noChangeAspect="1"/>
          </p:cNvPicPr>
          <p:nvPr/>
        </p:nvPicPr>
        <p:blipFill>
          <a:blip r:embed="rId2"/>
          <a:stretch>
            <a:fillRect/>
          </a:stretch>
        </p:blipFill>
        <p:spPr>
          <a:xfrm>
            <a:off x="723797" y="2010334"/>
            <a:ext cx="1500187" cy="2181225"/>
          </a:xfrm>
          <a:prstGeom prst="rect">
            <a:avLst/>
          </a:prstGeom>
        </p:spPr>
      </p:pic>
      <p:sp>
        <p:nvSpPr>
          <p:cNvPr id="6" name="Θέση περιεχομένου 2"/>
          <p:cNvSpPr txBox="1">
            <a:spLocks/>
          </p:cNvSpPr>
          <p:nvPr/>
        </p:nvSpPr>
        <p:spPr>
          <a:xfrm>
            <a:off x="3663045" y="911009"/>
            <a:ext cx="6662754" cy="51816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l-GR" sz="1300" b="1" dirty="0" err="1" smtClean="0">
                <a:solidFill>
                  <a:schemeClr val="bg1"/>
                </a:solidFill>
                <a:latin typeface="Arial Black" pitchFamily="34" charset="0"/>
              </a:rPr>
              <a:t>Τέσσα</a:t>
            </a:r>
            <a:r>
              <a:rPr lang="el-GR" sz="1300" b="1" dirty="0" smtClean="0">
                <a:solidFill>
                  <a:schemeClr val="bg1"/>
                </a:solidFill>
                <a:latin typeface="Arial Black" pitchFamily="34" charset="0"/>
              </a:rPr>
              <a:t>  Αυγερινού</a:t>
            </a:r>
          </a:p>
          <a:p>
            <a:r>
              <a:rPr lang="el-GR" sz="1300" dirty="0" smtClean="0">
                <a:solidFill>
                  <a:schemeClr val="bg1"/>
                </a:solidFill>
              </a:rPr>
              <a:t>Είναι πτυχιούχος Νομικής και κατέχει μεταπτυχιακό τίτλο στο </a:t>
            </a:r>
            <a:r>
              <a:rPr lang="en-US" sz="1300" dirty="0" smtClean="0">
                <a:solidFill>
                  <a:schemeClr val="bg1"/>
                </a:solidFill>
              </a:rPr>
              <a:t>Banking</a:t>
            </a:r>
            <a:r>
              <a:rPr lang="el-GR" sz="1300" dirty="0" smtClean="0">
                <a:solidFill>
                  <a:schemeClr val="bg1"/>
                </a:solidFill>
              </a:rPr>
              <a:t>. Ομιλεί και γράφει Ελληνικά, Αγγλικά, Γερμανικά και λίγα Γαλλικά.</a:t>
            </a:r>
            <a:endParaRPr lang="en-GB" sz="1300" dirty="0" smtClean="0">
              <a:solidFill>
                <a:schemeClr val="bg1"/>
              </a:solidFill>
            </a:endParaRPr>
          </a:p>
          <a:p>
            <a:r>
              <a:rPr lang="el-GR" sz="1300" dirty="0" smtClean="0">
                <a:solidFill>
                  <a:schemeClr val="bg1"/>
                </a:solidFill>
              </a:rPr>
              <a:t>΄</a:t>
            </a:r>
            <a:r>
              <a:rPr lang="el-GR" sz="1300" dirty="0" err="1" smtClean="0">
                <a:solidFill>
                  <a:schemeClr val="bg1"/>
                </a:solidFill>
              </a:rPr>
              <a:t>Εχει</a:t>
            </a:r>
            <a:r>
              <a:rPr lang="el-GR" sz="1300" dirty="0" smtClean="0">
                <a:solidFill>
                  <a:schemeClr val="bg1"/>
                </a:solidFill>
              </a:rPr>
              <a:t> απασχοληθεί επαγγελματικά, για περισσότερο από 36 χρόνια, στον χρηματοπιστωτικό χώρο, κυρίως σε πιστωτικά και χρηματοδοτικά ιδρύματα του ιδιωτικού τομέα και στο Εθνικό Ταμείο Επιχειρηματικότητας και Ανάπτυξης σήμερα Ελληνική Αναπτυξιακή Τράπεζα, με αντικείμενα: χρηματοδοτικά προϊόντα, </a:t>
            </a:r>
            <a:r>
              <a:rPr lang="en-US" sz="1300" dirty="0" smtClean="0">
                <a:solidFill>
                  <a:schemeClr val="bg1"/>
                </a:solidFill>
              </a:rPr>
              <a:t>auditing</a:t>
            </a:r>
            <a:r>
              <a:rPr lang="el-GR" sz="1300" dirty="0" smtClean="0">
                <a:solidFill>
                  <a:schemeClr val="bg1"/>
                </a:solidFill>
              </a:rPr>
              <a:t>, </a:t>
            </a:r>
            <a:r>
              <a:rPr lang="en-US" sz="1300" dirty="0" smtClean="0">
                <a:solidFill>
                  <a:schemeClr val="bg1"/>
                </a:solidFill>
              </a:rPr>
              <a:t>compliance</a:t>
            </a:r>
            <a:r>
              <a:rPr lang="el-GR" sz="1300" dirty="0" smtClean="0">
                <a:solidFill>
                  <a:schemeClr val="bg1"/>
                </a:solidFill>
              </a:rPr>
              <a:t>, </a:t>
            </a:r>
            <a:r>
              <a:rPr lang="en-US" sz="1300" dirty="0" smtClean="0">
                <a:solidFill>
                  <a:schemeClr val="bg1"/>
                </a:solidFill>
              </a:rPr>
              <a:t>risk management</a:t>
            </a:r>
            <a:r>
              <a:rPr lang="el-GR" sz="1300" dirty="0" smtClean="0">
                <a:solidFill>
                  <a:schemeClr val="bg1"/>
                </a:solidFill>
              </a:rPr>
              <a:t>, </a:t>
            </a:r>
            <a:r>
              <a:rPr lang="en-US" sz="1300" dirty="0" smtClean="0">
                <a:solidFill>
                  <a:schemeClr val="bg1"/>
                </a:solidFill>
              </a:rPr>
              <a:t>credit</a:t>
            </a:r>
            <a:r>
              <a:rPr lang="el-GR" sz="1300" dirty="0" smtClean="0">
                <a:solidFill>
                  <a:schemeClr val="bg1"/>
                </a:solidFill>
              </a:rPr>
              <a:t>, από θέσεις ευθύνης, καθώς και στο Ταμείο Παρακαταθηκών και Δανείων με ειδίκευση στην δανειοδότηση των οργανισμών τοπικής και περιφερειακής αυτοδιοίκησης. Η συνολική εργασιακή εμπειρία αγγίζει τα 40 χρόνια.</a:t>
            </a:r>
            <a:endParaRPr lang="en-GB" sz="1300" dirty="0" smtClean="0">
              <a:solidFill>
                <a:schemeClr val="bg1"/>
              </a:solidFill>
            </a:endParaRPr>
          </a:p>
          <a:p>
            <a:r>
              <a:rPr lang="el-GR" sz="1300" dirty="0" smtClean="0">
                <a:solidFill>
                  <a:schemeClr val="bg1"/>
                </a:solidFill>
              </a:rPr>
              <a:t>Κατά τη διάρκεια της επαγγελματικής της σταδιοδρομίας απέκτησε σημαντική εμπειρία στη χρηματοδότηση ελληνικών μικρομεσαίων επιχειρήσεων (ΜΜΕ), η οποία λειτούργησε εποικοδομητικά στην υλοποίηση προγραμμάτων κρατικών ενισχύσεων με στόχο τη διευκόλυνση της πρόσβασης των ΜΜΕ σε χρηματοδότηση (δάνεια, εγγυήσεις, χρηματοδοτικές μισθώσεις κ.λπ.). Τα περισσότερα από αυτά τα προγράμματα κάνουν χρήση των Ευρωπαϊκών Διαρθρωτικών Ταμείων, με αποτέλεσμα τη χρηματοδότηση ή την εγγύηση έως και 60.000 ΜΜΕ. Συμμετείχε στην ιδρυτική ομάδα του </a:t>
            </a:r>
            <a:r>
              <a:rPr lang="en-GB" sz="1300" dirty="0" smtClean="0">
                <a:solidFill>
                  <a:schemeClr val="bg1"/>
                </a:solidFill>
              </a:rPr>
              <a:t>Guarantee Fund</a:t>
            </a:r>
            <a:r>
              <a:rPr lang="el-GR" sz="1300" dirty="0" smtClean="0">
                <a:solidFill>
                  <a:schemeClr val="bg1"/>
                </a:solidFill>
              </a:rPr>
              <a:t> και των </a:t>
            </a:r>
            <a:r>
              <a:rPr lang="el-GR" sz="1300" dirty="0" err="1" smtClean="0">
                <a:solidFill>
                  <a:schemeClr val="bg1"/>
                </a:solidFill>
              </a:rPr>
              <a:t>Financial</a:t>
            </a:r>
            <a:r>
              <a:rPr lang="el-GR" sz="1300" dirty="0" smtClean="0">
                <a:solidFill>
                  <a:schemeClr val="bg1"/>
                </a:solidFill>
              </a:rPr>
              <a:t> </a:t>
            </a:r>
            <a:r>
              <a:rPr lang="el-GR" sz="1300" dirty="0" err="1" smtClean="0">
                <a:solidFill>
                  <a:schemeClr val="bg1"/>
                </a:solidFill>
              </a:rPr>
              <a:t>Engineering</a:t>
            </a:r>
            <a:r>
              <a:rPr lang="el-GR" sz="1300" dirty="0" smtClean="0">
                <a:solidFill>
                  <a:schemeClr val="bg1"/>
                </a:solidFill>
              </a:rPr>
              <a:t> </a:t>
            </a:r>
            <a:r>
              <a:rPr lang="el-GR" sz="1300" dirty="0" err="1" smtClean="0">
                <a:solidFill>
                  <a:schemeClr val="bg1"/>
                </a:solidFill>
              </a:rPr>
              <a:t>Instruments</a:t>
            </a:r>
            <a:r>
              <a:rPr lang="el-GR" sz="1300" dirty="0" smtClean="0">
                <a:solidFill>
                  <a:schemeClr val="bg1"/>
                </a:solidFill>
              </a:rPr>
              <a:t> στην Ελλάδα. </a:t>
            </a:r>
            <a:endParaRPr lang="en-GB" sz="1300" dirty="0" smtClean="0">
              <a:solidFill>
                <a:schemeClr val="bg1"/>
              </a:solidFill>
            </a:endParaRPr>
          </a:p>
          <a:p>
            <a:r>
              <a:rPr lang="el-GR" sz="1300" dirty="0" smtClean="0">
                <a:solidFill>
                  <a:schemeClr val="bg1"/>
                </a:solidFill>
              </a:rPr>
              <a:t>Είναι Εκπαιδεύτρια Ενηλίκων, εγγεγραμμένη στο α)Εθνικό και Καποδιστριακό Πανεπιστήμιο Αθηνών και β) στον Εθνικό Οργανισμό Πιστοποίησης Προσόντων &amp; Επαγγελματικού Προσανατολισμού (ΕΟΠΠΕΠ). </a:t>
            </a:r>
            <a:endParaRPr lang="en-GB" sz="1300" dirty="0" smtClean="0">
              <a:solidFill>
                <a:schemeClr val="bg1"/>
              </a:solidFill>
            </a:endParaRPr>
          </a:p>
          <a:p>
            <a:r>
              <a:rPr lang="el-GR" sz="1300" dirty="0" smtClean="0">
                <a:solidFill>
                  <a:schemeClr val="bg1"/>
                </a:solidFill>
              </a:rPr>
              <a:t>Είναι πιστοποιημένη μέντορας από τον </a:t>
            </a:r>
            <a:r>
              <a:rPr lang="el-GR" sz="1300" dirty="0" err="1" smtClean="0">
                <a:solidFill>
                  <a:schemeClr val="bg1"/>
                </a:solidFill>
              </a:rPr>
              <a:t>Διεπιμελητηριακό</a:t>
            </a:r>
            <a:r>
              <a:rPr lang="el-GR" sz="1300" dirty="0" smtClean="0">
                <a:solidFill>
                  <a:schemeClr val="bg1"/>
                </a:solidFill>
              </a:rPr>
              <a:t> Φορέα Πιστοποιήσεων. </a:t>
            </a:r>
            <a:endParaRPr lang="en-GB" sz="1300" dirty="0" smtClean="0">
              <a:solidFill>
                <a:schemeClr val="bg1"/>
              </a:solidFill>
            </a:endParaRPr>
          </a:p>
          <a:p>
            <a:r>
              <a:rPr lang="el-GR" sz="1300" dirty="0" smtClean="0">
                <a:solidFill>
                  <a:schemeClr val="bg1"/>
                </a:solidFill>
              </a:rPr>
              <a:t>Το εθελοντικό της έργο: </a:t>
            </a:r>
            <a:endParaRPr lang="en-GB" sz="1300" dirty="0" smtClean="0">
              <a:solidFill>
                <a:schemeClr val="bg1"/>
              </a:solidFill>
            </a:endParaRPr>
          </a:p>
          <a:p>
            <a:r>
              <a:rPr lang="el-GR" sz="1300" dirty="0" smtClean="0">
                <a:solidFill>
                  <a:schemeClr val="bg1"/>
                </a:solidFill>
              </a:rPr>
              <a:t>στο Κέντρο Εθελοντών Μάνατζερ Ελλάδος (ΚΕΜΕΛ), το οποίο είναι ένας Μη Κερδοσκοπικός Οργανισμός που παρέχει δωρεάν την επιχειρηματική πείρα και τεχνογνωσία των μελών του σε κοινωνικούς φορείς, οργανισμούς και μικρές επιχειρήσεις , εστιάζοντας στην υποστήριξη της νεανικής επιχειρηματικότητας. Περισσότερες πληροφορίες (</a:t>
            </a:r>
            <a:r>
              <a:rPr lang="en-US" sz="1300" u="sng" dirty="0" smtClean="0">
                <a:solidFill>
                  <a:schemeClr val="bg1"/>
                </a:solidFill>
                <a:hlinkClick r:id="rId3"/>
              </a:rPr>
              <a:t>www</a:t>
            </a:r>
            <a:r>
              <a:rPr lang="el-GR" sz="1300" u="sng" dirty="0" smtClean="0">
                <a:solidFill>
                  <a:schemeClr val="bg1"/>
                </a:solidFill>
                <a:hlinkClick r:id="rId3"/>
              </a:rPr>
              <a:t>.</a:t>
            </a:r>
            <a:r>
              <a:rPr lang="en-US" sz="1300" u="sng" dirty="0" err="1" smtClean="0">
                <a:solidFill>
                  <a:schemeClr val="bg1"/>
                </a:solidFill>
                <a:hlinkClick r:id="rId3"/>
              </a:rPr>
              <a:t>kemel</a:t>
            </a:r>
            <a:r>
              <a:rPr lang="el-GR" sz="1300" u="sng" dirty="0" smtClean="0">
                <a:solidFill>
                  <a:schemeClr val="bg1"/>
                </a:solidFill>
                <a:hlinkClick r:id="rId3"/>
              </a:rPr>
              <a:t>.</a:t>
            </a:r>
            <a:r>
              <a:rPr lang="en-US" sz="1300" u="sng" dirty="0" smtClean="0">
                <a:solidFill>
                  <a:schemeClr val="bg1"/>
                </a:solidFill>
                <a:hlinkClick r:id="rId3"/>
              </a:rPr>
              <a:t>gr</a:t>
            </a:r>
            <a:r>
              <a:rPr lang="el-GR" sz="1300" dirty="0" smtClean="0">
                <a:solidFill>
                  <a:schemeClr val="bg1"/>
                </a:solidFill>
              </a:rPr>
              <a:t>) και </a:t>
            </a:r>
            <a:endParaRPr lang="en-GB" sz="1300" dirty="0" smtClean="0">
              <a:solidFill>
                <a:schemeClr val="bg1"/>
              </a:solidFill>
            </a:endParaRPr>
          </a:p>
          <a:p>
            <a:r>
              <a:rPr lang="el-GR" sz="1300" dirty="0" smtClean="0">
                <a:solidFill>
                  <a:schemeClr val="bg1"/>
                </a:solidFill>
              </a:rPr>
              <a:t>στο Δίκτυο Αλληλέγγυας Συμβουλευτικής, το οποίο είναι φορέας Κοινωνικής και Αλληλέγγυας Οικονομίας, με αντικείμενο την ενημέρωση και επιμόρφωση σχετικά με την κοινωνική οικονομία, την  επαγγελματική συμβουλευτική σε εφήβους  και την παροχή επαγγελματικής πληροφόρησης σε επιχειρηματίες (</a:t>
            </a:r>
            <a:r>
              <a:rPr lang="en-US" sz="1300" u="sng" dirty="0" smtClean="0">
                <a:solidFill>
                  <a:schemeClr val="bg1"/>
                </a:solidFill>
                <a:hlinkClick r:id="rId4"/>
              </a:rPr>
              <a:t>www</a:t>
            </a:r>
            <a:r>
              <a:rPr lang="el-GR" sz="1300" u="sng" dirty="0" smtClean="0">
                <a:solidFill>
                  <a:schemeClr val="bg1"/>
                </a:solidFill>
                <a:hlinkClick r:id="rId4"/>
              </a:rPr>
              <a:t>.</a:t>
            </a:r>
            <a:r>
              <a:rPr lang="en-US" sz="1300" u="sng" dirty="0" err="1" smtClean="0">
                <a:solidFill>
                  <a:schemeClr val="bg1"/>
                </a:solidFill>
                <a:hlinkClick r:id="rId4"/>
              </a:rPr>
              <a:t>collaborativeterra</a:t>
            </a:r>
            <a:r>
              <a:rPr lang="el-GR" sz="1300" u="sng" dirty="0" smtClean="0">
                <a:solidFill>
                  <a:schemeClr val="bg1"/>
                </a:solidFill>
                <a:hlinkClick r:id="rId4"/>
              </a:rPr>
              <a:t>.</a:t>
            </a:r>
            <a:r>
              <a:rPr lang="en-US" sz="1300" u="sng" dirty="0" smtClean="0">
                <a:solidFill>
                  <a:schemeClr val="bg1"/>
                </a:solidFill>
                <a:hlinkClick r:id="rId4"/>
              </a:rPr>
              <a:t>net</a:t>
            </a:r>
            <a:r>
              <a:rPr lang="el-GR" sz="1300" u="sng" dirty="0" smtClean="0">
                <a:solidFill>
                  <a:schemeClr val="bg1"/>
                </a:solidFill>
                <a:hlinkClick r:id="rId4"/>
              </a:rPr>
              <a:t>.</a:t>
            </a:r>
            <a:r>
              <a:rPr lang="en-US" sz="1300" u="sng" dirty="0" smtClean="0">
                <a:solidFill>
                  <a:schemeClr val="bg1"/>
                </a:solidFill>
                <a:hlinkClick r:id="rId4"/>
              </a:rPr>
              <a:t>gr</a:t>
            </a:r>
            <a:r>
              <a:rPr lang="el-GR" sz="1300" dirty="0" smtClean="0">
                <a:solidFill>
                  <a:schemeClr val="bg1"/>
                </a:solidFill>
              </a:rPr>
              <a:t>).</a:t>
            </a:r>
            <a:endParaRPr lang="en-GB" sz="1300" dirty="0" smtClean="0">
              <a:solidFill>
                <a:schemeClr val="bg1"/>
              </a:solidFill>
            </a:endParaRPr>
          </a:p>
          <a:p>
            <a:pPr lvl="1">
              <a:lnSpc>
                <a:spcPct val="200000"/>
              </a:lnSpc>
              <a:spcBef>
                <a:spcPts val="0"/>
              </a:spcBef>
            </a:pPr>
            <a:endParaRPr lang="el-GR" sz="1300" dirty="0" smtClean="0">
              <a:solidFill>
                <a:schemeClr val="bg1"/>
              </a:solidFill>
            </a:endParaRPr>
          </a:p>
          <a:p>
            <a:pPr lvl="1">
              <a:lnSpc>
                <a:spcPct val="200000"/>
              </a:lnSpc>
              <a:spcBef>
                <a:spcPts val="0"/>
              </a:spcBef>
            </a:pPr>
            <a:endParaRPr lang="el-GR" dirty="0" smtClean="0"/>
          </a:p>
          <a:p>
            <a:pPr marL="0" indent="0">
              <a:buFont typeface="Arial" panose="020B0604020202020204" pitchFamily="34" charset="0"/>
              <a:buNone/>
            </a:pPr>
            <a:endParaRPr lang="el-GR"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62123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chemeClr val="bg1"/>
                </a:solidFill>
              </a:rPr>
              <a:t>Lean Start up : </a:t>
            </a:r>
            <a:r>
              <a:rPr lang="el-GR" sz="2800" b="1" dirty="0">
                <a:solidFill>
                  <a:schemeClr val="bg1"/>
                </a:solidFill>
              </a:rPr>
              <a:t> Ποιο είναι το Κέρδος ?</a:t>
            </a:r>
            <a:endParaRPr lang="pt-PT" sz="2800" b="1" dirty="0">
              <a:solidFill>
                <a:schemeClr val="bg1"/>
              </a:solidFill>
            </a:endParaRPr>
          </a:p>
        </p:txBody>
      </p:sp>
      <p:sp>
        <p:nvSpPr>
          <p:cNvPr id="7" name="Content Placeholder 2">
            <a:extLst>
              <a:ext uri="{FF2B5EF4-FFF2-40B4-BE49-F238E27FC236}">
                <a16:creationId xmlns="" xmlns:a16="http://schemas.microsoft.com/office/drawing/2014/main" id="{062C7125-B8DC-4E8C-89CB-075A8751CE89}"/>
              </a:ext>
            </a:extLst>
          </p:cNvPr>
          <p:cNvSpPr txBox="1">
            <a:spLocks/>
          </p:cNvSpPr>
          <p:nvPr/>
        </p:nvSpPr>
        <p:spPr>
          <a:xfrm>
            <a:off x="1752600" y="1556792"/>
            <a:ext cx="8648700" cy="3803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smtClean="0"/>
              <a:t>Μικρή Αρχική επένδυση </a:t>
            </a:r>
          </a:p>
          <a:p>
            <a:endParaRPr lang="el-GR" sz="1400" smtClean="0"/>
          </a:p>
          <a:p>
            <a:r>
              <a:rPr lang="el-GR" sz="2400" smtClean="0"/>
              <a:t>Πρώιμη δοκιμασία του Μοντέλου και επιβεβαίωση, άρα χώρο για διορθωτικές κινήσεις </a:t>
            </a:r>
          </a:p>
          <a:p>
            <a:endParaRPr lang="el-GR" sz="1400" smtClean="0"/>
          </a:p>
          <a:p>
            <a:r>
              <a:rPr lang="el-GR" sz="2400" smtClean="0"/>
              <a:t>Αύξηση του </a:t>
            </a:r>
            <a:r>
              <a:rPr lang="en-US" sz="2400" smtClean="0"/>
              <a:t>Valuation </a:t>
            </a:r>
            <a:r>
              <a:rPr lang="el-GR" sz="2400" smtClean="0"/>
              <a:t>της επιχείρησης πριν ξεκινήσει κανονικές πωλήσεις </a:t>
            </a:r>
          </a:p>
          <a:p>
            <a:endParaRPr lang="el-GR" sz="1400" smtClean="0"/>
          </a:p>
          <a:p>
            <a:r>
              <a:rPr lang="el-GR" sz="2400" smtClean="0"/>
              <a:t>Περισσότερο διαθέσιμο κεφάλαιο για τις φάσεις της εκτέλεσης </a:t>
            </a:r>
          </a:p>
          <a:p>
            <a:endParaRPr lang="el-GR" sz="1400" b="1" dirty="0"/>
          </a:p>
        </p:txBody>
      </p:sp>
    </p:spTree>
    <p:extLst>
      <p:ext uri="{BB962C8B-B14F-4D97-AF65-F5344CB8AC3E}">
        <p14:creationId xmlns:p14="http://schemas.microsoft.com/office/powerpoint/2010/main" val="781982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78740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800" b="1" dirty="0">
                <a:solidFill>
                  <a:schemeClr val="bg1"/>
                </a:solidFill>
              </a:rPr>
              <a:t>Επιχειρηματική Ανθεκτικότητα   ή </a:t>
            </a:r>
            <a:r>
              <a:rPr lang="en-GB" sz="2800" b="1" dirty="0">
                <a:solidFill>
                  <a:schemeClr val="bg1"/>
                </a:solidFill>
              </a:rPr>
              <a:t>Business resilience</a:t>
            </a:r>
          </a:p>
        </p:txBody>
      </p:sp>
      <p:pic>
        <p:nvPicPr>
          <p:cNvPr id="6" name="Picture 5"/>
          <p:cNvPicPr>
            <a:picLocks noChangeAspect="1"/>
          </p:cNvPicPr>
          <p:nvPr/>
        </p:nvPicPr>
        <p:blipFill>
          <a:blip r:embed="rId2"/>
          <a:stretch>
            <a:fillRect/>
          </a:stretch>
        </p:blipFill>
        <p:spPr>
          <a:xfrm>
            <a:off x="2112551" y="1528913"/>
            <a:ext cx="7620000" cy="3810000"/>
          </a:xfrm>
          <a:prstGeom prst="rect">
            <a:avLst/>
          </a:prstGeom>
        </p:spPr>
      </p:pic>
    </p:spTree>
    <p:extLst>
      <p:ext uri="{BB962C8B-B14F-4D97-AF65-F5344CB8AC3E}">
        <p14:creationId xmlns:p14="http://schemas.microsoft.com/office/powerpoint/2010/main" val="3698915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4266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Πως ορίζεται η επιχειρηματική ανθεκτικότητα;</a:t>
            </a:r>
            <a:endParaRPr lang="pt-PT" sz="2800" b="1" dirty="0">
              <a:solidFill>
                <a:schemeClr val="bg1"/>
              </a:solidFill>
            </a:endParaRPr>
          </a:p>
        </p:txBody>
      </p:sp>
      <p:sp>
        <p:nvSpPr>
          <p:cNvPr id="6" name="Content Placeholder 2"/>
          <p:cNvSpPr txBox="1">
            <a:spLocks/>
          </p:cNvSpPr>
          <p:nvPr/>
        </p:nvSpPr>
        <p:spPr>
          <a:xfrm>
            <a:off x="880145" y="128034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l-GR" dirty="0" smtClean="0"/>
              <a:t>Ως ανθεκτικότητα ενός οργανισμού ορίζεται η ικανότητά του αφενός </a:t>
            </a:r>
            <a:r>
              <a:rPr lang="el-GR" b="1" dirty="0" smtClean="0">
                <a:solidFill>
                  <a:srgbClr val="FF0000"/>
                </a:solidFill>
              </a:rPr>
              <a:t>να προλαμβάνει </a:t>
            </a:r>
            <a:r>
              <a:rPr lang="el-GR" dirty="0" smtClean="0"/>
              <a:t>και </a:t>
            </a:r>
            <a:r>
              <a:rPr lang="el-GR" b="1" dirty="0" smtClean="0">
                <a:solidFill>
                  <a:srgbClr val="FF0000"/>
                </a:solidFill>
              </a:rPr>
              <a:t>να αποκρίνεται σε κινδύνους </a:t>
            </a:r>
            <a:r>
              <a:rPr lang="el-GR" dirty="0" smtClean="0"/>
              <a:t>που συνδέονται με την απρόσκοπτη λειτουργία του, αφετέρου </a:t>
            </a:r>
            <a:r>
              <a:rPr lang="el-GR" b="1" dirty="0" smtClean="0">
                <a:solidFill>
                  <a:srgbClr val="FF0000"/>
                </a:solidFill>
              </a:rPr>
              <a:t>να προσαρμόζεται </a:t>
            </a:r>
            <a:r>
              <a:rPr lang="el-GR" dirty="0" smtClean="0"/>
              <a:t>σε συνθήκες που διαρκώς μεταβάλλονται και </a:t>
            </a:r>
            <a:r>
              <a:rPr lang="el-GR" b="1" dirty="0" smtClean="0">
                <a:solidFill>
                  <a:srgbClr val="FF0000"/>
                </a:solidFill>
              </a:rPr>
              <a:t>να λειτουργεί εντός ενός σύνθετου και αβέβαιου επιχειρηματικού περιβάλλοντος</a:t>
            </a:r>
            <a:r>
              <a:rPr lang="el-GR" dirty="0" smtClean="0"/>
              <a:t>.</a:t>
            </a:r>
            <a:endParaRPr lang="en-GB" dirty="0" smtClean="0"/>
          </a:p>
          <a:p>
            <a:pPr marL="0" indent="0">
              <a:lnSpc>
                <a:spcPct val="150000"/>
              </a:lnSpc>
              <a:spcBef>
                <a:spcPts val="0"/>
              </a:spcBef>
              <a:buFont typeface="Arial" panose="020B0604020202020204" pitchFamily="34" charset="0"/>
              <a:buNone/>
            </a:pPr>
            <a:r>
              <a:rPr lang="el-GR" sz="2000" i="1" dirty="0" smtClean="0"/>
              <a:t>Σύμφωνα με το πρότυπο ISO 22316 “</a:t>
            </a:r>
            <a:r>
              <a:rPr lang="el-GR" sz="2000" i="1" dirty="0" err="1" smtClean="0"/>
              <a:t>Societal</a:t>
            </a:r>
            <a:r>
              <a:rPr lang="el-GR" sz="2000" i="1" dirty="0" smtClean="0"/>
              <a:t> </a:t>
            </a:r>
            <a:r>
              <a:rPr lang="el-GR" sz="2000" i="1" dirty="0" err="1" smtClean="0"/>
              <a:t>security</a:t>
            </a:r>
            <a:r>
              <a:rPr lang="el-GR" sz="2000" i="1" dirty="0" smtClean="0"/>
              <a:t> – </a:t>
            </a:r>
            <a:r>
              <a:rPr lang="el-GR" sz="2000" i="1" dirty="0" err="1" smtClean="0"/>
              <a:t>Organizational</a:t>
            </a:r>
            <a:r>
              <a:rPr lang="el-GR" sz="2000" i="1" dirty="0" smtClean="0"/>
              <a:t> </a:t>
            </a:r>
            <a:r>
              <a:rPr lang="el-GR" sz="2000" i="1" dirty="0" err="1" smtClean="0"/>
              <a:t>resilience</a:t>
            </a:r>
            <a:r>
              <a:rPr lang="el-GR" sz="2000" i="1" dirty="0" smtClean="0"/>
              <a:t> – </a:t>
            </a:r>
            <a:r>
              <a:rPr lang="el-GR" sz="2000" i="1" dirty="0" err="1" smtClean="0"/>
              <a:t>Principles</a:t>
            </a:r>
            <a:r>
              <a:rPr lang="el-GR" sz="2000" i="1" dirty="0" smtClean="0"/>
              <a:t> and </a:t>
            </a:r>
            <a:r>
              <a:rPr lang="el-GR" sz="2000" i="1" dirty="0" err="1" smtClean="0"/>
              <a:t>Guidelines</a:t>
            </a:r>
            <a:r>
              <a:rPr lang="el-GR" sz="2000" i="1" dirty="0" smtClean="0"/>
              <a:t>”</a:t>
            </a:r>
            <a:endParaRPr lang="en-GB" sz="2000" dirty="0"/>
          </a:p>
        </p:txBody>
      </p:sp>
    </p:spTree>
    <p:extLst>
      <p:ext uri="{BB962C8B-B14F-4D97-AF65-F5344CB8AC3E}">
        <p14:creationId xmlns:p14="http://schemas.microsoft.com/office/powerpoint/2010/main" val="541537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4266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Χαρακτηριστικά ανθεκτικής επιχείρησης</a:t>
            </a:r>
            <a:endParaRPr lang="pt-PT" sz="2800" b="1" dirty="0">
              <a:solidFill>
                <a:schemeClr val="bg1"/>
              </a:solidFill>
            </a:endParaRPr>
          </a:p>
        </p:txBody>
      </p:sp>
      <p:sp>
        <p:nvSpPr>
          <p:cNvPr id="7" name="Content Placeholder 2"/>
          <p:cNvSpPr txBox="1">
            <a:spLocks/>
          </p:cNvSpPr>
          <p:nvPr/>
        </p:nvSpPr>
        <p:spPr>
          <a:xfrm>
            <a:off x="854978" y="142385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smtClean="0"/>
              <a:t>Ποια είναι τα χαρακτηριστικά μιας ανθεκτικής επιχείρησης; </a:t>
            </a:r>
            <a:r>
              <a:rPr lang="el-GR" b="1" dirty="0" smtClean="0">
                <a:solidFill>
                  <a:srgbClr val="FF0000"/>
                </a:solidFill>
              </a:rPr>
              <a:t>Προετοιμασμένη </a:t>
            </a:r>
          </a:p>
          <a:p>
            <a:pPr marL="0" indent="0">
              <a:buFont typeface="Arial" panose="020B0604020202020204" pitchFamily="34" charset="0"/>
              <a:buNone/>
            </a:pPr>
            <a:r>
              <a:rPr lang="el-GR" b="1" dirty="0" smtClean="0">
                <a:solidFill>
                  <a:srgbClr val="FF0000"/>
                </a:solidFill>
              </a:rPr>
              <a:t>Ευέλικτη </a:t>
            </a:r>
          </a:p>
          <a:p>
            <a:pPr marL="0" indent="0">
              <a:buFont typeface="Arial" panose="020B0604020202020204" pitchFamily="34" charset="0"/>
              <a:buNone/>
            </a:pPr>
            <a:r>
              <a:rPr lang="el-GR" b="1" dirty="0" smtClean="0">
                <a:solidFill>
                  <a:srgbClr val="FF0000"/>
                </a:solidFill>
              </a:rPr>
              <a:t>Συνεργατική </a:t>
            </a:r>
          </a:p>
          <a:p>
            <a:pPr marL="0" indent="0">
              <a:buFont typeface="Arial" panose="020B0604020202020204" pitchFamily="34" charset="0"/>
              <a:buNone/>
            </a:pPr>
            <a:r>
              <a:rPr lang="el-GR" b="1" dirty="0" smtClean="0">
                <a:solidFill>
                  <a:srgbClr val="FF0000"/>
                </a:solidFill>
              </a:rPr>
              <a:t>Αξιόπιστη</a:t>
            </a:r>
          </a:p>
          <a:p>
            <a:pPr marL="0" indent="0">
              <a:buFont typeface="Arial" panose="020B0604020202020204" pitchFamily="34" charset="0"/>
              <a:buNone/>
            </a:pPr>
            <a:r>
              <a:rPr lang="el-GR" b="1" dirty="0" smtClean="0">
                <a:solidFill>
                  <a:srgbClr val="FF0000"/>
                </a:solidFill>
              </a:rPr>
              <a:t>Υπεύθυνη</a:t>
            </a:r>
          </a:p>
          <a:p>
            <a:pPr marL="0" indent="0">
              <a:buFont typeface="Arial" panose="020B0604020202020204" pitchFamily="34" charset="0"/>
              <a:buNone/>
            </a:pPr>
            <a:r>
              <a:rPr lang="el-GR" dirty="0" smtClean="0"/>
              <a:t>και τα πέντε χαρακτηριστικά μπορούν να κάνουν  πιο ανθεκτική την επιχείρηση. </a:t>
            </a:r>
          </a:p>
        </p:txBody>
      </p:sp>
      <p:pic>
        <p:nvPicPr>
          <p:cNvPr id="9" name="Picture 8"/>
          <p:cNvPicPr>
            <a:picLocks noChangeAspect="1"/>
          </p:cNvPicPr>
          <p:nvPr/>
        </p:nvPicPr>
        <p:blipFill>
          <a:blip r:embed="rId2"/>
          <a:stretch>
            <a:fillRect/>
          </a:stretch>
        </p:blipFill>
        <p:spPr>
          <a:xfrm>
            <a:off x="4119901" y="1959943"/>
            <a:ext cx="3751305" cy="2208770"/>
          </a:xfrm>
          <a:prstGeom prst="rect">
            <a:avLst/>
          </a:prstGeom>
        </p:spPr>
      </p:pic>
      <p:sp>
        <p:nvSpPr>
          <p:cNvPr id="10" name="TextBox 9"/>
          <p:cNvSpPr txBox="1"/>
          <p:nvPr/>
        </p:nvSpPr>
        <p:spPr>
          <a:xfrm rot="720000">
            <a:off x="8662850" y="2178449"/>
            <a:ext cx="2257168" cy="1477328"/>
          </a:xfrm>
          <a:prstGeom prst="rect">
            <a:avLst/>
          </a:prstGeom>
          <a:solidFill>
            <a:srgbClr val="92D050"/>
          </a:solidFill>
        </p:spPr>
        <p:txBody>
          <a:bodyPr wrap="square" rtlCol="0">
            <a:spAutoFit/>
            <a:scene3d>
              <a:camera prst="orthographicFront">
                <a:rot lat="0" lon="21299999" rev="0"/>
              </a:camera>
              <a:lightRig rig="threePt" dir="t"/>
            </a:scene3d>
          </a:bodyPr>
          <a:lstStyle/>
          <a:p>
            <a:r>
              <a:rPr lang="el-GR" dirty="0"/>
              <a:t>Το κλειδί είναι ότι και τα πέντε χαρακτηριστικά πρέπει να συνεργάζονται</a:t>
            </a:r>
            <a:endParaRPr lang="en-GB" dirty="0"/>
          </a:p>
        </p:txBody>
      </p:sp>
      <p:pic>
        <p:nvPicPr>
          <p:cNvPr id="11" name="Picture 10"/>
          <p:cNvPicPr>
            <a:picLocks noChangeAspect="1"/>
          </p:cNvPicPr>
          <p:nvPr/>
        </p:nvPicPr>
        <p:blipFill>
          <a:blip r:embed="rId3"/>
          <a:stretch>
            <a:fillRect/>
          </a:stretch>
        </p:blipFill>
        <p:spPr>
          <a:xfrm>
            <a:off x="3197362" y="4919551"/>
            <a:ext cx="1054699" cy="993734"/>
          </a:xfrm>
          <a:prstGeom prst="rect">
            <a:avLst/>
          </a:prstGeom>
        </p:spPr>
      </p:pic>
      <p:pic>
        <p:nvPicPr>
          <p:cNvPr id="12" name="Picture 11"/>
          <p:cNvPicPr>
            <a:picLocks noChangeAspect="1"/>
          </p:cNvPicPr>
          <p:nvPr/>
        </p:nvPicPr>
        <p:blipFill>
          <a:blip r:embed="rId4"/>
          <a:stretch>
            <a:fillRect/>
          </a:stretch>
        </p:blipFill>
        <p:spPr>
          <a:xfrm>
            <a:off x="4938818" y="4879923"/>
            <a:ext cx="5371042" cy="1072989"/>
          </a:xfrm>
          <a:prstGeom prst="rect">
            <a:avLst/>
          </a:prstGeom>
        </p:spPr>
      </p:pic>
    </p:spTree>
    <p:extLst>
      <p:ext uri="{BB962C8B-B14F-4D97-AF65-F5344CB8AC3E}">
        <p14:creationId xmlns:p14="http://schemas.microsoft.com/office/powerpoint/2010/main" val="3045674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4266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Επιχειρηματική Ανθεκτικότητα</a:t>
            </a:r>
            <a:endParaRPr lang="pt-PT" sz="2800" b="1" dirty="0">
              <a:solidFill>
                <a:schemeClr val="bg1"/>
              </a:solidFill>
            </a:endParaRPr>
          </a:p>
        </p:txBody>
      </p:sp>
      <p:sp>
        <p:nvSpPr>
          <p:cNvPr id="7" name="Content Placeholder 2"/>
          <p:cNvSpPr txBox="1">
            <a:spLocks/>
          </p:cNvSpPr>
          <p:nvPr/>
        </p:nvSpPr>
        <p:spPr>
          <a:xfrm>
            <a:off x="1081481" y="1216993"/>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smtClean="0"/>
              <a:t>Πως κτίζουμε την ανθεκτικότητα της επιχείρησής μας</a:t>
            </a:r>
            <a:endParaRPr lang="en-GB" dirty="0" smtClean="0"/>
          </a:p>
          <a:p>
            <a:pPr marL="0" indent="0">
              <a:buFont typeface="Arial" panose="020B0604020202020204" pitchFamily="34" charset="0"/>
              <a:buNone/>
            </a:pPr>
            <a:r>
              <a:rPr lang="el-GR" b="1" dirty="0" smtClean="0"/>
              <a:t>7 συστάσεις</a:t>
            </a:r>
            <a:endParaRPr lang="en-GB" dirty="0" smtClean="0"/>
          </a:p>
          <a:p>
            <a:pPr marL="514350" indent="-514350">
              <a:buFont typeface="+mj-lt"/>
              <a:buAutoNum type="arabicPeriod"/>
            </a:pPr>
            <a:r>
              <a:rPr lang="el-GR" dirty="0" smtClean="0"/>
              <a:t>Διατηρήστε μια θετική νοοτροπία. </a:t>
            </a:r>
          </a:p>
          <a:p>
            <a:pPr marL="0" indent="0">
              <a:buFont typeface="Arial" panose="020B0604020202020204" pitchFamily="34" charset="0"/>
              <a:buNone/>
            </a:pPr>
            <a:r>
              <a:rPr lang="el-GR" dirty="0" smtClean="0"/>
              <a:t>2. Εστιάστε πρώτα στο κέρδος. </a:t>
            </a:r>
          </a:p>
          <a:p>
            <a:pPr marL="0" indent="0">
              <a:buFont typeface="Arial" panose="020B0604020202020204" pitchFamily="34" charset="0"/>
              <a:buNone/>
            </a:pPr>
            <a:r>
              <a:rPr lang="el-GR" dirty="0" smtClean="0"/>
              <a:t>3. Προσδιορίστε τον σκοπό σας. </a:t>
            </a:r>
          </a:p>
          <a:p>
            <a:pPr marL="0" indent="0">
              <a:buFont typeface="Arial" panose="020B0604020202020204" pitchFamily="34" charset="0"/>
              <a:buNone/>
            </a:pPr>
            <a:r>
              <a:rPr lang="el-GR" dirty="0" smtClean="0"/>
              <a:t>4. Επεκτείνετε τους πόρους ευεξίας. </a:t>
            </a:r>
          </a:p>
          <a:p>
            <a:pPr marL="0" indent="0">
              <a:buFont typeface="Arial" panose="020B0604020202020204" pitchFamily="34" charset="0"/>
              <a:buNone/>
            </a:pPr>
            <a:r>
              <a:rPr lang="el-GR" dirty="0" smtClean="0"/>
              <a:t>5. Ηγέτης με εστίαση και σύνδεση. </a:t>
            </a:r>
          </a:p>
          <a:p>
            <a:pPr marL="0" indent="0">
              <a:buFont typeface="Arial" panose="020B0604020202020204" pitchFamily="34" charset="0"/>
              <a:buNone/>
            </a:pPr>
            <a:r>
              <a:rPr lang="el-GR" dirty="0" smtClean="0"/>
              <a:t>6. Υιοθετήστε ευέλικτες πρακτικές. </a:t>
            </a:r>
          </a:p>
          <a:p>
            <a:pPr marL="0" indent="0">
              <a:buFont typeface="Arial" panose="020B0604020202020204" pitchFamily="34" charset="0"/>
              <a:buNone/>
            </a:pPr>
            <a:r>
              <a:rPr lang="el-GR" dirty="0" smtClean="0"/>
              <a:t>7. Διατηρήστε ανοιχτή επικοινωνία</a:t>
            </a:r>
            <a:endParaRPr lang="en-GB" dirty="0" smtClean="0"/>
          </a:p>
          <a:p>
            <a:endParaRPr lang="en-GB" dirty="0"/>
          </a:p>
        </p:txBody>
      </p:sp>
    </p:spTree>
    <p:extLst>
      <p:ext uri="{BB962C8B-B14F-4D97-AF65-F5344CB8AC3E}">
        <p14:creationId xmlns:p14="http://schemas.microsoft.com/office/powerpoint/2010/main" val="3025098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4266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Επιχειρηματική Ανθεκτικότητα</a:t>
            </a:r>
            <a:endParaRPr lang="pt-PT" sz="28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1" y="1227438"/>
            <a:ext cx="10105418" cy="4426742"/>
          </a:xfrm>
          <a:prstGeom prst="rect">
            <a:avLst/>
          </a:prstGeom>
        </p:spPr>
      </p:pic>
    </p:spTree>
    <p:extLst>
      <p:ext uri="{BB962C8B-B14F-4D97-AF65-F5344CB8AC3E}">
        <p14:creationId xmlns:p14="http://schemas.microsoft.com/office/powerpoint/2010/main" val="806522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l-GR" sz="4000" dirty="0" smtClean="0"/>
              <a:t>ΕΡΓΑΣΙΑ ΣΤΟ ΣΠΙΤΙ</a:t>
            </a:r>
            <a:endParaRPr lang="en-GB" sz="4000" dirty="0"/>
          </a:p>
        </p:txBody>
      </p:sp>
      <p:sp>
        <p:nvSpPr>
          <p:cNvPr id="3" name="Content Placeholder 2"/>
          <p:cNvSpPr>
            <a:spLocks noGrp="1"/>
          </p:cNvSpPr>
          <p:nvPr>
            <p:ph idx="1"/>
          </p:nvPr>
        </p:nvSpPr>
        <p:spPr>
          <a:xfrm>
            <a:off x="838200" y="1751483"/>
            <a:ext cx="4508157" cy="4351338"/>
          </a:xfrm>
        </p:spPr>
        <p:txBody>
          <a:bodyPr/>
          <a:lstStyle/>
          <a:p>
            <a:pPr marL="0" indent="0">
              <a:buNone/>
            </a:pPr>
            <a:endParaRPr lang="el-GR" dirty="0" smtClean="0"/>
          </a:p>
          <a:p>
            <a:pPr marL="0" indent="0">
              <a:buNone/>
            </a:pPr>
            <a:r>
              <a:rPr lang="el-GR" dirty="0" smtClean="0"/>
              <a:t>Ποιοι νομίζετε ότι είναι οι κίνδυνοι που θα αντιμετωπίσει η δική σας επιχείρησης και πως νομίζετε ότι θα θωρακίσετε την επιχείρησή σας απέναντί σ’ αυτούς? </a:t>
            </a:r>
            <a:endParaRPr lang="en-GB" dirty="0"/>
          </a:p>
          <a:p>
            <a:pPr marL="0" indent="0">
              <a:buNone/>
            </a:pPr>
            <a:endParaRPr lang="el-GR" dirty="0"/>
          </a:p>
        </p:txBody>
      </p:sp>
      <p:pic>
        <p:nvPicPr>
          <p:cNvPr id="4" name="Picture 3"/>
          <p:cNvPicPr>
            <a:picLocks noChangeAspect="1"/>
          </p:cNvPicPr>
          <p:nvPr/>
        </p:nvPicPr>
        <p:blipFill>
          <a:blip r:embed="rId2"/>
          <a:stretch>
            <a:fillRect/>
          </a:stretch>
        </p:blipFill>
        <p:spPr>
          <a:xfrm>
            <a:off x="6096000" y="1893802"/>
            <a:ext cx="5090984" cy="4283161"/>
          </a:xfrm>
          <a:prstGeom prst="rect">
            <a:avLst/>
          </a:prstGeom>
        </p:spPr>
      </p:pic>
    </p:spTree>
    <p:extLst>
      <p:ext uri="{BB962C8B-B14F-4D97-AF65-F5344CB8AC3E}">
        <p14:creationId xmlns:p14="http://schemas.microsoft.com/office/powerpoint/2010/main" val="297850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8426680"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Ανακεφαλαίωση</a:t>
            </a:r>
            <a:endParaRPr lang="pt-PT" sz="2800" b="1" dirty="0">
              <a:solidFill>
                <a:schemeClr val="bg1"/>
              </a:solidFill>
            </a:endParaRPr>
          </a:p>
        </p:txBody>
      </p:sp>
      <p:sp>
        <p:nvSpPr>
          <p:cNvPr id="6"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smtClean="0"/>
              <a:t>Στην παρουσίαση αυτή</a:t>
            </a:r>
          </a:p>
          <a:p>
            <a:pPr>
              <a:buFont typeface="Wingdings" panose="05000000000000000000" pitchFamily="2" charset="2"/>
              <a:buChar char="Ø"/>
            </a:pPr>
            <a:r>
              <a:rPr lang="el-GR" dirty="0" smtClean="0"/>
              <a:t> συζητήσαμε πάνω σε ζωντανά </a:t>
            </a:r>
            <a:r>
              <a:rPr lang="en-GB" dirty="0" smtClean="0"/>
              <a:t>Business Model Canvas, </a:t>
            </a:r>
            <a:endParaRPr lang="el-GR" dirty="0" smtClean="0"/>
          </a:p>
          <a:p>
            <a:pPr>
              <a:buFont typeface="Wingdings" panose="05000000000000000000" pitchFamily="2" charset="2"/>
              <a:buChar char="Ø"/>
            </a:pPr>
            <a:r>
              <a:rPr lang="el-GR" dirty="0" smtClean="0"/>
              <a:t> μιλήσαμε για την χρήση και χρησιμότητα του </a:t>
            </a:r>
            <a:r>
              <a:rPr lang="en-GB" dirty="0" smtClean="0"/>
              <a:t>Lean start up </a:t>
            </a:r>
            <a:r>
              <a:rPr lang="el-GR" dirty="0" smtClean="0"/>
              <a:t>και</a:t>
            </a:r>
          </a:p>
          <a:p>
            <a:pPr>
              <a:buFont typeface="Wingdings" panose="05000000000000000000" pitchFamily="2" charset="2"/>
              <a:buChar char="Ø"/>
            </a:pPr>
            <a:r>
              <a:rPr lang="el-GR" dirty="0" smtClean="0"/>
              <a:t>Τις ιδιότητες  του </a:t>
            </a:r>
            <a:r>
              <a:rPr lang="en-GB" dirty="0" smtClean="0"/>
              <a:t>Business Resilience</a:t>
            </a:r>
            <a:r>
              <a:rPr lang="el-GR" dirty="0" smtClean="0"/>
              <a:t> σχεδίου</a:t>
            </a:r>
            <a:endParaRPr lang="en-GB" dirty="0" smtClean="0"/>
          </a:p>
          <a:p>
            <a:pPr>
              <a:buFont typeface="Wingdings" panose="05000000000000000000" pitchFamily="2" charset="2"/>
              <a:buChar char="Ø"/>
            </a:pPr>
            <a:endParaRPr lang="en-GB" dirty="0" smtClean="0"/>
          </a:p>
          <a:p>
            <a:endParaRPr lang="en-GB" dirty="0"/>
          </a:p>
        </p:txBody>
      </p:sp>
    </p:spTree>
    <p:extLst>
      <p:ext uri="{BB962C8B-B14F-4D97-AF65-F5344CB8AC3E}">
        <p14:creationId xmlns:p14="http://schemas.microsoft.com/office/powerpoint/2010/main" val="1779483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032" y="484356"/>
            <a:ext cx="3598036" cy="523220"/>
          </a:xfrm>
          <a:prstGeom prst="rect">
            <a:avLst/>
          </a:prstGeom>
        </p:spPr>
        <p:txBody>
          <a:bodyPr wrap="none">
            <a:spAutoFit/>
          </a:bodyPr>
          <a:lstStyle/>
          <a:p>
            <a:pPr algn="ctr"/>
            <a:r>
              <a:rPr lang="el-GR" sz="2800" b="1" dirty="0">
                <a:solidFill>
                  <a:schemeClr val="bg1"/>
                </a:solidFill>
              </a:rPr>
              <a:t>ΕΡΩΤΗΣΕΙΣ   ΣΥΖΗΤΗΣΗ</a:t>
            </a:r>
            <a:endParaRPr lang="en-GB" sz="2800" b="1" dirty="0">
              <a:solidFill>
                <a:schemeClr val="bg1"/>
              </a:solidFill>
            </a:endParaRPr>
          </a:p>
        </p:txBody>
      </p:sp>
      <p:pic>
        <p:nvPicPr>
          <p:cNvPr id="7" name="Picture 6"/>
          <p:cNvPicPr>
            <a:picLocks noChangeAspect="1"/>
          </p:cNvPicPr>
          <p:nvPr/>
        </p:nvPicPr>
        <p:blipFill>
          <a:blip r:embed="rId2"/>
          <a:stretch>
            <a:fillRect/>
          </a:stretch>
        </p:blipFill>
        <p:spPr>
          <a:xfrm>
            <a:off x="3943086" y="2378317"/>
            <a:ext cx="3990975" cy="1908088"/>
          </a:xfrm>
          <a:prstGeom prst="rect">
            <a:avLst/>
          </a:prstGeom>
        </p:spPr>
      </p:pic>
    </p:spTree>
    <p:extLst>
      <p:ext uri="{BB962C8B-B14F-4D97-AF65-F5344CB8AC3E}">
        <p14:creationId xmlns:p14="http://schemas.microsoft.com/office/powerpoint/2010/main" val="3174063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81760" y="263446"/>
            <a:ext cx="9643084" cy="81213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4000" dirty="0" smtClean="0">
                <a:solidFill>
                  <a:schemeClr val="bg1"/>
                </a:solidFill>
              </a:rPr>
              <a:t>ΒΙΒΛΙΟΓΡΑΦΙΑ / ΣΥΝΔΕΣΜΟΙ</a:t>
            </a:r>
            <a:endParaRPr lang="pt-PT" sz="4000" b="1" dirty="0">
              <a:solidFill>
                <a:schemeClr val="bg1"/>
              </a:solidFill>
            </a:endParaRPr>
          </a:p>
        </p:txBody>
      </p:sp>
      <p:sp>
        <p:nvSpPr>
          <p:cNvPr id="5" name="Content Placeholder 2"/>
          <p:cNvSpPr txBox="1">
            <a:spLocks/>
          </p:cNvSpPr>
          <p:nvPr/>
        </p:nvSpPr>
        <p:spPr>
          <a:xfrm>
            <a:off x="787400" y="1256665"/>
            <a:ext cx="10515600" cy="2473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t>ΒΙΒΛΙΟΓΡΑΦΙΚΕΣ ΑΝΑΦΟΡΕΣ</a:t>
            </a:r>
            <a:endParaRPr lang="en-GB" sz="2000" dirty="0"/>
          </a:p>
          <a:p>
            <a:pPr marL="0" lvl="0" indent="0" eaLnBrk="0" fontAlgn="base" hangingPunct="0">
              <a:lnSpc>
                <a:spcPct val="100000"/>
              </a:lnSpc>
              <a:spcBef>
                <a:spcPct val="0"/>
              </a:spcBef>
              <a:spcAft>
                <a:spcPct val="0"/>
              </a:spcAft>
              <a:buNone/>
            </a:pPr>
            <a:r>
              <a:rPr lang="en-GB" sz="1600" u="sng" dirty="0">
                <a:latin typeface="Calibri" panose="020F0502020204030204" pitchFamily="34" charset="0"/>
                <a:ea typeface="Times New Roman" panose="02020603050405020304" pitchFamily="18" charset="0"/>
                <a:cs typeface="Calibri" panose="020F0502020204030204" pitchFamily="34" charset="0"/>
              </a:rPr>
              <a:t>https</a:t>
            </a:r>
            <a:r>
              <a:rPr lang="el-GR" sz="1600" u="sng" dirty="0">
                <a:latin typeface="Calibri" panose="020F0502020204030204" pitchFamily="34" charset="0"/>
                <a:ea typeface="Times New Roman" panose="02020603050405020304" pitchFamily="18" charset="0"/>
                <a:cs typeface="Calibri" panose="020F0502020204030204" pitchFamily="34" charset="0"/>
              </a:rPr>
              <a:t>://</a:t>
            </a:r>
            <a:r>
              <a:rPr lang="en-GB" sz="1600" u="sng" dirty="0">
                <a:latin typeface="Calibri" panose="020F0502020204030204" pitchFamily="34" charset="0"/>
                <a:ea typeface="Times New Roman" panose="02020603050405020304" pitchFamily="18" charset="0"/>
                <a:cs typeface="Calibri" panose="020F0502020204030204" pitchFamily="34" charset="0"/>
              </a:rPr>
              <a:t>www</a:t>
            </a:r>
            <a:r>
              <a:rPr lang="el-GR" sz="1600" u="sng" dirty="0">
                <a:latin typeface="Calibri" panose="020F0502020204030204" pitchFamily="34" charset="0"/>
                <a:ea typeface="Times New Roman" panose="02020603050405020304" pitchFamily="18" charset="0"/>
                <a:cs typeface="Calibri" panose="020F0502020204030204" pitchFamily="34" charset="0"/>
              </a:rPr>
              <a:t>.</a:t>
            </a:r>
            <a:r>
              <a:rPr lang="en-GB" sz="1600" u="sng" dirty="0" err="1">
                <a:latin typeface="Calibri" panose="020F0502020204030204" pitchFamily="34" charset="0"/>
                <a:ea typeface="Times New Roman" panose="02020603050405020304" pitchFamily="18" charset="0"/>
                <a:cs typeface="Calibri" panose="020F0502020204030204" pitchFamily="34" charset="0"/>
              </a:rPr>
              <a:t>kemel</a:t>
            </a:r>
            <a:r>
              <a:rPr lang="el-GR" sz="1600" u="sng" dirty="0">
                <a:latin typeface="Calibri" panose="020F0502020204030204" pitchFamily="34" charset="0"/>
                <a:ea typeface="Times New Roman" panose="02020603050405020304" pitchFamily="18" charset="0"/>
                <a:cs typeface="Calibri" panose="020F0502020204030204" pitchFamily="34" charset="0"/>
              </a:rPr>
              <a:t>.</a:t>
            </a:r>
            <a:r>
              <a:rPr lang="en-GB" sz="1600" u="sng" dirty="0">
                <a:latin typeface="Calibri" panose="020F0502020204030204" pitchFamily="34" charset="0"/>
                <a:ea typeface="Times New Roman" panose="02020603050405020304" pitchFamily="18" charset="0"/>
                <a:cs typeface="Calibri" panose="020F0502020204030204" pitchFamily="34" charset="0"/>
              </a:rPr>
              <a:t>gr</a:t>
            </a:r>
            <a:r>
              <a:rPr lang="el-GR" sz="1600" u="sng" dirty="0">
                <a:latin typeface="Calibri" panose="020F0502020204030204" pitchFamily="34" charset="0"/>
                <a:ea typeface="Times New Roman" panose="02020603050405020304" pitchFamily="18" charset="0"/>
                <a:cs typeface="Calibri" panose="020F0502020204030204" pitchFamily="34" charset="0"/>
              </a:rPr>
              <a:t> ›</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latin typeface="Calibri" panose="020F0502020204030204" pitchFamily="34" charset="0"/>
                <a:ea typeface="Calibri" panose="020F0502020204030204" pitchFamily="34" charset="0"/>
                <a:cs typeface="Calibri" panose="020F0502020204030204" pitchFamily="34" charset="0"/>
                <a:hlinkClick r:id="rId2"/>
              </a:rPr>
              <a:t>https</a:t>
            </a:r>
            <a:r>
              <a:rPr lang="el-GR" sz="1600" dirty="0">
                <a:latin typeface="Calibri" panose="020F0502020204030204" pitchFamily="34" charset="0"/>
                <a:ea typeface="Calibri" panose="020F0502020204030204" pitchFamily="34" charset="0"/>
                <a:cs typeface="Calibri" panose="020F0502020204030204" pitchFamily="34" charset="0"/>
                <a:hlinkClick r:id="rId2"/>
              </a:rPr>
              <a:t>://</a:t>
            </a:r>
            <a:r>
              <a:rPr lang="en-GB" sz="1600" dirty="0" err="1">
                <a:latin typeface="Calibri" panose="020F0502020204030204" pitchFamily="34" charset="0"/>
                <a:ea typeface="Calibri" panose="020F0502020204030204" pitchFamily="34" charset="0"/>
                <a:cs typeface="Calibri" panose="020F0502020204030204" pitchFamily="34" charset="0"/>
                <a:hlinkClick r:id="rId2"/>
              </a:rPr>
              <a:t>canvanizer</a:t>
            </a:r>
            <a:r>
              <a:rPr lang="el-GR" sz="1600" dirty="0">
                <a:latin typeface="Calibri" panose="020F0502020204030204" pitchFamily="34" charset="0"/>
                <a:ea typeface="Calibri" panose="020F0502020204030204" pitchFamily="34" charset="0"/>
                <a:cs typeface="Calibri" panose="020F0502020204030204" pitchFamily="34" charset="0"/>
                <a:hlinkClick r:id="rId2"/>
              </a:rPr>
              <a:t>.</a:t>
            </a:r>
            <a:r>
              <a:rPr lang="en-GB" sz="1600" dirty="0">
                <a:latin typeface="Calibri" panose="020F0502020204030204" pitchFamily="34" charset="0"/>
                <a:ea typeface="Calibri" panose="020F0502020204030204" pitchFamily="34" charset="0"/>
                <a:cs typeface="Calibri" panose="020F0502020204030204" pitchFamily="34" charset="0"/>
                <a:hlinkClick r:id="rId2"/>
              </a:rPr>
              <a:t>com</a:t>
            </a:r>
            <a:r>
              <a:rPr lang="el-GR" sz="1600" dirty="0">
                <a:latin typeface="Calibri" panose="020F0502020204030204" pitchFamily="34" charset="0"/>
                <a:ea typeface="Calibri" panose="020F0502020204030204" pitchFamily="34" charset="0"/>
                <a:cs typeface="Calibri" panose="020F0502020204030204" pitchFamily="34" charset="0"/>
                <a:hlinkClick r:id="rId2"/>
              </a:rPr>
              <a:t>/</a:t>
            </a:r>
            <a:r>
              <a:rPr lang="en-GB" sz="1600" dirty="0">
                <a:latin typeface="Calibri" panose="020F0502020204030204" pitchFamily="34" charset="0"/>
                <a:ea typeface="Calibri" panose="020F0502020204030204" pitchFamily="34" charset="0"/>
                <a:cs typeface="Calibri" panose="020F0502020204030204" pitchFamily="34" charset="0"/>
                <a:hlinkClick r:id="rId2"/>
              </a:rPr>
              <a:t>new</a:t>
            </a:r>
            <a:r>
              <a:rPr lang="el-GR" sz="1600" dirty="0">
                <a:latin typeface="Calibri" panose="020F0502020204030204" pitchFamily="34" charset="0"/>
                <a:ea typeface="Calibri" panose="020F0502020204030204" pitchFamily="34" charset="0"/>
                <a:cs typeface="Calibri" panose="020F0502020204030204" pitchFamily="34" charset="0"/>
                <a:hlinkClick r:id="rId2"/>
              </a:rPr>
              <a:t>/</a:t>
            </a:r>
            <a:r>
              <a:rPr lang="en-GB" sz="1600" dirty="0">
                <a:latin typeface="Calibri" panose="020F0502020204030204" pitchFamily="34" charset="0"/>
                <a:ea typeface="Calibri" panose="020F0502020204030204" pitchFamily="34" charset="0"/>
                <a:cs typeface="Calibri" panose="020F0502020204030204" pitchFamily="34" charset="0"/>
                <a:hlinkClick r:id="rId2"/>
              </a:rPr>
              <a:t>lean</a:t>
            </a:r>
            <a:r>
              <a:rPr lang="el-GR" sz="1600" dirty="0">
                <a:latin typeface="Calibri" panose="020F0502020204030204" pitchFamily="34" charset="0"/>
                <a:ea typeface="Calibri" panose="020F0502020204030204" pitchFamily="34" charset="0"/>
                <a:cs typeface="Calibri" panose="020F0502020204030204" pitchFamily="34" charset="0"/>
                <a:hlinkClick r:id="rId2"/>
              </a:rPr>
              <a:t>-</a:t>
            </a:r>
            <a:r>
              <a:rPr lang="en-GB" sz="1600" dirty="0">
                <a:latin typeface="Calibri" panose="020F0502020204030204" pitchFamily="34" charset="0"/>
                <a:ea typeface="Calibri" panose="020F0502020204030204" pitchFamily="34" charset="0"/>
                <a:cs typeface="Calibri" panose="020F0502020204030204" pitchFamily="34" charset="0"/>
                <a:hlinkClick r:id="rId2"/>
              </a:rPr>
              <a:t>canvas</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latin typeface="Calibri" panose="020F0502020204030204" pitchFamily="34" charset="0"/>
                <a:ea typeface="Times New Roman" panose="02020603050405020304" pitchFamily="18" charset="0"/>
                <a:cs typeface="Calibri" panose="020F0502020204030204" pitchFamily="34" charset="0"/>
                <a:hlinkClick r:id="rId3"/>
              </a:rPr>
              <a:t>https</a:t>
            </a:r>
            <a:r>
              <a:rPr lang="el-GR" sz="1600" dirty="0">
                <a:latin typeface="Calibri" panose="020F0502020204030204" pitchFamily="34" charset="0"/>
                <a:ea typeface="Times New Roman" panose="02020603050405020304" pitchFamily="18" charset="0"/>
                <a:cs typeface="Calibri" panose="020F0502020204030204" pitchFamily="34" charset="0"/>
                <a:hlinkClick r:id="rId3"/>
              </a:rPr>
              <a:t>://</a:t>
            </a:r>
            <a:r>
              <a:rPr lang="en-GB" sz="1600" dirty="0">
                <a:latin typeface="Calibri" panose="020F0502020204030204" pitchFamily="34" charset="0"/>
                <a:ea typeface="Times New Roman" panose="02020603050405020304" pitchFamily="18" charset="0"/>
                <a:cs typeface="Calibri" panose="020F0502020204030204" pitchFamily="34" charset="0"/>
                <a:hlinkClick r:id="rId3"/>
              </a:rPr>
              <a:t>www</a:t>
            </a:r>
            <a:r>
              <a:rPr lang="el-GR" sz="1600" dirty="0">
                <a:latin typeface="Calibri" panose="020F0502020204030204" pitchFamily="34" charset="0"/>
                <a:ea typeface="Times New Roman" panose="02020603050405020304" pitchFamily="18" charset="0"/>
                <a:cs typeface="Calibri" panose="020F0502020204030204" pitchFamily="34" charset="0"/>
                <a:hlinkClick r:id="rId3"/>
              </a:rPr>
              <a:t>.</a:t>
            </a:r>
            <a:r>
              <a:rPr lang="en-GB" sz="1600" dirty="0" err="1">
                <a:latin typeface="Calibri" panose="020F0502020204030204" pitchFamily="34" charset="0"/>
                <a:ea typeface="Times New Roman" panose="02020603050405020304" pitchFamily="18" charset="0"/>
                <a:cs typeface="Calibri" panose="020F0502020204030204" pitchFamily="34" charset="0"/>
                <a:hlinkClick r:id="rId3"/>
              </a:rPr>
              <a:t>eap</a:t>
            </a:r>
            <a:r>
              <a:rPr lang="el-GR" sz="1600" dirty="0">
                <a:latin typeface="Calibri" panose="020F0502020204030204" pitchFamily="34" charset="0"/>
                <a:ea typeface="Times New Roman" panose="02020603050405020304" pitchFamily="18" charset="0"/>
                <a:cs typeface="Calibri" panose="020F0502020204030204" pitchFamily="34" charset="0"/>
                <a:hlinkClick r:id="rId3"/>
              </a:rPr>
              <a:t>.</a:t>
            </a:r>
            <a:r>
              <a:rPr lang="en-GB" sz="1600" dirty="0">
                <a:latin typeface="Calibri" panose="020F0502020204030204" pitchFamily="34" charset="0"/>
                <a:ea typeface="Times New Roman" panose="02020603050405020304" pitchFamily="18" charset="0"/>
                <a:cs typeface="Calibri" panose="020F0502020204030204" pitchFamily="34" charset="0"/>
                <a:hlinkClick r:id="rId3"/>
              </a:rPr>
              <a:t>gr</a:t>
            </a:r>
            <a:r>
              <a:rPr lang="el-GR" sz="1600" dirty="0">
                <a:latin typeface="Calibri" panose="020F0502020204030204" pitchFamily="34" charset="0"/>
                <a:ea typeface="Times New Roman" panose="02020603050405020304" pitchFamily="18" charset="0"/>
                <a:cs typeface="Calibri" panose="020F0502020204030204" pitchFamily="34" charset="0"/>
                <a:hlinkClick r:id="rId3"/>
              </a:rPr>
              <a:t> </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latin typeface="Calibri" panose="020F0502020204030204" pitchFamily="34" charset="0"/>
                <a:ea typeface="Times New Roman" panose="02020603050405020304" pitchFamily="18" charset="0"/>
                <a:cs typeface="Calibri" panose="020F0502020204030204" pitchFamily="34" charset="0"/>
              </a:rPr>
              <a:t>https</a:t>
            </a:r>
            <a:r>
              <a:rPr lang="el-GR" sz="1600" dirty="0">
                <a:latin typeface="Calibri" panose="020F0502020204030204" pitchFamily="34" charset="0"/>
                <a:ea typeface="Times New Roman" panose="02020603050405020304" pitchFamily="18" charset="0"/>
                <a:cs typeface="Calibri" panose="020F0502020204030204" pitchFamily="34" charset="0"/>
              </a:rPr>
              <a:t>://</a:t>
            </a:r>
            <a:r>
              <a:rPr lang="en-GB" sz="1600" dirty="0">
                <a:latin typeface="Calibri" panose="020F0502020204030204" pitchFamily="34" charset="0"/>
                <a:ea typeface="Times New Roman" panose="02020603050405020304" pitchFamily="18" charset="0"/>
                <a:cs typeface="Calibri" panose="020F0502020204030204" pitchFamily="34" charset="0"/>
              </a:rPr>
              <a:t>www</a:t>
            </a:r>
            <a:r>
              <a:rPr lang="el-GR" sz="1600" dirty="0">
                <a:latin typeface="Calibri" panose="020F0502020204030204" pitchFamily="34" charset="0"/>
                <a:ea typeface="Times New Roman" panose="02020603050405020304" pitchFamily="18" charset="0"/>
                <a:cs typeface="Calibri" panose="020F0502020204030204" pitchFamily="34" charset="0"/>
              </a:rPr>
              <a:t>.</a:t>
            </a:r>
            <a:r>
              <a:rPr lang="en-GB" sz="1600" dirty="0" err="1">
                <a:latin typeface="Calibri" panose="020F0502020204030204" pitchFamily="34" charset="0"/>
                <a:ea typeface="Times New Roman" panose="02020603050405020304" pitchFamily="18" charset="0"/>
                <a:cs typeface="Calibri" panose="020F0502020204030204" pitchFamily="34" charset="0"/>
              </a:rPr>
              <a:t>securitymanager</a:t>
            </a:r>
            <a:r>
              <a:rPr lang="el-GR" sz="1600" dirty="0">
                <a:latin typeface="Calibri" panose="020F0502020204030204" pitchFamily="34" charset="0"/>
                <a:ea typeface="Times New Roman" panose="02020603050405020304" pitchFamily="18" charset="0"/>
                <a:cs typeface="Calibri" panose="020F0502020204030204" pitchFamily="34" charset="0"/>
              </a:rPr>
              <a:t>.</a:t>
            </a:r>
            <a:r>
              <a:rPr lang="en-GB" sz="1600" dirty="0">
                <a:latin typeface="Calibri" panose="020F0502020204030204" pitchFamily="34" charset="0"/>
                <a:ea typeface="Times New Roman" panose="02020603050405020304" pitchFamily="18" charset="0"/>
                <a:cs typeface="Calibri" panose="020F0502020204030204" pitchFamily="34" charset="0"/>
              </a:rPr>
              <a:t>gr</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latin typeface="Calibri" panose="020F0502020204030204" pitchFamily="34" charset="0"/>
                <a:ea typeface="Times New Roman" panose="02020603050405020304" pitchFamily="18" charset="0"/>
                <a:cs typeface="Calibri" panose="020F0502020204030204" pitchFamily="34" charset="0"/>
                <a:hlinkClick r:id="rId4"/>
              </a:rPr>
              <a:t>http</a:t>
            </a:r>
            <a:r>
              <a:rPr lang="el-GR" sz="1600" dirty="0">
                <a:latin typeface="Calibri" panose="020F0502020204030204" pitchFamily="34" charset="0"/>
                <a:ea typeface="Times New Roman" panose="02020603050405020304" pitchFamily="18" charset="0"/>
                <a:cs typeface="Calibri" panose="020F0502020204030204" pitchFamily="34" charset="0"/>
                <a:hlinkClick r:id="rId4"/>
              </a:rPr>
              <a:t>://</a:t>
            </a:r>
            <a:r>
              <a:rPr lang="en-GB" sz="1600" dirty="0">
                <a:latin typeface="Calibri" panose="020F0502020204030204" pitchFamily="34" charset="0"/>
                <a:ea typeface="Times New Roman" panose="02020603050405020304" pitchFamily="18" charset="0"/>
                <a:cs typeface="Calibri" panose="020F0502020204030204" pitchFamily="34" charset="0"/>
                <a:hlinkClick r:id="rId4"/>
              </a:rPr>
              <a:t>www</a:t>
            </a:r>
            <a:r>
              <a:rPr lang="el-GR" sz="1600" dirty="0">
                <a:latin typeface="Calibri" panose="020F0502020204030204" pitchFamily="34" charset="0"/>
                <a:ea typeface="Times New Roman" panose="02020603050405020304" pitchFamily="18" charset="0"/>
                <a:cs typeface="Calibri" panose="020F0502020204030204" pitchFamily="34" charset="0"/>
                <a:hlinkClick r:id="rId4"/>
              </a:rPr>
              <a:t>.</a:t>
            </a:r>
            <a:r>
              <a:rPr lang="en-GB" sz="1600" dirty="0">
                <a:latin typeface="Calibri" panose="020F0502020204030204" pitchFamily="34" charset="0"/>
                <a:ea typeface="Times New Roman" panose="02020603050405020304" pitchFamily="18" charset="0"/>
                <a:cs typeface="Calibri" panose="020F0502020204030204" pitchFamily="34" charset="0"/>
                <a:hlinkClick r:id="rId4"/>
              </a:rPr>
              <a:t>resilience</a:t>
            </a:r>
            <a:r>
              <a:rPr lang="el-GR" sz="1600" dirty="0">
                <a:latin typeface="Calibri" panose="020F0502020204030204" pitchFamily="34" charset="0"/>
                <a:ea typeface="Times New Roman" panose="02020603050405020304" pitchFamily="18" charset="0"/>
                <a:cs typeface="Calibri" panose="020F0502020204030204" pitchFamily="34" charset="0"/>
                <a:hlinkClick r:id="rId4"/>
              </a:rPr>
              <a:t>-</a:t>
            </a:r>
            <a:r>
              <a:rPr lang="en-GB" sz="1600" dirty="0">
                <a:latin typeface="Calibri" panose="020F0502020204030204" pitchFamily="34" charset="0"/>
                <a:ea typeface="Times New Roman" panose="02020603050405020304" pitchFamily="18" charset="0"/>
                <a:cs typeface="Calibri" panose="020F0502020204030204" pitchFamily="34" charset="0"/>
                <a:hlinkClick r:id="rId4"/>
              </a:rPr>
              <a:t>project</a:t>
            </a:r>
            <a:r>
              <a:rPr lang="el-GR" sz="1600" dirty="0">
                <a:latin typeface="Calibri" panose="020F0502020204030204" pitchFamily="34" charset="0"/>
                <a:ea typeface="Times New Roman" panose="02020603050405020304" pitchFamily="18" charset="0"/>
                <a:cs typeface="Calibri" panose="020F0502020204030204" pitchFamily="34" charset="0"/>
                <a:hlinkClick r:id="rId4"/>
              </a:rPr>
              <a:t>.</a:t>
            </a:r>
            <a:r>
              <a:rPr lang="en-GB" sz="1600" dirty="0" err="1">
                <a:latin typeface="Calibri" panose="020F0502020204030204" pitchFamily="34" charset="0"/>
                <a:ea typeface="Times New Roman" panose="02020603050405020304" pitchFamily="18" charset="0"/>
                <a:cs typeface="Calibri" panose="020F0502020204030204" pitchFamily="34" charset="0"/>
                <a:hlinkClick r:id="rId4"/>
              </a:rPr>
              <a:t>eu</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https</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err="1">
                <a:latin typeface="Calibri" panose="020F0502020204030204" pitchFamily="34" charset="0"/>
                <a:ea typeface="Times New Roman" panose="02020603050405020304" pitchFamily="18" charset="0"/>
                <a:cs typeface="Times New Roman" panose="02020603050405020304" pitchFamily="18" charset="0"/>
              </a:rPr>
              <a:t>hbr</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org</a:t>
            </a:r>
            <a:r>
              <a:rPr lang="el-GR" sz="1800" dirty="0">
                <a:latin typeface="Calibri" panose="020F0502020204030204" pitchFamily="34" charset="0"/>
                <a:ea typeface="Times New Roman" panose="02020603050405020304" pitchFamily="18" charset="0"/>
                <a:cs typeface="Times New Roman" panose="02020603050405020304" pitchFamily="18" charset="0"/>
              </a:rPr>
              <a:t>/2013/05/</a:t>
            </a:r>
            <a:r>
              <a:rPr lang="en-US" sz="1800" dirty="0">
                <a:latin typeface="Calibri" panose="020F0502020204030204" pitchFamily="34" charset="0"/>
                <a:ea typeface="Times New Roman" panose="02020603050405020304" pitchFamily="18" charset="0"/>
                <a:cs typeface="Times New Roman" panose="02020603050405020304" pitchFamily="18" charset="0"/>
              </a:rPr>
              <a:t>why</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the</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lean</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start</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up</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changes</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everything</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video </a:t>
            </a:r>
            <a:r>
              <a:rPr lang="el-G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για το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BMC </a:t>
            </a:r>
            <a:endParaRPr lang="en-GB" sz="18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Strategyzer</a:t>
            </a:r>
            <a:r>
              <a:rPr lang="en-GB"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www.kemel.gr/node/1393</a:t>
            </a:r>
            <a:r>
              <a:rPr lang="en-U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latin typeface="Arial" panose="020B0604020202020204" pitchFamily="34" charset="0"/>
            </a:endParaRPr>
          </a:p>
          <a:p>
            <a:pPr marL="0" indent="0">
              <a:buFont typeface="Arial" panose="020B0604020202020204" pitchFamily="34" charset="0"/>
              <a:buNone/>
            </a:pPr>
            <a:endParaRPr lang="en-GB" sz="1600" dirty="0" smtClean="0"/>
          </a:p>
          <a:p>
            <a:pPr marL="0" indent="0">
              <a:buNone/>
            </a:pPr>
            <a:endParaRPr lang="en-GB" dirty="0"/>
          </a:p>
        </p:txBody>
      </p:sp>
      <p:sp>
        <p:nvSpPr>
          <p:cNvPr id="6" name="Rectangle 3"/>
          <p:cNvSpPr>
            <a:spLocks noChangeArrowheads="1"/>
          </p:cNvSpPr>
          <p:nvPr/>
        </p:nvSpPr>
        <p:spPr bwMode="auto">
          <a:xfrm>
            <a:off x="5283900" y="3050496"/>
            <a:ext cx="620785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kumimoji="0" lang="el-GR" sz="2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ΧΡΗΣΙΜΟΙ ΣΥΝΔΕΣΜΟΙ</a:t>
            </a:r>
          </a:p>
          <a:p>
            <a:pPr marL="285750" lvl="0" indent="-285750">
              <a:buFont typeface="Arial" panose="020B0604020202020204" pitchFamily="34" charset="0"/>
              <a:buChar char="•"/>
            </a:pPr>
            <a:r>
              <a:rPr lang="en-GB" sz="1600" dirty="0" smtClean="0">
                <a:hlinkClick r:id="rId5"/>
              </a:rPr>
              <a:t>OSTERWALDER </a:t>
            </a:r>
            <a:r>
              <a:rPr lang="en-GB" sz="1600" dirty="0">
                <a:hlinkClick r:id="rId5"/>
              </a:rPr>
              <a:t>ALEXANDER</a:t>
            </a:r>
            <a:r>
              <a:rPr lang="en-GB" sz="1600" dirty="0"/>
              <a:t>, </a:t>
            </a:r>
            <a:r>
              <a:rPr lang="en-GB" sz="1600" dirty="0">
                <a:hlinkClick r:id="rId6"/>
              </a:rPr>
              <a:t>PIGNEUR YVES</a:t>
            </a:r>
            <a:r>
              <a:rPr lang="en-GB" sz="1600" dirty="0"/>
              <a:t>, BUSINESS MODEL  GENERATION, John Wiley &amp; Sons </a:t>
            </a:r>
            <a:r>
              <a:rPr lang="en-GB" sz="1600" dirty="0" err="1"/>
              <a:t>Inc</a:t>
            </a:r>
            <a:endParaRPr lang="en-GB" sz="1600" dirty="0"/>
          </a:p>
          <a:p>
            <a:pPr marL="285750" lvl="0" indent="-285750">
              <a:buFont typeface="Arial" panose="020B0604020202020204" pitchFamily="34" charset="0"/>
              <a:buChar char="•"/>
            </a:pPr>
            <a:r>
              <a:rPr lang="en-GB" sz="1600" dirty="0"/>
              <a:t>Eric Reis, «Lean Start up», </a:t>
            </a:r>
            <a:r>
              <a:rPr lang="en-US" sz="1600" dirty="0">
                <a:hlinkClick r:id="rId7"/>
              </a:rPr>
              <a:t>Penguin Books Ltd</a:t>
            </a:r>
            <a:r>
              <a:rPr lang="en-GB" sz="1600" dirty="0"/>
              <a:t>, 2011</a:t>
            </a:r>
          </a:p>
          <a:p>
            <a:pPr marL="285750" lvl="0" indent="-285750">
              <a:buFont typeface="Arial" panose="020B0604020202020204" pitchFamily="34" charset="0"/>
              <a:buChar char="•"/>
            </a:pPr>
            <a:r>
              <a:rPr lang="en-GB" sz="1600" dirty="0"/>
              <a:t>Dan Olsen, «The lean product playbook», </a:t>
            </a:r>
            <a:r>
              <a:rPr lang="en-GB" sz="1600" dirty="0">
                <a:hlinkClick r:id="rId8"/>
              </a:rPr>
              <a:t>John Wiley &amp; Sons </a:t>
            </a:r>
            <a:r>
              <a:rPr lang="en-GB" sz="1600" dirty="0" err="1">
                <a:hlinkClick r:id="rId8"/>
              </a:rPr>
              <a:t>Inc</a:t>
            </a:r>
            <a:endParaRPr lang="en-GB" sz="1600" dirty="0"/>
          </a:p>
          <a:p>
            <a:pPr marL="285750" lvl="0" indent="-285750">
              <a:buFont typeface="Arial" panose="020B0604020202020204" pitchFamily="34" charset="0"/>
              <a:buChar char="•"/>
            </a:pPr>
            <a:r>
              <a:rPr lang="en-GB" sz="1600" dirty="0"/>
              <a:t>Charley </a:t>
            </a:r>
            <a:r>
              <a:rPr lang="en-GB" sz="1600" dirty="0" err="1"/>
              <a:t>Newnham</a:t>
            </a:r>
            <a:r>
              <a:rPr lang="en-GB" sz="1600" dirty="0"/>
              <a:t> , Enterprise </a:t>
            </a:r>
            <a:r>
              <a:rPr lang="en-GB" sz="1600" dirty="0" err="1"/>
              <a:t>Resilience:What</a:t>
            </a:r>
            <a:r>
              <a:rPr lang="en-GB" sz="1600" dirty="0"/>
              <a:t> does BS65000 mean for you?,  BCI Forum, June 2015 </a:t>
            </a:r>
          </a:p>
          <a:p>
            <a:pPr marL="285750" lvl="0" indent="-285750">
              <a:buFont typeface="Arial" panose="020B0604020202020204" pitchFamily="34" charset="0"/>
              <a:buChar char="•"/>
            </a:pPr>
            <a:r>
              <a:rPr lang="en-GB" sz="1600" dirty="0"/>
              <a:t>BSI , Organizational Resilience: Harnessing experience, embracing opportunity, </a:t>
            </a:r>
            <a:r>
              <a:rPr lang="en-US" sz="1600" i="1" dirty="0"/>
              <a:t>Professor David </a:t>
            </a:r>
            <a:r>
              <a:rPr lang="en-US" sz="1600" i="1" dirty="0" err="1"/>
              <a:t>Denyer</a:t>
            </a:r>
            <a:r>
              <a:rPr lang="en-US" sz="1600" i="1" dirty="0"/>
              <a:t> </a:t>
            </a:r>
            <a:r>
              <a:rPr lang="en-US" sz="1600" i="1" dirty="0" err="1"/>
              <a:t>Cranfield</a:t>
            </a:r>
            <a:r>
              <a:rPr lang="en-US" sz="1600" i="1" dirty="0"/>
              <a:t> School of Management </a:t>
            </a:r>
            <a:r>
              <a:rPr lang="en-US" sz="1600" i="1" dirty="0" err="1"/>
              <a:t>Cranfield</a:t>
            </a:r>
            <a:r>
              <a:rPr lang="en-US" sz="1600" i="1" dirty="0"/>
              <a:t> University, Resilience A summary of academic evidence, business insights and new thinking by BSI and </a:t>
            </a:r>
            <a:r>
              <a:rPr lang="en-US" sz="1600" i="1" dirty="0" err="1"/>
              <a:t>Cranfield</a:t>
            </a:r>
            <a:r>
              <a:rPr lang="en-US" sz="1600" i="1" dirty="0"/>
              <a:t> School of </a:t>
            </a:r>
            <a:r>
              <a:rPr lang="en-US" sz="1600" i="1" dirty="0" smtClean="0"/>
              <a:t>Management</a:t>
            </a:r>
            <a:r>
              <a:rPr lang="el-GR" sz="1600" i="1" dirty="0" smtClean="0"/>
              <a:t>.</a:t>
            </a:r>
            <a:r>
              <a:rPr lang="en-US" sz="1600" i="1" dirty="0" smtClean="0"/>
              <a:t> </a:t>
            </a:r>
            <a:endParaRPr lang="en-GB" sz="1600" dirty="0"/>
          </a:p>
          <a:p>
            <a:pPr lvl="0" eaLnBrk="0" fontAlgn="base" hangingPunct="0">
              <a:spcBef>
                <a:spcPct val="0"/>
              </a:spcBef>
              <a:spcAft>
                <a:spcPct val="0"/>
              </a:spcAft>
            </a:pPr>
            <a:endParaRPr kumimoji="0" lang="el-GR" sz="2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4652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smtClean="0">
                <a:solidFill>
                  <a:schemeClr val="bg1"/>
                </a:solidFill>
              </a:rPr>
              <a:t>Αναμενόμενα αποτελέσματα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dirty="0"/>
              <a:t>Στην παρουσίαση </a:t>
            </a:r>
            <a:r>
              <a:rPr lang="el-GR" sz="2000" dirty="0" smtClean="0"/>
              <a:t>αυτή, συνέχεια του πρώτου μέρους της </a:t>
            </a:r>
            <a:r>
              <a:rPr lang="el-GR" sz="2000" dirty="0" smtClean="0"/>
              <a:t>09.01.202</a:t>
            </a:r>
            <a:r>
              <a:rPr lang="en-GB" sz="2000" dirty="0" smtClean="0"/>
              <a:t>3</a:t>
            </a:r>
            <a:r>
              <a:rPr lang="el-GR" sz="2000" dirty="0" smtClean="0"/>
              <a:t>, </a:t>
            </a:r>
            <a:r>
              <a:rPr lang="el-GR" sz="2000" dirty="0"/>
              <a:t>φιλοδοξούμε </a:t>
            </a:r>
            <a:endParaRPr lang="el-GR" sz="2000" dirty="0" smtClean="0"/>
          </a:p>
          <a:p>
            <a:pPr marL="0" indent="0">
              <a:buNone/>
            </a:pPr>
            <a:r>
              <a:rPr lang="el-GR" sz="2000" dirty="0" smtClean="0"/>
              <a:t>Α)να </a:t>
            </a:r>
            <a:r>
              <a:rPr lang="el-GR" sz="2000" dirty="0"/>
              <a:t>ενημερώσουμε τους συμμετέχοντες </a:t>
            </a:r>
            <a:r>
              <a:rPr lang="el-GR" sz="2000" dirty="0" smtClean="0"/>
              <a:t>για την </a:t>
            </a:r>
            <a:r>
              <a:rPr lang="en-GB" sz="2000" dirty="0"/>
              <a:t>Lean methodology &amp; Lean start up</a:t>
            </a:r>
          </a:p>
          <a:p>
            <a:pPr marL="0" indent="0">
              <a:buNone/>
            </a:pPr>
            <a:r>
              <a:rPr lang="el-GR" sz="2000" dirty="0" smtClean="0"/>
              <a:t>Β)να συζητήσουμε και </a:t>
            </a:r>
            <a:r>
              <a:rPr lang="el-GR" sz="2000" dirty="0" smtClean="0"/>
              <a:t>να </a:t>
            </a:r>
            <a:r>
              <a:rPr lang="el-GR" sz="2000" dirty="0" smtClean="0"/>
              <a:t>προβληματιστούμε τι κάνουμε την επόμενη μέρα της επιτυχίας και </a:t>
            </a:r>
            <a:r>
              <a:rPr lang="el-GR" sz="2000" dirty="0" smtClean="0"/>
              <a:t>ποιοι </a:t>
            </a:r>
            <a:r>
              <a:rPr lang="el-GR" sz="2000" dirty="0" smtClean="0"/>
              <a:t>είναι οι παράγοντες  της Επιχειρηματικής μας Ανθεκτικότητας και Βιωσιμότητας</a:t>
            </a:r>
          </a:p>
          <a:p>
            <a:pPr marL="0" indent="0">
              <a:buNone/>
            </a:pPr>
            <a:r>
              <a:rPr lang="el-GR" sz="2000" dirty="0" smtClean="0"/>
              <a:t>Και</a:t>
            </a:r>
          </a:p>
          <a:p>
            <a:pPr marL="0" indent="0">
              <a:buNone/>
            </a:pPr>
            <a:r>
              <a:rPr lang="el-GR" sz="2000" dirty="0" smtClean="0"/>
              <a:t>Γ)να δώσουμε χρόνο για να παρουσιαστούν από τους συμμετέχοντες οι εργασίες α) της </a:t>
            </a:r>
            <a:r>
              <a:rPr lang="el-GR" sz="2000" dirty="0" err="1" smtClean="0"/>
              <a:t>υποενότητας</a:t>
            </a:r>
            <a:r>
              <a:rPr lang="el-GR" sz="2000" dirty="0" smtClean="0"/>
              <a:t> «Η δημιουργία και υποστήριξη του επιχειρηματικού οράματος» και β)του μέρους Ι της παρούσας </a:t>
            </a:r>
            <a:r>
              <a:rPr lang="el-GR" sz="2000" dirty="0" err="1" smtClean="0"/>
              <a:t>υποενότητας</a:t>
            </a:r>
            <a:r>
              <a:rPr lang="el-GR" sz="2000" dirty="0" smtClean="0"/>
              <a:t> «Σχεδιασμός και λειτουργία μιας βιώσιμης επιχείρησης»</a:t>
            </a:r>
          </a:p>
          <a:p>
            <a:pPr marL="0" indent="0">
              <a:buNone/>
            </a:pPr>
            <a:r>
              <a:rPr lang="el-GR" sz="2000" dirty="0" smtClean="0"/>
              <a:t>Και </a:t>
            </a:r>
          </a:p>
          <a:p>
            <a:pPr marL="0" indent="0">
              <a:buNone/>
            </a:pPr>
            <a:r>
              <a:rPr lang="el-GR" sz="2000" dirty="0" smtClean="0"/>
              <a:t>να συζητηθούν και να </a:t>
            </a:r>
            <a:r>
              <a:rPr lang="el-GR" sz="2000" dirty="0" err="1" smtClean="0"/>
              <a:t>βγούν</a:t>
            </a:r>
            <a:r>
              <a:rPr lang="el-GR" sz="2000" dirty="0" smtClean="0"/>
              <a:t> συμπεράσματα, ώστε οι συμμετέχοντες να κατανοήσουν τι δεν έχουν κάνει για να το πράξουν και τι έχουν κάνει λάθος για να το διορθώσουν </a:t>
            </a:r>
            <a:r>
              <a:rPr lang="el-GR" sz="2000" b="1" dirty="0" smtClean="0">
                <a:solidFill>
                  <a:srgbClr val="FF0000"/>
                </a:solidFill>
              </a:rPr>
              <a:t>ΕΓΚΑΙΡΩΣ</a:t>
            </a:r>
            <a:endParaRPr lang="el-GR" sz="2000" b="1" dirty="0">
              <a:solidFill>
                <a:srgbClr val="FF0000"/>
              </a:solidFill>
            </a:endParaRPr>
          </a:p>
          <a:p>
            <a:endParaRPr lang="en-GB" dirty="0"/>
          </a:p>
        </p:txBody>
      </p:sp>
    </p:spTree>
    <p:extLst>
      <p:ext uri="{BB962C8B-B14F-4D97-AF65-F5344CB8AC3E}">
        <p14:creationId xmlns:p14="http://schemas.microsoft.com/office/powerpoint/2010/main" val="1615248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texto, pessoa, criança, jovem&#10;&#10;Descrição gerada automaticamente">
            <a:extLst>
              <a:ext uri="{FF2B5EF4-FFF2-40B4-BE49-F238E27FC236}">
                <a16:creationId xmlns="" xmlns:a16="http://schemas.microsoft.com/office/drawing/2014/main" id="{988763FD-5046-628D-766D-FB8928BEB6C2}"/>
              </a:ext>
            </a:extLst>
          </p:cNvPr>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653" t="10654" b="16341"/>
          <a:stretch/>
        </p:blipFill>
        <p:spPr>
          <a:xfrm>
            <a:off x="0" y="68"/>
            <a:ext cx="12192000" cy="5603563"/>
          </a:xfrm>
          <a:prstGeom prst="rect">
            <a:avLst/>
          </a:prstGeom>
        </p:spPr>
      </p:pic>
      <p:sp>
        <p:nvSpPr>
          <p:cNvPr id="5" name="Retângulo 4">
            <a:extLst>
              <a:ext uri="{FF2B5EF4-FFF2-40B4-BE49-F238E27FC236}">
                <a16:creationId xmlns="" xmlns:a16="http://schemas.microsoft.com/office/drawing/2014/main" id="{F5B8D308-0FCE-734B-E31F-B8135EE71D75}"/>
              </a:ext>
            </a:extLst>
          </p:cNvPr>
          <p:cNvSpPr/>
          <p:nvPr/>
        </p:nvSpPr>
        <p:spPr>
          <a:xfrm>
            <a:off x="0" y="-11430"/>
            <a:ext cx="12192000" cy="5603631"/>
          </a:xfrm>
          <a:prstGeom prst="rect">
            <a:avLst/>
          </a:prstGeom>
          <a:solidFill>
            <a:srgbClr val="7F8AF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Subtítulo 2">
            <a:extLst>
              <a:ext uri="{FF2B5EF4-FFF2-40B4-BE49-F238E27FC236}">
                <a16:creationId xmlns="" xmlns:a16="http://schemas.microsoft.com/office/drawing/2014/main" id="{9039EEB2-59BC-531E-6706-C5A29F12DD87}"/>
              </a:ext>
            </a:extLst>
          </p:cNvPr>
          <p:cNvSpPr txBox="1">
            <a:spLocks/>
          </p:cNvSpPr>
          <p:nvPr/>
        </p:nvSpPr>
        <p:spPr>
          <a:xfrm>
            <a:off x="534126" y="42658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b="1" dirty="0">
              <a:solidFill>
                <a:schemeClr val="bg1"/>
              </a:solidFill>
            </a:endParaRPr>
          </a:p>
          <a:p>
            <a:pPr algn="l"/>
            <a:endParaRPr lang="pt-PT" sz="2800" b="1" dirty="0">
              <a:solidFill>
                <a:schemeClr val="bg1"/>
              </a:solidFill>
            </a:endParaRPr>
          </a:p>
        </p:txBody>
      </p:sp>
      <p:sp>
        <p:nvSpPr>
          <p:cNvPr id="6" name="Subtítulo 2">
            <a:extLst>
              <a:ext uri="{FF2B5EF4-FFF2-40B4-BE49-F238E27FC236}">
                <a16:creationId xmlns="" xmlns:a16="http://schemas.microsoft.com/office/drawing/2014/main" id="{9C59F0D3-8382-CFFB-4571-A82F43F2C08A}"/>
              </a:ext>
            </a:extLst>
          </p:cNvPr>
          <p:cNvSpPr txBox="1">
            <a:spLocks/>
          </p:cNvSpPr>
          <p:nvPr/>
        </p:nvSpPr>
        <p:spPr>
          <a:xfrm>
            <a:off x="6447692" y="992777"/>
            <a:ext cx="5040923" cy="4284617"/>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4400" b="1" dirty="0">
                <a:solidFill>
                  <a:schemeClr val="bg1"/>
                </a:solidFill>
                <a:effectLst>
                  <a:outerShdw blurRad="38100" dist="38100" dir="2700000" algn="tl">
                    <a:srgbClr val="000000">
                      <a:alpha val="43137"/>
                    </a:srgbClr>
                  </a:outerShdw>
                </a:effectLst>
              </a:rPr>
              <a:t>ΕΥΧΑΡΙΣΤΩ ΓΙΑ ΤΗΝ ΠΡΟΣΟΧΗ ΣΑΣ</a:t>
            </a:r>
          </a:p>
          <a:p>
            <a:pPr algn="l">
              <a:lnSpc>
                <a:spcPct val="100000"/>
              </a:lnSpc>
            </a:pPr>
            <a:endParaRPr lang="en-US" sz="4400" b="1" dirty="0" smtClean="0">
              <a:solidFill>
                <a:srgbClr val="7030A0"/>
              </a:solidFill>
            </a:endParaRPr>
          </a:p>
          <a:p>
            <a:pPr algn="l">
              <a:lnSpc>
                <a:spcPct val="100000"/>
              </a:lnSpc>
            </a:pPr>
            <a:endParaRPr lang="en-US" sz="4400" b="1" dirty="0" smtClean="0">
              <a:solidFill>
                <a:srgbClr val="7030A0"/>
              </a:solidFill>
            </a:endParaRPr>
          </a:p>
          <a:p>
            <a:pPr algn="l">
              <a:lnSpc>
                <a:spcPct val="100000"/>
              </a:lnSpc>
            </a:pPr>
            <a:r>
              <a:rPr lang="el-GR" sz="4400" b="1" i="1" dirty="0" smtClean="0">
                <a:solidFill>
                  <a:schemeClr val="bg1"/>
                </a:solidFill>
              </a:rPr>
              <a:t> </a:t>
            </a:r>
            <a:endParaRPr lang="en-US" sz="4400" b="1" i="1" dirty="0">
              <a:solidFill>
                <a:schemeClr val="bg1"/>
              </a:solidFill>
            </a:endParaRPr>
          </a:p>
        </p:txBody>
      </p:sp>
    </p:spTree>
    <p:extLst>
      <p:ext uri="{BB962C8B-B14F-4D97-AF65-F5344CB8AC3E}">
        <p14:creationId xmlns:p14="http://schemas.microsoft.com/office/powerpoint/2010/main" val="680112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05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6912528" y="1424687"/>
            <a:ext cx="4404011"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Πρόγραμμα παρουσίασης   </a:t>
            </a:r>
            <a:r>
              <a:rPr lang="en-GB" sz="2800" b="1" dirty="0">
                <a:solidFill>
                  <a:schemeClr val="bg1"/>
                </a:solidFill>
              </a:rPr>
              <a:t>4 </a:t>
            </a:r>
            <a:r>
              <a:rPr lang="el-GR" sz="2800" b="1" dirty="0">
                <a:solidFill>
                  <a:schemeClr val="bg1"/>
                </a:solidFill>
              </a:rPr>
              <a:t>ωρών</a:t>
            </a:r>
            <a:endParaRPr lang="pt-PT" sz="2800" b="1" dirty="0">
              <a:solidFill>
                <a:schemeClr val="bg1"/>
              </a:solidFill>
            </a:endParaRPr>
          </a:p>
        </p:txBody>
      </p:sp>
      <p:graphicFrame>
        <p:nvGraphicFramePr>
          <p:cNvPr id="7" name="Table 6"/>
          <p:cNvGraphicFramePr>
            <a:graphicFrameLocks noGrp="1"/>
          </p:cNvGraphicFramePr>
          <p:nvPr>
            <p:extLst/>
          </p:nvPr>
        </p:nvGraphicFramePr>
        <p:xfrm>
          <a:off x="402671" y="1216993"/>
          <a:ext cx="5532481" cy="4461082"/>
        </p:xfrm>
        <a:graphic>
          <a:graphicData uri="http://schemas.openxmlformats.org/drawingml/2006/table">
            <a:tbl>
              <a:tblPr firstRow="1" bandRow="1">
                <a:tableStyleId>{5C22544A-7EE6-4342-B048-85BDC9FD1C3A}</a:tableStyleId>
              </a:tblPr>
              <a:tblGrid>
                <a:gridCol w="2659652"/>
                <a:gridCol w="262666"/>
                <a:gridCol w="2610163"/>
              </a:tblGrid>
              <a:tr h="349051">
                <a:tc>
                  <a:txBody>
                    <a:bodyPr/>
                    <a:lstStyle/>
                    <a:p>
                      <a:r>
                        <a:rPr lang="el-GR" sz="1800" dirty="0" smtClean="0">
                          <a:solidFill>
                            <a:schemeClr val="bg1"/>
                          </a:solidFill>
                        </a:rPr>
                        <a:t>ΜΕΡΟΣ Ι</a:t>
                      </a:r>
                      <a:endParaRPr lang="en-GB" dirty="0">
                        <a:solidFill>
                          <a:schemeClr val="bg1"/>
                        </a:solidFill>
                      </a:endParaRPr>
                    </a:p>
                  </a:txBody>
                  <a:tcPr>
                    <a:solidFill>
                      <a:srgbClr val="5C51F1"/>
                    </a:solidFill>
                  </a:tcPr>
                </a:tc>
                <a:tc>
                  <a:txBody>
                    <a:bodyPr/>
                    <a:lstStyle/>
                    <a:p>
                      <a:endParaRPr lang="en-GB">
                        <a:solidFill>
                          <a:schemeClr val="accent3"/>
                        </a:solidFill>
                      </a:endParaRPr>
                    </a:p>
                  </a:txBody>
                  <a:tcPr>
                    <a:solidFill>
                      <a:srgbClr val="5C51F1"/>
                    </a:solidFill>
                  </a:tcPr>
                </a:tc>
                <a:tc>
                  <a:txBody>
                    <a:bodyPr/>
                    <a:lstStyle/>
                    <a:p>
                      <a:endParaRPr lang="en-GB" dirty="0">
                        <a:solidFill>
                          <a:schemeClr val="accent3"/>
                        </a:solidFill>
                      </a:endParaRPr>
                    </a:p>
                  </a:txBody>
                  <a:tcPr>
                    <a:solidFill>
                      <a:srgbClr val="5C51F1"/>
                    </a:solidFill>
                  </a:tcPr>
                </a:tc>
              </a:tr>
              <a:tr h="349051">
                <a:tc>
                  <a:txBody>
                    <a:bodyPr/>
                    <a:lstStyle/>
                    <a:p>
                      <a:r>
                        <a:rPr lang="el-GR" dirty="0" smtClean="0"/>
                        <a:t>΄</a:t>
                      </a:r>
                      <a:r>
                        <a:rPr lang="el-GR" dirty="0" err="1" smtClean="0"/>
                        <a:t>Εναρξη</a:t>
                      </a:r>
                      <a:r>
                        <a:rPr lang="el-GR" baseline="0" dirty="0" smtClean="0"/>
                        <a:t> παρουσίασης</a:t>
                      </a:r>
                      <a:endParaRPr lang="en-GB" dirty="0"/>
                    </a:p>
                  </a:txBody>
                  <a:tcPr/>
                </a:tc>
                <a:tc>
                  <a:txBody>
                    <a:bodyPr/>
                    <a:lstStyle/>
                    <a:p>
                      <a:endParaRPr lang="en-GB" dirty="0"/>
                    </a:p>
                  </a:txBody>
                  <a:tcPr/>
                </a:tc>
                <a:tc>
                  <a:txBody>
                    <a:bodyPr/>
                    <a:lstStyle/>
                    <a:p>
                      <a:r>
                        <a:rPr lang="el-GR" dirty="0" smtClean="0"/>
                        <a:t>20 λεπτά</a:t>
                      </a:r>
                      <a:endParaRPr lang="en-GB" dirty="0"/>
                    </a:p>
                  </a:txBody>
                  <a:tcPr/>
                </a:tc>
              </a:tr>
              <a:tr h="349051">
                <a:tc>
                  <a:txBody>
                    <a:bodyPr/>
                    <a:lstStyle/>
                    <a:p>
                      <a:r>
                        <a:rPr lang="el-GR" dirty="0" smtClean="0"/>
                        <a:t>΄</a:t>
                      </a:r>
                      <a:r>
                        <a:rPr lang="el-GR" dirty="0" err="1" smtClean="0"/>
                        <a:t>Ασκηση</a:t>
                      </a:r>
                      <a:r>
                        <a:rPr lang="el-GR" dirty="0" smtClean="0"/>
                        <a:t> 1</a:t>
                      </a:r>
                      <a:endParaRPr lang="en-GB" dirty="0"/>
                    </a:p>
                  </a:txBody>
                  <a:tcPr/>
                </a:tc>
                <a:tc>
                  <a:txBody>
                    <a:bodyPr/>
                    <a:lstStyle/>
                    <a:p>
                      <a:endParaRPr lang="en-GB" dirty="0"/>
                    </a:p>
                  </a:txBody>
                  <a:tcPr/>
                </a:tc>
                <a:tc>
                  <a:txBody>
                    <a:bodyPr/>
                    <a:lstStyle/>
                    <a:p>
                      <a:r>
                        <a:rPr lang="el-GR" dirty="0" smtClean="0"/>
                        <a:t>10 λεπτά</a:t>
                      </a:r>
                      <a:endParaRPr lang="en-GB" dirty="0"/>
                    </a:p>
                  </a:txBody>
                  <a:tcPr/>
                </a:tc>
              </a:tr>
              <a:tr h="349051">
                <a:tc>
                  <a:txBody>
                    <a:bodyPr/>
                    <a:lstStyle/>
                    <a:p>
                      <a:r>
                        <a:rPr lang="el-GR" dirty="0" smtClean="0"/>
                        <a:t>Συνέχεια παρουσίασης</a:t>
                      </a:r>
                      <a:endParaRPr lang="en-GB" dirty="0"/>
                    </a:p>
                  </a:txBody>
                  <a:tcPr/>
                </a:tc>
                <a:tc>
                  <a:txBody>
                    <a:bodyPr/>
                    <a:lstStyle/>
                    <a:p>
                      <a:endParaRPr lang="en-GB"/>
                    </a:p>
                  </a:txBody>
                  <a:tcPr/>
                </a:tc>
                <a:tc>
                  <a:txBody>
                    <a:bodyPr/>
                    <a:lstStyle/>
                    <a:p>
                      <a:r>
                        <a:rPr lang="el-GR" dirty="0" smtClean="0"/>
                        <a:t>10 λεπτά</a:t>
                      </a:r>
                      <a:endParaRPr lang="en-GB" dirty="0"/>
                    </a:p>
                  </a:txBody>
                  <a:tcPr/>
                </a:tc>
              </a:tr>
              <a:tr h="349051">
                <a:tc>
                  <a:txBody>
                    <a:bodyPr/>
                    <a:lstStyle/>
                    <a:p>
                      <a:r>
                        <a:rPr lang="el-GR" dirty="0" smtClean="0"/>
                        <a:t>΄</a:t>
                      </a:r>
                      <a:r>
                        <a:rPr lang="el-GR" dirty="0" err="1" smtClean="0"/>
                        <a:t>Ασκηση</a:t>
                      </a:r>
                      <a:r>
                        <a:rPr lang="el-GR" dirty="0" smtClean="0"/>
                        <a:t> 2</a:t>
                      </a:r>
                      <a:endParaRPr lang="en-GB" dirty="0"/>
                    </a:p>
                  </a:txBody>
                  <a:tcPr/>
                </a:tc>
                <a:tc>
                  <a:txBody>
                    <a:bodyPr/>
                    <a:lstStyle/>
                    <a:p>
                      <a:endParaRPr lang="en-GB"/>
                    </a:p>
                  </a:txBody>
                  <a:tcPr/>
                </a:tc>
                <a:tc>
                  <a:txBody>
                    <a:bodyPr/>
                    <a:lstStyle/>
                    <a:p>
                      <a:r>
                        <a:rPr lang="el-GR" dirty="0" smtClean="0"/>
                        <a:t>15 λεπτά</a:t>
                      </a:r>
                      <a:endParaRPr lang="en-GB" dirty="0"/>
                    </a:p>
                  </a:txBody>
                  <a:tcPr/>
                </a:tc>
              </a:tr>
              <a:tr h="349051">
                <a:tc>
                  <a:txBody>
                    <a:bodyPr/>
                    <a:lstStyle/>
                    <a:p>
                      <a:r>
                        <a:rPr lang="el-GR" dirty="0" smtClean="0"/>
                        <a:t>Συνέχεια παρουσίασης</a:t>
                      </a:r>
                      <a:endParaRPr lang="en-GB" dirty="0"/>
                    </a:p>
                  </a:txBody>
                  <a:tcPr/>
                </a:tc>
                <a:tc>
                  <a:txBody>
                    <a:bodyPr/>
                    <a:lstStyle/>
                    <a:p>
                      <a:endParaRPr lang="en-GB"/>
                    </a:p>
                  </a:txBody>
                  <a:tcPr/>
                </a:tc>
                <a:tc>
                  <a:txBody>
                    <a:bodyPr/>
                    <a:lstStyle/>
                    <a:p>
                      <a:r>
                        <a:rPr lang="el-GR" dirty="0" smtClean="0"/>
                        <a:t>5 λεπτά</a:t>
                      </a:r>
                      <a:endParaRPr lang="en-GB" dirty="0"/>
                    </a:p>
                  </a:txBody>
                  <a:tcPr/>
                </a:tc>
              </a:tr>
              <a:tr h="349051">
                <a:tc>
                  <a:txBody>
                    <a:bodyPr/>
                    <a:lstStyle/>
                    <a:p>
                      <a:r>
                        <a:rPr lang="el-GR" dirty="0" smtClean="0"/>
                        <a:t>΄</a:t>
                      </a:r>
                      <a:r>
                        <a:rPr lang="el-GR" dirty="0" err="1" smtClean="0"/>
                        <a:t>Ασκηση</a:t>
                      </a:r>
                      <a:r>
                        <a:rPr lang="el-GR" dirty="0" smtClean="0"/>
                        <a:t> 3</a:t>
                      </a:r>
                      <a:endParaRPr lang="en-GB" dirty="0"/>
                    </a:p>
                  </a:txBody>
                  <a:tcPr/>
                </a:tc>
                <a:tc>
                  <a:txBody>
                    <a:bodyPr/>
                    <a:lstStyle/>
                    <a:p>
                      <a:endParaRPr lang="en-GB"/>
                    </a:p>
                  </a:txBody>
                  <a:tcPr/>
                </a:tc>
                <a:tc>
                  <a:txBody>
                    <a:bodyPr/>
                    <a:lstStyle/>
                    <a:p>
                      <a:r>
                        <a:rPr lang="el-GR" dirty="0" smtClean="0"/>
                        <a:t>10 λεπτά</a:t>
                      </a:r>
                      <a:endParaRPr lang="en-GB" dirty="0"/>
                    </a:p>
                  </a:txBody>
                  <a:tcPr/>
                </a:tc>
              </a:tr>
              <a:tr h="349051">
                <a:tc>
                  <a:txBody>
                    <a:bodyPr/>
                    <a:lstStyle/>
                    <a:p>
                      <a:r>
                        <a:rPr lang="el-GR" dirty="0" smtClean="0"/>
                        <a:t>Συνέχεια παρουσίασης</a:t>
                      </a:r>
                      <a:endParaRPr lang="en-GB" dirty="0"/>
                    </a:p>
                  </a:txBody>
                  <a:tcPr/>
                </a:tc>
                <a:tc>
                  <a:txBody>
                    <a:bodyPr/>
                    <a:lstStyle/>
                    <a:p>
                      <a:endParaRPr lang="en-GB"/>
                    </a:p>
                  </a:txBody>
                  <a:tcPr/>
                </a:tc>
                <a:tc>
                  <a:txBody>
                    <a:bodyPr/>
                    <a:lstStyle/>
                    <a:p>
                      <a:r>
                        <a:rPr lang="el-GR" dirty="0" smtClean="0"/>
                        <a:t>10 λεπτά</a:t>
                      </a:r>
                      <a:endParaRPr lang="en-GB" dirty="0"/>
                    </a:p>
                  </a:txBody>
                  <a:tcPr/>
                </a:tc>
              </a:tr>
              <a:tr h="349051">
                <a:tc>
                  <a:txBody>
                    <a:bodyPr/>
                    <a:lstStyle/>
                    <a:p>
                      <a:r>
                        <a:rPr lang="el-GR" dirty="0" smtClean="0"/>
                        <a:t>΄</a:t>
                      </a:r>
                      <a:r>
                        <a:rPr lang="el-GR" dirty="0" err="1" smtClean="0"/>
                        <a:t>Ασκηση</a:t>
                      </a:r>
                      <a:r>
                        <a:rPr lang="el-GR" dirty="0" smtClean="0"/>
                        <a:t> 4</a:t>
                      </a:r>
                      <a:endParaRPr lang="en-GB" dirty="0"/>
                    </a:p>
                  </a:txBody>
                  <a:tcPr/>
                </a:tc>
                <a:tc>
                  <a:txBody>
                    <a:bodyPr/>
                    <a:lstStyle/>
                    <a:p>
                      <a:endParaRPr lang="en-GB"/>
                    </a:p>
                  </a:txBody>
                  <a:tcPr/>
                </a:tc>
                <a:tc>
                  <a:txBody>
                    <a:bodyPr/>
                    <a:lstStyle/>
                    <a:p>
                      <a:r>
                        <a:rPr lang="el-GR" dirty="0" smtClean="0"/>
                        <a:t>20 λεπτά</a:t>
                      </a:r>
                      <a:endParaRPr lang="en-GB" dirty="0"/>
                    </a:p>
                  </a:txBody>
                  <a:tcPr/>
                </a:tc>
              </a:tr>
              <a:tr h="349051">
                <a:tc>
                  <a:txBody>
                    <a:bodyPr/>
                    <a:lstStyle/>
                    <a:p>
                      <a:r>
                        <a:rPr lang="el-GR" dirty="0" smtClean="0"/>
                        <a:t>Συνέχεια παρουσίασης</a:t>
                      </a:r>
                      <a:r>
                        <a:rPr lang="el-GR" baseline="0" dirty="0" smtClean="0"/>
                        <a:t> </a:t>
                      </a:r>
                      <a:endParaRPr lang="en-GB" dirty="0"/>
                    </a:p>
                  </a:txBody>
                  <a:tcPr/>
                </a:tc>
                <a:tc>
                  <a:txBody>
                    <a:bodyPr/>
                    <a:lstStyle/>
                    <a:p>
                      <a:endParaRPr lang="en-GB"/>
                    </a:p>
                  </a:txBody>
                  <a:tcPr/>
                </a:tc>
                <a:tc>
                  <a:txBody>
                    <a:bodyPr/>
                    <a:lstStyle/>
                    <a:p>
                      <a:r>
                        <a:rPr lang="el-GR" dirty="0" smtClean="0"/>
                        <a:t>20 λεπτά</a:t>
                      </a:r>
                      <a:endParaRPr lang="en-GB" dirty="0"/>
                    </a:p>
                  </a:txBody>
                  <a:tcPr/>
                </a:tc>
              </a:tr>
              <a:tr h="803482">
                <a:tc>
                  <a:txBody>
                    <a:bodyPr/>
                    <a:lstStyle/>
                    <a:p>
                      <a:r>
                        <a:rPr lang="el-GR" dirty="0" smtClean="0"/>
                        <a:t>Εξήγηση</a:t>
                      </a:r>
                      <a:r>
                        <a:rPr lang="el-GR" baseline="0" dirty="0" smtClean="0"/>
                        <a:t> εργασίας για το σπίτι και ανακεφαλαίωση</a:t>
                      </a:r>
                      <a:endParaRPr lang="en-GB" dirty="0"/>
                    </a:p>
                  </a:txBody>
                  <a:tcPr/>
                </a:tc>
                <a:tc>
                  <a:txBody>
                    <a:bodyPr/>
                    <a:lstStyle/>
                    <a:p>
                      <a:endParaRPr lang="en-GB"/>
                    </a:p>
                  </a:txBody>
                  <a:tcPr/>
                </a:tc>
                <a:tc>
                  <a:txBody>
                    <a:bodyPr/>
                    <a:lstStyle/>
                    <a:p>
                      <a:r>
                        <a:rPr lang="el-GR" dirty="0" smtClean="0"/>
                        <a:t>5 λεπτά</a:t>
                      </a:r>
                      <a:endParaRPr lang="en-GB"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91750569"/>
              </p:ext>
            </p:extLst>
          </p:nvPr>
        </p:nvGraphicFramePr>
        <p:xfrm>
          <a:off x="6291742" y="1234360"/>
          <a:ext cx="5280637" cy="4328160"/>
        </p:xfrm>
        <a:graphic>
          <a:graphicData uri="http://schemas.openxmlformats.org/drawingml/2006/table">
            <a:tbl>
              <a:tblPr firstRow="1" bandRow="1">
                <a:tableStyleId>{5C22544A-7EE6-4342-B048-85BDC9FD1C3A}</a:tableStyleId>
              </a:tblPr>
              <a:tblGrid>
                <a:gridCol w="2538582"/>
                <a:gridCol w="250709"/>
                <a:gridCol w="2491346"/>
              </a:tblGrid>
              <a:tr h="245537">
                <a:tc>
                  <a:txBody>
                    <a:bodyPr/>
                    <a:lstStyle/>
                    <a:p>
                      <a:r>
                        <a:rPr lang="el-GR" sz="1800" dirty="0" smtClean="0">
                          <a:solidFill>
                            <a:schemeClr val="bg1"/>
                          </a:solidFill>
                        </a:rPr>
                        <a:t>ΜΕΡΟΣ ΙΙ</a:t>
                      </a:r>
                      <a:endParaRPr lang="en-GB" dirty="0">
                        <a:solidFill>
                          <a:schemeClr val="bg1"/>
                        </a:solidFill>
                      </a:endParaRPr>
                    </a:p>
                  </a:txBody>
                  <a:tcPr>
                    <a:solidFill>
                      <a:srgbClr val="5C51F1"/>
                    </a:solidFill>
                  </a:tcPr>
                </a:tc>
                <a:tc>
                  <a:txBody>
                    <a:bodyPr/>
                    <a:lstStyle/>
                    <a:p>
                      <a:endParaRPr lang="en-GB">
                        <a:solidFill>
                          <a:schemeClr val="accent3"/>
                        </a:solidFill>
                      </a:endParaRPr>
                    </a:p>
                  </a:txBody>
                  <a:tcPr>
                    <a:solidFill>
                      <a:srgbClr val="5C51F1"/>
                    </a:solidFill>
                  </a:tcPr>
                </a:tc>
                <a:tc>
                  <a:txBody>
                    <a:bodyPr/>
                    <a:lstStyle/>
                    <a:p>
                      <a:endParaRPr lang="en-GB" dirty="0">
                        <a:solidFill>
                          <a:schemeClr val="accent3"/>
                        </a:solidFill>
                      </a:endParaRPr>
                    </a:p>
                  </a:txBody>
                  <a:tcPr>
                    <a:solidFill>
                      <a:srgbClr val="5C51F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Παρουσίαση εργασίας της </a:t>
                      </a:r>
                      <a:r>
                        <a:rPr lang="el-GR" dirty="0" err="1" smtClean="0"/>
                        <a:t>Υποενότητας</a:t>
                      </a:r>
                      <a:r>
                        <a:rPr lang="el-GR" baseline="0" dirty="0" smtClean="0"/>
                        <a:t> Δημιουργία και υποστήριξη επιχειρηματικού οράματος</a:t>
                      </a:r>
                      <a:endParaRPr lang="en-GB" dirty="0" smtClean="0"/>
                    </a:p>
                  </a:txBody>
                  <a:tcPr/>
                </a:tc>
                <a:tc>
                  <a:txBody>
                    <a:bodyPr/>
                    <a:lstStyle/>
                    <a:p>
                      <a:endParaRPr lang="en-GB" dirty="0"/>
                    </a:p>
                  </a:txBody>
                  <a:tcPr/>
                </a:tc>
                <a:tc>
                  <a:txBody>
                    <a:bodyPr/>
                    <a:lstStyle/>
                    <a:p>
                      <a:r>
                        <a:rPr lang="el-GR" dirty="0" smtClean="0"/>
                        <a:t>15 λεπτά</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Παιχνίδι</a:t>
                      </a:r>
                      <a:r>
                        <a:rPr lang="el-GR" baseline="0" dirty="0" smtClean="0"/>
                        <a:t> με ρόλους</a:t>
                      </a:r>
                      <a:endParaRPr lang="en-GB" dirty="0"/>
                    </a:p>
                  </a:txBody>
                  <a:tcPr/>
                </a:tc>
                <a:tc>
                  <a:txBody>
                    <a:bodyPr/>
                    <a:lstStyle/>
                    <a:p>
                      <a:endParaRPr lang="en-GB"/>
                    </a:p>
                  </a:txBody>
                  <a:tcPr/>
                </a:tc>
                <a:tc>
                  <a:txBody>
                    <a:bodyPr/>
                    <a:lstStyle/>
                    <a:p>
                      <a:r>
                        <a:rPr lang="el-GR" dirty="0" smtClean="0"/>
                        <a:t>45 λεπτά</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Συνέχεια παρουσίασης</a:t>
                      </a:r>
                      <a:endParaRPr lang="en-GB" dirty="0"/>
                    </a:p>
                  </a:txBody>
                  <a:tcPr/>
                </a:tc>
                <a:tc>
                  <a:txBody>
                    <a:bodyPr/>
                    <a:lstStyle/>
                    <a:p>
                      <a:endParaRPr lang="en-GB"/>
                    </a:p>
                  </a:txBody>
                  <a:tcPr/>
                </a:tc>
                <a:tc>
                  <a:txBody>
                    <a:bodyPr/>
                    <a:lstStyle/>
                    <a:p>
                      <a:r>
                        <a:rPr lang="el-GR" dirty="0" smtClean="0"/>
                        <a:t>20 λεπτά</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Εργασία</a:t>
                      </a:r>
                      <a:endParaRPr lang="en-GB" dirty="0"/>
                    </a:p>
                  </a:txBody>
                  <a:tcPr/>
                </a:tc>
                <a:tc>
                  <a:txBody>
                    <a:bodyPr/>
                    <a:lstStyle/>
                    <a:p>
                      <a:endParaRPr lang="en-GB"/>
                    </a:p>
                  </a:txBody>
                  <a:tcPr/>
                </a:tc>
                <a:tc>
                  <a:txBody>
                    <a:bodyPr/>
                    <a:lstStyle/>
                    <a:p>
                      <a:r>
                        <a:rPr lang="el-GR" dirty="0" smtClean="0"/>
                        <a:t>15 λεπτά</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Παρουσίαση εργασίας</a:t>
                      </a:r>
                      <a:endParaRPr lang="en-GB" dirty="0"/>
                    </a:p>
                  </a:txBody>
                  <a:tcPr/>
                </a:tc>
                <a:tc>
                  <a:txBody>
                    <a:bodyPr/>
                    <a:lstStyle/>
                    <a:p>
                      <a:endParaRPr lang="en-GB"/>
                    </a:p>
                  </a:txBody>
                  <a:tcPr/>
                </a:tc>
                <a:tc>
                  <a:txBody>
                    <a:bodyPr/>
                    <a:lstStyle/>
                    <a:p>
                      <a:r>
                        <a:rPr lang="el-GR" dirty="0" smtClean="0"/>
                        <a:t>10 λεπτά</a:t>
                      </a:r>
                      <a:endParaRPr lang="en-GB" dirty="0"/>
                    </a:p>
                  </a:txBody>
                  <a:tcPr/>
                </a:tc>
              </a:tr>
              <a:tr h="370840">
                <a:tc>
                  <a:txBody>
                    <a:bodyPr/>
                    <a:lstStyle/>
                    <a:p>
                      <a:r>
                        <a:rPr lang="el-GR" dirty="0" smtClean="0"/>
                        <a:t>Συζήτηση</a:t>
                      </a:r>
                      <a:endParaRPr lang="en-GB" dirty="0"/>
                    </a:p>
                  </a:txBody>
                  <a:tcPr/>
                </a:tc>
                <a:tc>
                  <a:txBody>
                    <a:bodyPr/>
                    <a:lstStyle/>
                    <a:p>
                      <a:endParaRPr lang="en-GB"/>
                    </a:p>
                  </a:txBody>
                  <a:tcPr/>
                </a:tc>
                <a:tc>
                  <a:txBody>
                    <a:bodyPr/>
                    <a:lstStyle/>
                    <a:p>
                      <a:r>
                        <a:rPr lang="el-GR" dirty="0" smtClean="0"/>
                        <a:t>10 λεπτά</a:t>
                      </a:r>
                      <a:endParaRPr lang="en-GB" dirty="0"/>
                    </a:p>
                  </a:txBody>
                  <a:tcPr/>
                </a:tc>
              </a:tr>
              <a:tr h="370840">
                <a:tc>
                  <a:txBody>
                    <a:bodyPr/>
                    <a:lstStyle/>
                    <a:p>
                      <a:r>
                        <a:rPr lang="el-GR" baseline="0" dirty="0" smtClean="0"/>
                        <a:t>Ανακεφαλαίωση</a:t>
                      </a:r>
                      <a:endParaRPr lang="en-GB" dirty="0"/>
                    </a:p>
                  </a:txBody>
                  <a:tcPr/>
                </a:tc>
                <a:tc>
                  <a:txBody>
                    <a:bodyPr/>
                    <a:lstStyle/>
                    <a:p>
                      <a:endParaRPr lang="en-GB"/>
                    </a:p>
                  </a:txBody>
                  <a:tcPr/>
                </a:tc>
                <a:tc>
                  <a:txBody>
                    <a:bodyPr/>
                    <a:lstStyle/>
                    <a:p>
                      <a:r>
                        <a:rPr lang="el-GR" dirty="0" smtClean="0"/>
                        <a:t>5 λεπτά</a:t>
                      </a:r>
                      <a:endParaRPr lang="en-GB" dirty="0"/>
                    </a:p>
                  </a:txBody>
                  <a:tcPr/>
                </a:tc>
              </a:tr>
            </a:tbl>
          </a:graphicData>
        </a:graphic>
      </p:graphicFrame>
    </p:spTree>
    <p:extLst>
      <p:ext uri="{BB962C8B-B14F-4D97-AF65-F5344CB8AC3E}">
        <p14:creationId xmlns:p14="http://schemas.microsoft.com/office/powerpoint/2010/main" val="413773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ΕΚΠΑΙΔΕΥΤΙΚΟ ΥΛΙΚΟ</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endParaRPr lang="el-GR" sz="2000" dirty="0"/>
          </a:p>
          <a:p>
            <a:pPr marL="0" indent="0">
              <a:buNone/>
            </a:pPr>
            <a:r>
              <a:rPr lang="el-GR" sz="2000" dirty="0" smtClean="0"/>
              <a:t>ΠΑΡΟΥΣΙΑΣΗ </a:t>
            </a:r>
            <a:endParaRPr lang="el-GR" sz="2000" dirty="0"/>
          </a:p>
          <a:p>
            <a:pPr marL="0" indent="0">
              <a:buNone/>
            </a:pPr>
            <a:r>
              <a:rPr lang="el-GR" sz="2000" dirty="0" smtClean="0"/>
              <a:t>Διανεμήθηκαν </a:t>
            </a:r>
            <a:r>
              <a:rPr lang="el-GR" sz="2000" dirty="0"/>
              <a:t>:</a:t>
            </a:r>
          </a:p>
          <a:p>
            <a:pPr marL="0" indent="0">
              <a:buNone/>
            </a:pPr>
            <a:r>
              <a:rPr lang="en-GB" sz="2000" dirty="0"/>
              <a:t>Template</a:t>
            </a:r>
            <a:r>
              <a:rPr lang="el-GR" sz="2000" dirty="0"/>
              <a:t> με σημεία επαφής  </a:t>
            </a:r>
          </a:p>
          <a:p>
            <a:pPr marL="0" indent="0">
              <a:buNone/>
            </a:pPr>
            <a:r>
              <a:rPr lang="el-GR" sz="2000" dirty="0"/>
              <a:t>Φυλλάδιο με </a:t>
            </a:r>
            <a:r>
              <a:rPr lang="en-GB" sz="2000" dirty="0"/>
              <a:t>SWOT ANALYSIS </a:t>
            </a:r>
            <a:r>
              <a:rPr lang="el-GR" sz="2000" dirty="0"/>
              <a:t>για άσκηση</a:t>
            </a:r>
          </a:p>
          <a:p>
            <a:pPr marL="0" indent="0">
              <a:buNone/>
            </a:pPr>
            <a:r>
              <a:rPr lang="en-GB" sz="2000" dirty="0"/>
              <a:t>Template</a:t>
            </a:r>
            <a:r>
              <a:rPr lang="el-GR" sz="2000" dirty="0"/>
              <a:t> </a:t>
            </a:r>
            <a:r>
              <a:rPr lang="en-GB" sz="2000" dirty="0"/>
              <a:t>Business Model Canvas</a:t>
            </a:r>
            <a:r>
              <a:rPr lang="el-GR" sz="2000" dirty="0"/>
              <a:t> για άσκηση </a:t>
            </a:r>
            <a:endParaRPr lang="en-GB" sz="2000" dirty="0"/>
          </a:p>
          <a:p>
            <a:endParaRPr lang="en-GB" dirty="0"/>
          </a:p>
        </p:txBody>
      </p:sp>
    </p:spTree>
    <p:extLst>
      <p:ext uri="{BB962C8B-B14F-4D97-AF65-F5344CB8AC3E}">
        <p14:creationId xmlns:p14="http://schemas.microsoft.com/office/powerpoint/2010/main" val="329325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3169" y="444500"/>
            <a:ext cx="10684474" cy="609600"/>
          </a:xfrm>
        </p:spPr>
        <p:txBody>
          <a:bodyPr>
            <a:normAutofit fontScale="90000"/>
          </a:bodyPr>
          <a:lstStyle/>
          <a:p>
            <a:pPr algn="r"/>
            <a:r>
              <a:rPr lang="el-GR" b="1" dirty="0" smtClean="0"/>
              <a:t/>
            </a:r>
            <a:br>
              <a:rPr lang="el-GR" b="1" dirty="0" smtClean="0"/>
            </a:br>
            <a:r>
              <a:rPr lang="el-GR" b="1" dirty="0" smtClean="0"/>
              <a:t>Η </a:t>
            </a:r>
            <a:r>
              <a:rPr lang="el-GR" b="1" dirty="0"/>
              <a:t>Διαδρομή Προς Το Επιχειρηματικό Μον</a:t>
            </a:r>
            <a:r>
              <a:rPr lang="el-GR" dirty="0"/>
              <a:t>τέλο </a:t>
            </a:r>
            <a:br>
              <a:rPr lang="el-GR" dirty="0"/>
            </a:br>
            <a:endParaRPr lang="en-US" dirty="0"/>
          </a:p>
        </p:txBody>
      </p:sp>
      <p:sp>
        <p:nvSpPr>
          <p:cNvPr id="7" name="Cloud Callout 10"/>
          <p:cNvSpPr/>
          <p:nvPr/>
        </p:nvSpPr>
        <p:spPr>
          <a:xfrm>
            <a:off x="3442397" y="1432126"/>
            <a:ext cx="3571900" cy="1857388"/>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itchFamily="34" charset="0"/>
              </a:rPr>
              <a:t>Η Επιχειρηματική Ιδέα</a:t>
            </a:r>
          </a:p>
        </p:txBody>
      </p:sp>
      <p:sp>
        <p:nvSpPr>
          <p:cNvPr id="9" name="Flowchart: Process 9"/>
          <p:cNvSpPr/>
          <p:nvPr/>
        </p:nvSpPr>
        <p:spPr>
          <a:xfrm>
            <a:off x="3078835" y="3507134"/>
            <a:ext cx="2439564" cy="642942"/>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000" dirty="0">
              <a:solidFill>
                <a:schemeClr val="tx1"/>
              </a:solidFill>
              <a:latin typeface="Arial Black" pitchFamily="34" charset="0"/>
            </a:endParaRPr>
          </a:p>
          <a:p>
            <a:r>
              <a:rPr lang="el-GR" sz="1000" dirty="0">
                <a:solidFill>
                  <a:schemeClr val="tx1"/>
                </a:solidFill>
                <a:latin typeface="Arial Black" pitchFamily="34" charset="0"/>
              </a:rPr>
              <a:t>  </a:t>
            </a:r>
            <a:r>
              <a:rPr lang="el-GR" sz="2000" dirty="0">
                <a:solidFill>
                  <a:schemeClr val="tx1"/>
                </a:solidFill>
              </a:rPr>
              <a:t>Η Επιχειρηματική</a:t>
            </a:r>
            <a:r>
              <a:rPr lang="en-US" sz="2000" dirty="0">
                <a:solidFill>
                  <a:schemeClr val="tx1"/>
                </a:solidFill>
              </a:rPr>
              <a:t> </a:t>
            </a:r>
            <a:r>
              <a:rPr lang="el-GR" sz="2000" dirty="0">
                <a:solidFill>
                  <a:schemeClr val="tx1"/>
                </a:solidFill>
              </a:rPr>
              <a:t>   </a:t>
            </a:r>
          </a:p>
          <a:p>
            <a:r>
              <a:rPr lang="el-GR" sz="2000" dirty="0">
                <a:solidFill>
                  <a:schemeClr val="tx1"/>
                </a:solidFill>
              </a:rPr>
              <a:t>  Ιδέα</a:t>
            </a:r>
          </a:p>
          <a:p>
            <a:pPr algn="ctr"/>
            <a:endParaRPr lang="el-GR" sz="1000" dirty="0">
              <a:solidFill>
                <a:schemeClr val="tx1"/>
              </a:solidFill>
              <a:latin typeface="Arial Black" pitchFamily="34" charset="0"/>
            </a:endParaRPr>
          </a:p>
        </p:txBody>
      </p:sp>
      <p:sp>
        <p:nvSpPr>
          <p:cNvPr id="10" name="TextBox 26">
            <a:extLst>
              <a:ext uri="{FF2B5EF4-FFF2-40B4-BE49-F238E27FC236}">
                <a16:creationId xmlns:a16="http://schemas.microsoft.com/office/drawing/2014/main" xmlns="" id="{282602DD-44F8-4D44-BFE2-BFC62D3DDD0F}"/>
              </a:ext>
            </a:extLst>
          </p:cNvPr>
          <p:cNvSpPr txBox="1">
            <a:spLocks noChangeArrowheads="1"/>
          </p:cNvSpPr>
          <p:nvPr/>
        </p:nvSpPr>
        <p:spPr bwMode="auto">
          <a:xfrm>
            <a:off x="230386" y="2028204"/>
            <a:ext cx="2660822" cy="1938992"/>
          </a:xfrm>
          <a:prstGeom prst="rect">
            <a:avLst/>
          </a:prstGeom>
          <a:solidFill>
            <a:schemeClr val="accent1">
              <a:lumMod val="20000"/>
              <a:lumOff val="80000"/>
            </a:schemeClr>
          </a:solidFill>
          <a:ln w="9525">
            <a:noFill/>
            <a:miter lim="800000"/>
            <a:headEnd/>
            <a:tailEnd/>
          </a:ln>
        </p:spPr>
        <p:txBody>
          <a:bodyPr wrap="square">
            <a:spAutoFit/>
          </a:bodyPr>
          <a:lstStyle/>
          <a:p>
            <a:r>
              <a:rPr lang="el-GR" sz="2000" b="1" dirty="0">
                <a:solidFill>
                  <a:srgbClr val="000000"/>
                </a:solidFill>
                <a:cs typeface="Arial" panose="020B0604020202020204" pitchFamily="34" charset="0"/>
              </a:rPr>
              <a:t>Αρχική ιδέα</a:t>
            </a:r>
          </a:p>
          <a:p>
            <a:r>
              <a:rPr lang="el-GR" sz="2000" b="1" dirty="0">
                <a:solidFill>
                  <a:srgbClr val="000000"/>
                </a:solidFill>
                <a:cs typeface="Arial" panose="020B0604020202020204" pitchFamily="34" charset="0"/>
              </a:rPr>
              <a:t>Ομάδα</a:t>
            </a:r>
            <a:r>
              <a:rPr lang="en-US" sz="2000" b="1" dirty="0">
                <a:solidFill>
                  <a:srgbClr val="000000"/>
                </a:solidFill>
                <a:cs typeface="Arial" panose="020B0604020202020204" pitchFamily="34" charset="0"/>
              </a:rPr>
              <a:t> </a:t>
            </a:r>
            <a:r>
              <a:rPr lang="el-GR" sz="2000" b="1" dirty="0">
                <a:solidFill>
                  <a:srgbClr val="000000"/>
                </a:solidFill>
                <a:cs typeface="Arial" panose="020B0604020202020204" pitchFamily="34" charset="0"/>
              </a:rPr>
              <a:t>με Κοινό Όραμα &amp; Στόχους</a:t>
            </a:r>
          </a:p>
          <a:p>
            <a:r>
              <a:rPr lang="el-GR" sz="2000" b="1" dirty="0">
                <a:solidFill>
                  <a:srgbClr val="000000"/>
                </a:solidFill>
                <a:cs typeface="Arial" panose="020B0604020202020204" pitchFamily="34" charset="0"/>
              </a:rPr>
              <a:t>Ανάλυση Αγοράς &amp;</a:t>
            </a:r>
          </a:p>
          <a:p>
            <a:r>
              <a:rPr lang="el-GR" sz="2000" b="1" dirty="0">
                <a:solidFill>
                  <a:srgbClr val="000000"/>
                </a:solidFill>
                <a:cs typeface="Arial" panose="020B0604020202020204" pitchFamily="34" charset="0"/>
              </a:rPr>
              <a:t>Ανταγωνισμού</a:t>
            </a:r>
          </a:p>
          <a:p>
            <a:r>
              <a:rPr lang="el-GR" sz="2000" b="1" dirty="0">
                <a:solidFill>
                  <a:srgbClr val="000000"/>
                </a:solidFill>
                <a:cs typeface="Arial" panose="020B0604020202020204" pitchFamily="34" charset="0"/>
              </a:rPr>
              <a:t>Πρόβλημα-Λύση</a:t>
            </a:r>
          </a:p>
        </p:txBody>
      </p:sp>
      <p:sp>
        <p:nvSpPr>
          <p:cNvPr id="11" name="TextBox 10">
            <a:extLst>
              <a:ext uri="{FF2B5EF4-FFF2-40B4-BE49-F238E27FC236}">
                <a16:creationId xmlns:a16="http://schemas.microsoft.com/office/drawing/2014/main" xmlns="" id="{1F430523-D901-4DE7-8EF4-03F743560795}"/>
              </a:ext>
            </a:extLst>
          </p:cNvPr>
          <p:cNvSpPr txBox="1"/>
          <p:nvPr/>
        </p:nvSpPr>
        <p:spPr>
          <a:xfrm>
            <a:off x="455553" y="1432126"/>
            <a:ext cx="1423593" cy="307777"/>
          </a:xfrm>
          <a:prstGeom prst="rect">
            <a:avLst/>
          </a:prstGeom>
          <a:solidFill>
            <a:schemeClr val="accent1">
              <a:lumMod val="20000"/>
              <a:lumOff val="80000"/>
            </a:schemeClr>
          </a:solidFill>
        </p:spPr>
        <p:txBody>
          <a:bodyPr wrap="square" rtlCol="0">
            <a:spAutoFit/>
          </a:bodyPr>
          <a:lstStyle/>
          <a:p>
            <a:r>
              <a:rPr lang="el-GR" sz="1400" b="1" dirty="0">
                <a:latin typeface="Arial" panose="020B0604020202020204" pitchFamily="34" charset="0"/>
                <a:cs typeface="Arial" panose="020B0604020202020204" pitchFamily="34" charset="0"/>
              </a:rPr>
              <a:t>Η αρχική ιδέα</a:t>
            </a:r>
            <a:endParaRPr lang="en-US" sz="1400" b="1" dirty="0">
              <a:latin typeface="Arial" panose="020B0604020202020204" pitchFamily="34" charset="0"/>
              <a:cs typeface="Arial" panose="020B0604020202020204" pitchFamily="34" charset="0"/>
            </a:endParaRPr>
          </a:p>
        </p:txBody>
      </p:sp>
      <p:sp>
        <p:nvSpPr>
          <p:cNvPr id="12" name="47 - Διάγραμμα ροής: Συγχώνευση"/>
          <p:cNvSpPr/>
          <p:nvPr/>
        </p:nvSpPr>
        <p:spPr>
          <a:xfrm>
            <a:off x="3362944" y="1352242"/>
            <a:ext cx="571504" cy="64294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
        <p:nvSpPr>
          <p:cNvPr id="13" name="46 - Διάγραμμα ροής: Συγχώνευση"/>
          <p:cNvSpPr/>
          <p:nvPr/>
        </p:nvSpPr>
        <p:spPr>
          <a:xfrm>
            <a:off x="2008901" y="1342401"/>
            <a:ext cx="571504" cy="64294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14" name="Oval 12"/>
          <p:cNvSpPr/>
          <p:nvPr/>
        </p:nvSpPr>
        <p:spPr>
          <a:xfrm>
            <a:off x="7189782" y="3289514"/>
            <a:ext cx="3133746" cy="2357454"/>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latin typeface="Arial Black" pitchFamily="34" charset="0"/>
            </a:endParaRPr>
          </a:p>
          <a:p>
            <a:pPr algn="ctr"/>
            <a:r>
              <a:rPr lang="el-GR" dirty="0">
                <a:solidFill>
                  <a:schemeClr val="tx1"/>
                </a:solidFill>
                <a:latin typeface="Arial Black" pitchFamily="34" charset="0"/>
              </a:rPr>
              <a:t>Προεργασία Επιχειρηματικού Μοντέλου</a:t>
            </a:r>
          </a:p>
          <a:p>
            <a:pPr algn="ctr"/>
            <a:endParaRPr lang="el-GR" dirty="0">
              <a:solidFill>
                <a:schemeClr val="tx1"/>
              </a:solidFill>
              <a:latin typeface="Arial Black" pitchFamily="34" charset="0"/>
            </a:endParaRPr>
          </a:p>
        </p:txBody>
      </p:sp>
      <p:sp>
        <p:nvSpPr>
          <p:cNvPr id="15" name="Rectangle 71"/>
          <p:cNvSpPr/>
          <p:nvPr/>
        </p:nvSpPr>
        <p:spPr>
          <a:xfrm>
            <a:off x="7022803" y="2620387"/>
            <a:ext cx="1346844" cy="261610"/>
          </a:xfrm>
          <a:prstGeom prst="rect">
            <a:avLst/>
          </a:prstGeom>
        </p:spPr>
        <p:txBody>
          <a:bodyPr wrap="none">
            <a:spAutoFit/>
          </a:bodyPr>
          <a:lstStyle/>
          <a:p>
            <a:r>
              <a:rPr lang="en-US" sz="1100" dirty="0">
                <a:latin typeface="Arial Black" pitchFamily="34" charset="0"/>
              </a:rPr>
              <a:t>Desk research </a:t>
            </a:r>
            <a:endParaRPr lang="el-GR" sz="1100" dirty="0">
              <a:latin typeface="Arial Black" pitchFamily="34" charset="0"/>
            </a:endParaRPr>
          </a:p>
        </p:txBody>
      </p:sp>
      <p:sp>
        <p:nvSpPr>
          <p:cNvPr id="16" name="Rectangle 77"/>
          <p:cNvSpPr/>
          <p:nvPr/>
        </p:nvSpPr>
        <p:spPr>
          <a:xfrm>
            <a:off x="5788925" y="3397718"/>
            <a:ext cx="1400857" cy="430887"/>
          </a:xfrm>
          <a:prstGeom prst="rect">
            <a:avLst/>
          </a:prstGeom>
        </p:spPr>
        <p:txBody>
          <a:bodyPr wrap="square">
            <a:spAutoFit/>
          </a:bodyPr>
          <a:lstStyle/>
          <a:p>
            <a:r>
              <a:rPr lang="el-GR" sz="1100" dirty="0">
                <a:latin typeface="Arial Black" pitchFamily="34" charset="0"/>
              </a:rPr>
              <a:t>Τεχνολογικό </a:t>
            </a:r>
          </a:p>
          <a:p>
            <a:r>
              <a:rPr lang="el-GR" sz="1100" dirty="0">
                <a:latin typeface="Arial Black" pitchFamily="34" charset="0"/>
              </a:rPr>
              <a:t>περιβάλλον  </a:t>
            </a:r>
          </a:p>
        </p:txBody>
      </p:sp>
      <p:sp>
        <p:nvSpPr>
          <p:cNvPr id="17" name="Rectangle 76"/>
          <p:cNvSpPr/>
          <p:nvPr/>
        </p:nvSpPr>
        <p:spPr>
          <a:xfrm>
            <a:off x="5586886" y="4037354"/>
            <a:ext cx="1427411" cy="430887"/>
          </a:xfrm>
          <a:prstGeom prst="rect">
            <a:avLst/>
          </a:prstGeom>
        </p:spPr>
        <p:txBody>
          <a:bodyPr wrap="square">
            <a:spAutoFit/>
          </a:bodyPr>
          <a:lstStyle/>
          <a:p>
            <a:r>
              <a:rPr lang="el-GR" sz="1100" dirty="0">
                <a:latin typeface="Arial Black" pitchFamily="34" charset="0"/>
              </a:rPr>
              <a:t>Οικονομικό  </a:t>
            </a:r>
          </a:p>
          <a:p>
            <a:r>
              <a:rPr lang="el-GR" sz="1100" dirty="0">
                <a:latin typeface="Arial Black" pitchFamily="34" charset="0"/>
              </a:rPr>
              <a:t>περιβάλλον </a:t>
            </a:r>
          </a:p>
        </p:txBody>
      </p:sp>
      <p:sp>
        <p:nvSpPr>
          <p:cNvPr id="18" name="Rectangle 74"/>
          <p:cNvSpPr/>
          <p:nvPr/>
        </p:nvSpPr>
        <p:spPr>
          <a:xfrm>
            <a:off x="5586886" y="4676990"/>
            <a:ext cx="1087157" cy="430887"/>
          </a:xfrm>
          <a:prstGeom prst="rect">
            <a:avLst/>
          </a:prstGeom>
        </p:spPr>
        <p:txBody>
          <a:bodyPr wrap="none">
            <a:spAutoFit/>
          </a:bodyPr>
          <a:lstStyle/>
          <a:p>
            <a:r>
              <a:rPr lang="el-GR" sz="1100" dirty="0">
                <a:latin typeface="Arial Black" pitchFamily="34" charset="0"/>
              </a:rPr>
              <a:t>Κοινωνικές </a:t>
            </a:r>
          </a:p>
          <a:p>
            <a:r>
              <a:rPr lang="el-GR" sz="1100" dirty="0">
                <a:latin typeface="Arial Black" pitchFamily="34" charset="0"/>
              </a:rPr>
              <a:t>τάσεις</a:t>
            </a:r>
          </a:p>
        </p:txBody>
      </p:sp>
      <p:sp>
        <p:nvSpPr>
          <p:cNvPr id="19" name="Rectangle 78"/>
          <p:cNvSpPr/>
          <p:nvPr/>
        </p:nvSpPr>
        <p:spPr>
          <a:xfrm>
            <a:off x="5947630" y="5216081"/>
            <a:ext cx="1651414" cy="430887"/>
          </a:xfrm>
          <a:prstGeom prst="rect">
            <a:avLst/>
          </a:prstGeom>
        </p:spPr>
        <p:txBody>
          <a:bodyPr wrap="none">
            <a:spAutoFit/>
          </a:bodyPr>
          <a:lstStyle/>
          <a:p>
            <a:r>
              <a:rPr lang="el-GR" sz="1100" dirty="0">
                <a:latin typeface="Arial Black" pitchFamily="34" charset="0"/>
              </a:rPr>
              <a:t>Καταναλωτικές </a:t>
            </a:r>
          </a:p>
          <a:p>
            <a:r>
              <a:rPr lang="el-GR" sz="1100" dirty="0">
                <a:latin typeface="Arial Black" pitchFamily="34" charset="0"/>
              </a:rPr>
              <a:t>Τάσεις &amp; Συνήθειες</a:t>
            </a:r>
          </a:p>
        </p:txBody>
      </p:sp>
      <p:sp>
        <p:nvSpPr>
          <p:cNvPr id="20" name="Rectangle 73"/>
          <p:cNvSpPr/>
          <p:nvPr/>
        </p:nvSpPr>
        <p:spPr>
          <a:xfrm>
            <a:off x="6703446" y="5807977"/>
            <a:ext cx="1229824" cy="261610"/>
          </a:xfrm>
          <a:prstGeom prst="rect">
            <a:avLst/>
          </a:prstGeom>
        </p:spPr>
        <p:txBody>
          <a:bodyPr wrap="none">
            <a:spAutoFit/>
          </a:bodyPr>
          <a:lstStyle/>
          <a:p>
            <a:r>
              <a:rPr lang="el-GR" sz="1100" dirty="0">
                <a:latin typeface="Arial Black" pitchFamily="34" charset="0"/>
              </a:rPr>
              <a:t>Άνταγωνιστές</a:t>
            </a:r>
          </a:p>
        </p:txBody>
      </p:sp>
      <p:sp>
        <p:nvSpPr>
          <p:cNvPr id="21" name="Rectangle 87"/>
          <p:cNvSpPr/>
          <p:nvPr/>
        </p:nvSpPr>
        <p:spPr>
          <a:xfrm>
            <a:off x="8072814" y="5938782"/>
            <a:ext cx="1367682" cy="261610"/>
          </a:xfrm>
          <a:prstGeom prst="rect">
            <a:avLst/>
          </a:prstGeom>
        </p:spPr>
        <p:txBody>
          <a:bodyPr wrap="none">
            <a:spAutoFit/>
          </a:bodyPr>
          <a:lstStyle/>
          <a:p>
            <a:r>
              <a:rPr lang="en-US" sz="1100" dirty="0">
                <a:latin typeface="Arial Black" pitchFamily="34" charset="0"/>
              </a:rPr>
              <a:t>SWOT </a:t>
            </a:r>
            <a:r>
              <a:rPr lang="el-GR" sz="1100" dirty="0">
                <a:latin typeface="Arial Black" pitchFamily="34" charset="0"/>
              </a:rPr>
              <a:t>Ανάλυση</a:t>
            </a:r>
          </a:p>
        </p:txBody>
      </p:sp>
      <p:sp>
        <p:nvSpPr>
          <p:cNvPr id="22" name="Rectangle 92"/>
          <p:cNvSpPr/>
          <p:nvPr/>
        </p:nvSpPr>
        <p:spPr>
          <a:xfrm>
            <a:off x="7471405" y="2945798"/>
            <a:ext cx="1446230" cy="261610"/>
          </a:xfrm>
          <a:prstGeom prst="rect">
            <a:avLst/>
          </a:prstGeom>
        </p:spPr>
        <p:txBody>
          <a:bodyPr wrap="none">
            <a:spAutoFit/>
          </a:bodyPr>
          <a:lstStyle/>
          <a:p>
            <a:r>
              <a:rPr lang="el-GR" sz="1100" dirty="0">
                <a:latin typeface="Arial Black" pitchFamily="34" charset="0"/>
              </a:rPr>
              <a:t>Ανάλυση αγοράς</a:t>
            </a:r>
          </a:p>
        </p:txBody>
      </p:sp>
      <p:sp>
        <p:nvSpPr>
          <p:cNvPr id="23" name="Rectangle 84"/>
          <p:cNvSpPr/>
          <p:nvPr/>
        </p:nvSpPr>
        <p:spPr>
          <a:xfrm>
            <a:off x="9059875" y="2627892"/>
            <a:ext cx="1733167" cy="261610"/>
          </a:xfrm>
          <a:prstGeom prst="rect">
            <a:avLst/>
          </a:prstGeom>
        </p:spPr>
        <p:txBody>
          <a:bodyPr wrap="none">
            <a:spAutoFit/>
          </a:bodyPr>
          <a:lstStyle/>
          <a:p>
            <a:r>
              <a:rPr lang="el-GR" sz="1100" dirty="0">
                <a:latin typeface="Arial Black" pitchFamily="34" charset="0"/>
              </a:rPr>
              <a:t>Ανταγωνιστική θέση</a:t>
            </a:r>
          </a:p>
        </p:txBody>
      </p:sp>
      <p:sp>
        <p:nvSpPr>
          <p:cNvPr id="24" name="Rectangle 91"/>
          <p:cNvSpPr/>
          <p:nvPr/>
        </p:nvSpPr>
        <p:spPr>
          <a:xfrm>
            <a:off x="10253649" y="3410527"/>
            <a:ext cx="1581162" cy="430887"/>
          </a:xfrm>
          <a:prstGeom prst="rect">
            <a:avLst/>
          </a:prstGeom>
        </p:spPr>
        <p:txBody>
          <a:bodyPr wrap="square">
            <a:spAutoFit/>
          </a:bodyPr>
          <a:lstStyle/>
          <a:p>
            <a:r>
              <a:rPr lang="el-GR" sz="1100" dirty="0">
                <a:latin typeface="Arial Black" pitchFamily="34" charset="0"/>
              </a:rPr>
              <a:t>Παραδοσιακά/</a:t>
            </a:r>
          </a:p>
          <a:p>
            <a:r>
              <a:rPr lang="el-GR" sz="1100" dirty="0">
                <a:latin typeface="Arial Black" pitchFamily="34" charset="0"/>
              </a:rPr>
              <a:t>Ψηφιακά κανάλια</a:t>
            </a:r>
          </a:p>
        </p:txBody>
      </p:sp>
      <p:sp>
        <p:nvSpPr>
          <p:cNvPr id="25" name="Rectangle 109"/>
          <p:cNvSpPr/>
          <p:nvPr/>
        </p:nvSpPr>
        <p:spPr>
          <a:xfrm>
            <a:off x="10253649" y="4032407"/>
            <a:ext cx="1938351" cy="430887"/>
          </a:xfrm>
          <a:prstGeom prst="rect">
            <a:avLst/>
          </a:prstGeom>
        </p:spPr>
        <p:txBody>
          <a:bodyPr wrap="none">
            <a:spAutoFit/>
          </a:bodyPr>
          <a:lstStyle/>
          <a:p>
            <a:r>
              <a:rPr lang="el-GR" sz="1100" dirty="0">
                <a:latin typeface="Arial Black" pitchFamily="34" charset="0"/>
              </a:rPr>
              <a:t>Τρόποι Προσέγγισης/</a:t>
            </a:r>
          </a:p>
          <a:p>
            <a:r>
              <a:rPr lang="el-GR" sz="1100" dirty="0">
                <a:latin typeface="Arial Black" pitchFamily="34" charset="0"/>
              </a:rPr>
              <a:t>Εμπλοκής καταναλωτή</a:t>
            </a:r>
          </a:p>
        </p:txBody>
      </p:sp>
      <p:sp>
        <p:nvSpPr>
          <p:cNvPr id="26" name="Rectangle 108"/>
          <p:cNvSpPr/>
          <p:nvPr/>
        </p:nvSpPr>
        <p:spPr>
          <a:xfrm>
            <a:off x="9493978" y="5507895"/>
            <a:ext cx="2071702" cy="430887"/>
          </a:xfrm>
          <a:prstGeom prst="rect">
            <a:avLst/>
          </a:prstGeom>
        </p:spPr>
        <p:txBody>
          <a:bodyPr wrap="square">
            <a:spAutoFit/>
          </a:bodyPr>
          <a:lstStyle/>
          <a:p>
            <a:r>
              <a:rPr lang="el-GR" sz="1100" dirty="0">
                <a:latin typeface="Arial Black" pitchFamily="34" charset="0"/>
              </a:rPr>
              <a:t>Αρχικός</a:t>
            </a:r>
          </a:p>
          <a:p>
            <a:r>
              <a:rPr lang="el-GR" sz="1100" dirty="0">
                <a:latin typeface="Arial Black" pitchFamily="34" charset="0"/>
              </a:rPr>
              <a:t>Επιχειρηματικός</a:t>
            </a:r>
            <a:r>
              <a:rPr lang="en-US" sz="1100" dirty="0">
                <a:latin typeface="Arial Black" pitchFamily="34" charset="0"/>
              </a:rPr>
              <a:t> </a:t>
            </a:r>
            <a:r>
              <a:rPr lang="el-GR" sz="1100" dirty="0">
                <a:latin typeface="Arial Black" pitchFamily="34" charset="0"/>
              </a:rPr>
              <a:t>Κάμβας</a:t>
            </a:r>
          </a:p>
        </p:txBody>
      </p:sp>
      <p:sp>
        <p:nvSpPr>
          <p:cNvPr id="27" name="Rectangle 83"/>
          <p:cNvSpPr/>
          <p:nvPr/>
        </p:nvSpPr>
        <p:spPr>
          <a:xfrm>
            <a:off x="9059875" y="2964349"/>
            <a:ext cx="2050561" cy="261610"/>
          </a:xfrm>
          <a:prstGeom prst="rect">
            <a:avLst/>
          </a:prstGeom>
        </p:spPr>
        <p:txBody>
          <a:bodyPr wrap="none">
            <a:spAutoFit/>
          </a:bodyPr>
          <a:lstStyle/>
          <a:p>
            <a:r>
              <a:rPr lang="el-GR" sz="1100" dirty="0">
                <a:latin typeface="Arial Black" pitchFamily="34" charset="0"/>
              </a:rPr>
              <a:t>Δαπάνες/Μερίδια Αγοράς</a:t>
            </a:r>
          </a:p>
        </p:txBody>
      </p:sp>
      <p:sp>
        <p:nvSpPr>
          <p:cNvPr id="28" name="Rectangle 79"/>
          <p:cNvSpPr/>
          <p:nvPr/>
        </p:nvSpPr>
        <p:spPr>
          <a:xfrm>
            <a:off x="10085155" y="5042527"/>
            <a:ext cx="1915909" cy="261610"/>
          </a:xfrm>
          <a:prstGeom prst="rect">
            <a:avLst/>
          </a:prstGeom>
        </p:spPr>
        <p:txBody>
          <a:bodyPr wrap="none">
            <a:spAutoFit/>
          </a:bodyPr>
          <a:lstStyle/>
          <a:p>
            <a:r>
              <a:rPr lang="el-GR" sz="1100" dirty="0">
                <a:latin typeface="Arial Black" pitchFamily="34" charset="0"/>
              </a:rPr>
              <a:t>Τιμολογιακές πολιτικές</a:t>
            </a:r>
          </a:p>
        </p:txBody>
      </p:sp>
      <p:sp>
        <p:nvSpPr>
          <p:cNvPr id="3" name="Up Arrow Callout 2"/>
          <p:cNvSpPr/>
          <p:nvPr/>
        </p:nvSpPr>
        <p:spPr>
          <a:xfrm>
            <a:off x="230386" y="3873843"/>
            <a:ext cx="2508051" cy="2037180"/>
          </a:xfrm>
          <a:prstGeom prst="up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200" b="1" dirty="0">
                <a:solidFill>
                  <a:schemeClr val="tx1"/>
                </a:solidFill>
              </a:rPr>
              <a:t>ΤΙΤΛΟΣ</a:t>
            </a:r>
            <a:r>
              <a:rPr lang="el-GR" b="1" dirty="0"/>
              <a:t> </a:t>
            </a:r>
            <a:r>
              <a:rPr lang="el-GR" sz="1200" b="1" dirty="0">
                <a:solidFill>
                  <a:schemeClr val="tx1"/>
                </a:solidFill>
              </a:rPr>
              <a:t>ΕΝΟΤΗΤΑΣ</a:t>
            </a:r>
            <a:endParaRPr lang="en-GB" sz="1200" dirty="0">
              <a:solidFill>
                <a:schemeClr val="tx1"/>
              </a:solidFill>
            </a:endParaRPr>
          </a:p>
          <a:p>
            <a:r>
              <a:rPr lang="el-GR" sz="1200" dirty="0" err="1">
                <a:solidFill>
                  <a:schemeClr val="tx1"/>
                </a:solidFill>
              </a:rPr>
              <a:t>Soft</a:t>
            </a:r>
            <a:r>
              <a:rPr lang="el-GR" sz="1200" dirty="0">
                <a:solidFill>
                  <a:schemeClr val="tx1"/>
                </a:solidFill>
              </a:rPr>
              <a:t> </a:t>
            </a:r>
            <a:r>
              <a:rPr lang="el-GR" sz="1200" dirty="0" err="1">
                <a:solidFill>
                  <a:schemeClr val="tx1"/>
                </a:solidFill>
              </a:rPr>
              <a:t>Entrepreneurial</a:t>
            </a:r>
            <a:r>
              <a:rPr lang="el-GR" sz="1200" dirty="0">
                <a:solidFill>
                  <a:schemeClr val="tx1"/>
                </a:solidFill>
              </a:rPr>
              <a:t> </a:t>
            </a:r>
            <a:r>
              <a:rPr lang="el-GR" sz="1200" dirty="0" err="1">
                <a:solidFill>
                  <a:schemeClr val="tx1"/>
                </a:solidFill>
              </a:rPr>
              <a:t>Skills</a:t>
            </a:r>
            <a:r>
              <a:rPr lang="el-GR" sz="1200" dirty="0">
                <a:solidFill>
                  <a:schemeClr val="tx1"/>
                </a:solidFill>
              </a:rPr>
              <a:t> </a:t>
            </a:r>
            <a:endParaRPr lang="en-GB" sz="1200" dirty="0">
              <a:solidFill>
                <a:schemeClr val="tx1"/>
              </a:solidFill>
            </a:endParaRPr>
          </a:p>
          <a:p>
            <a:r>
              <a:rPr lang="el-GR" sz="1200" b="1" dirty="0">
                <a:solidFill>
                  <a:schemeClr val="tx1"/>
                </a:solidFill>
              </a:rPr>
              <a:t>2. ΤΙΤΛΟΣ ΥΠΟΕΝΟΤΗΤΑΣ  </a:t>
            </a:r>
            <a:endParaRPr lang="en-GB" sz="1200" dirty="0">
              <a:solidFill>
                <a:schemeClr val="tx1"/>
              </a:solidFill>
            </a:endParaRPr>
          </a:p>
          <a:p>
            <a:r>
              <a:rPr lang="el-GR" sz="1200" dirty="0" err="1">
                <a:solidFill>
                  <a:schemeClr val="tx1"/>
                </a:solidFill>
              </a:rPr>
              <a:t>Creating</a:t>
            </a:r>
            <a:r>
              <a:rPr lang="el-GR" sz="1200" dirty="0">
                <a:solidFill>
                  <a:schemeClr val="tx1"/>
                </a:solidFill>
              </a:rPr>
              <a:t> and </a:t>
            </a:r>
            <a:r>
              <a:rPr lang="el-GR" sz="1200" dirty="0" err="1">
                <a:solidFill>
                  <a:schemeClr val="tx1"/>
                </a:solidFill>
              </a:rPr>
              <a:t>supporting</a:t>
            </a:r>
            <a:r>
              <a:rPr lang="el-GR" sz="1200" dirty="0">
                <a:solidFill>
                  <a:schemeClr val="tx1"/>
                </a:solidFill>
              </a:rPr>
              <a:t> a </a:t>
            </a:r>
            <a:r>
              <a:rPr lang="el-GR" sz="1200" dirty="0" err="1">
                <a:solidFill>
                  <a:schemeClr val="tx1"/>
                </a:solidFill>
              </a:rPr>
              <a:t>vision</a:t>
            </a:r>
            <a:endParaRPr lang="en-GB" sz="1200" dirty="0">
              <a:solidFill>
                <a:schemeClr val="tx1"/>
              </a:solidFill>
              <a:effectLst/>
            </a:endParaRPr>
          </a:p>
        </p:txBody>
      </p:sp>
    </p:spTree>
    <p:extLst>
      <p:ext uri="{BB962C8B-B14F-4D97-AF65-F5344CB8AC3E}">
        <p14:creationId xmlns:p14="http://schemas.microsoft.com/office/powerpoint/2010/main" val="21506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ΠΑΙΧΝΙΔΙ ΜΕ ΡΟΛΟΥΣ </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endParaRPr lang="el-GR" sz="2000" dirty="0"/>
          </a:p>
          <a:p>
            <a:pPr marL="0" indent="0">
              <a:buNone/>
            </a:pPr>
            <a:r>
              <a:rPr lang="el-GR" sz="2000" dirty="0" smtClean="0"/>
              <a:t> </a:t>
            </a:r>
            <a:endParaRPr lang="en-GB" sz="2000" dirty="0"/>
          </a:p>
          <a:p>
            <a:endParaRPr lang="en-GB" dirty="0"/>
          </a:p>
        </p:txBody>
      </p:sp>
      <p:pic>
        <p:nvPicPr>
          <p:cNvPr id="7" name="Picture 6"/>
          <p:cNvPicPr>
            <a:picLocks noChangeAspect="1"/>
          </p:cNvPicPr>
          <p:nvPr/>
        </p:nvPicPr>
        <p:blipFill>
          <a:blip r:embed="rId2"/>
          <a:stretch>
            <a:fillRect/>
          </a:stretch>
        </p:blipFill>
        <p:spPr>
          <a:xfrm>
            <a:off x="747165" y="1234695"/>
            <a:ext cx="3333750" cy="1371600"/>
          </a:xfrm>
          <a:prstGeom prst="rect">
            <a:avLst/>
          </a:prstGeom>
        </p:spPr>
      </p:pic>
      <p:pic>
        <p:nvPicPr>
          <p:cNvPr id="9" name="Picture 8"/>
          <p:cNvPicPr>
            <a:picLocks noChangeAspect="1"/>
          </p:cNvPicPr>
          <p:nvPr/>
        </p:nvPicPr>
        <p:blipFill>
          <a:blip r:embed="rId3"/>
          <a:stretch>
            <a:fillRect/>
          </a:stretch>
        </p:blipFill>
        <p:spPr>
          <a:xfrm>
            <a:off x="4858266" y="1855932"/>
            <a:ext cx="2590800" cy="1762125"/>
          </a:xfrm>
          <a:prstGeom prst="rect">
            <a:avLst/>
          </a:prstGeom>
        </p:spPr>
      </p:pic>
      <p:sp>
        <p:nvSpPr>
          <p:cNvPr id="10" name="TextBox 9"/>
          <p:cNvSpPr txBox="1"/>
          <p:nvPr/>
        </p:nvSpPr>
        <p:spPr>
          <a:xfrm>
            <a:off x="4357816" y="1351005"/>
            <a:ext cx="4341341" cy="707886"/>
          </a:xfrm>
          <a:prstGeom prst="rect">
            <a:avLst/>
          </a:prstGeom>
          <a:noFill/>
        </p:spPr>
        <p:txBody>
          <a:bodyPr wrap="square" rtlCol="0">
            <a:spAutoFit/>
          </a:bodyPr>
          <a:lstStyle/>
          <a:p>
            <a:r>
              <a:rPr lang="el-GR" sz="2000" dirty="0" smtClean="0"/>
              <a:t>ΕΘΕΛΟΝΤΗΣ  ΕΠΙΧΕΙΡΗΜΑΤΙΑΣ  ΓΙΑ ΠΑΡΟΥΣΙΑΣΗ???????????</a:t>
            </a:r>
            <a:endParaRPr lang="en-GB" sz="2000" dirty="0"/>
          </a:p>
        </p:txBody>
      </p:sp>
      <p:pic>
        <p:nvPicPr>
          <p:cNvPr id="11" name="Picture 10"/>
          <p:cNvPicPr>
            <a:picLocks noChangeAspect="1"/>
          </p:cNvPicPr>
          <p:nvPr/>
        </p:nvPicPr>
        <p:blipFill>
          <a:blip r:embed="rId4"/>
          <a:stretch>
            <a:fillRect/>
          </a:stretch>
        </p:blipFill>
        <p:spPr>
          <a:xfrm>
            <a:off x="8253613" y="3723789"/>
            <a:ext cx="2857500" cy="2038350"/>
          </a:xfrm>
          <a:prstGeom prst="rect">
            <a:avLst/>
          </a:prstGeom>
        </p:spPr>
      </p:pic>
      <p:sp>
        <p:nvSpPr>
          <p:cNvPr id="12" name="TextBox 11"/>
          <p:cNvSpPr txBox="1"/>
          <p:nvPr/>
        </p:nvSpPr>
        <p:spPr>
          <a:xfrm>
            <a:off x="4215217" y="4117445"/>
            <a:ext cx="4341341" cy="707886"/>
          </a:xfrm>
          <a:prstGeom prst="rect">
            <a:avLst/>
          </a:prstGeom>
          <a:noFill/>
        </p:spPr>
        <p:txBody>
          <a:bodyPr wrap="square" rtlCol="0">
            <a:spAutoFit/>
          </a:bodyPr>
          <a:lstStyle/>
          <a:p>
            <a:r>
              <a:rPr lang="el-GR" sz="2000" dirty="0" smtClean="0"/>
              <a:t>ΕΘΕΛΟΝΤΕΣ  ΕΠΕΝΔΥΤΕΣ ΓΙΑ ΣΧΟΛΙΑ/ΑΞΙΟΛΟΓΗΣΗ ????????</a:t>
            </a:r>
            <a:endParaRPr lang="en-GB" sz="2000" dirty="0"/>
          </a:p>
        </p:txBody>
      </p:sp>
      <p:pic>
        <p:nvPicPr>
          <p:cNvPr id="13" name="Picture 12"/>
          <p:cNvPicPr>
            <a:picLocks noChangeAspect="1"/>
          </p:cNvPicPr>
          <p:nvPr/>
        </p:nvPicPr>
        <p:blipFill>
          <a:blip r:embed="rId5"/>
          <a:stretch>
            <a:fillRect/>
          </a:stretch>
        </p:blipFill>
        <p:spPr>
          <a:xfrm>
            <a:off x="643581" y="3480058"/>
            <a:ext cx="3361037" cy="2224216"/>
          </a:xfrm>
          <a:prstGeom prst="rect">
            <a:avLst/>
          </a:prstGeom>
        </p:spPr>
      </p:pic>
    </p:spTree>
    <p:extLst>
      <p:ext uri="{BB962C8B-B14F-4D97-AF65-F5344CB8AC3E}">
        <p14:creationId xmlns:p14="http://schemas.microsoft.com/office/powerpoint/2010/main" val="146732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ΕΚΠΑΙΔΕΥΤΙΚΟ ΥΛΙΚΟ</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endParaRPr lang="el-GR" sz="2000" dirty="0"/>
          </a:p>
          <a:p>
            <a:pPr marL="0" indent="0" algn="ctr">
              <a:buNone/>
            </a:pPr>
            <a:endParaRPr lang="en-GB" sz="4800" b="1" dirty="0" smtClean="0"/>
          </a:p>
          <a:p>
            <a:pPr marL="0" indent="0" algn="ctr">
              <a:buNone/>
            </a:pPr>
            <a:r>
              <a:rPr lang="en-GB" sz="4800" b="1" dirty="0" smtClean="0"/>
              <a:t>Lean Methodology</a:t>
            </a:r>
            <a:endParaRPr lang="en-GB" sz="4800" b="1" dirty="0"/>
          </a:p>
          <a:p>
            <a:endParaRPr lang="en-GB" dirty="0"/>
          </a:p>
        </p:txBody>
      </p:sp>
    </p:spTree>
    <p:extLst>
      <p:ext uri="{BB962C8B-B14F-4D97-AF65-F5344CB8AC3E}">
        <p14:creationId xmlns:p14="http://schemas.microsoft.com/office/powerpoint/2010/main" val="173053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 xmlns:a16="http://schemas.microsoft.com/office/drawing/2014/main" id="{8935EFE2-8765-01EC-33E3-474740854362}"/>
              </a:ext>
            </a:extLst>
          </p:cNvPr>
          <p:cNvSpPr txBox="1">
            <a:spLocks/>
          </p:cNvSpPr>
          <p:nvPr/>
        </p:nvSpPr>
        <p:spPr>
          <a:xfrm>
            <a:off x="470263" y="1423851"/>
            <a:ext cx="9839597" cy="3633795"/>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000" i="1" dirty="0">
              <a:solidFill>
                <a:srgbClr val="4E4D4D"/>
              </a:solidFill>
            </a:endParaRPr>
          </a:p>
        </p:txBody>
      </p:sp>
      <p:sp>
        <p:nvSpPr>
          <p:cNvPr id="2" name="Subtítulo 2">
            <a:extLst>
              <a:ext uri="{FF2B5EF4-FFF2-40B4-BE49-F238E27FC236}">
                <a16:creationId xmlns="" xmlns:a16="http://schemas.microsoft.com/office/drawing/2014/main" id="{2C66601E-B30A-D9FD-8479-93F4BF9CAD6F}"/>
              </a:ext>
            </a:extLst>
          </p:cNvPr>
          <p:cNvSpPr txBox="1">
            <a:spLocks/>
          </p:cNvSpPr>
          <p:nvPr/>
        </p:nvSpPr>
        <p:spPr>
          <a:xfrm>
            <a:off x="339816" y="1216993"/>
            <a:ext cx="493957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PT" sz="2800" dirty="0">
              <a:solidFill>
                <a:srgbClr val="7F8AF6"/>
              </a:solidFill>
            </a:endParaRPr>
          </a:p>
        </p:txBody>
      </p:sp>
      <p:sp>
        <p:nvSpPr>
          <p:cNvPr id="3" name="Subtítulo 2">
            <a:extLst>
              <a:ext uri="{FF2B5EF4-FFF2-40B4-BE49-F238E27FC236}">
                <a16:creationId xmlns="" xmlns:a16="http://schemas.microsoft.com/office/drawing/2014/main" id="{C241E637-96CA-E258-7563-1044448293B9}"/>
              </a:ext>
            </a:extLst>
          </p:cNvPr>
          <p:cNvSpPr txBox="1">
            <a:spLocks/>
          </p:cNvSpPr>
          <p:nvPr/>
        </p:nvSpPr>
        <p:spPr>
          <a:xfrm>
            <a:off x="339815" y="474043"/>
            <a:ext cx="5951927"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bg1"/>
                </a:solidFill>
              </a:rPr>
              <a:t>Lean start up</a:t>
            </a:r>
            <a:endParaRPr lang="pt-PT" sz="2800" b="1" dirty="0">
              <a:solidFill>
                <a:schemeClr val="bg1"/>
              </a:solidFill>
            </a:endParaRPr>
          </a:p>
        </p:txBody>
      </p:sp>
      <p:sp>
        <p:nvSpPr>
          <p:cNvPr id="6" name="Content Placeholder 2"/>
          <p:cNvSpPr txBox="1">
            <a:spLocks/>
          </p:cNvSpPr>
          <p:nvPr/>
        </p:nvSpPr>
        <p:spPr>
          <a:xfrm>
            <a:off x="402671" y="1313897"/>
            <a:ext cx="1150969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000" dirty="0" smtClean="0"/>
          </a:p>
          <a:p>
            <a:pPr marL="0" indent="0">
              <a:buNone/>
            </a:pPr>
            <a:r>
              <a:rPr lang="el-GR" sz="3200" dirty="0" smtClean="0"/>
              <a:t>Πως </a:t>
            </a:r>
            <a:r>
              <a:rPr lang="el-GR" sz="3200" dirty="0"/>
              <a:t>ορίζεται?</a:t>
            </a:r>
          </a:p>
          <a:p>
            <a:pPr marL="0" indent="0">
              <a:buNone/>
            </a:pPr>
            <a:r>
              <a:rPr lang="el-GR" sz="3200" dirty="0"/>
              <a:t>Είναι μια τεχνική, που μπορεί να καταστήσει την διαδικασία έναρξης, εκκίνησης και εξέλιξης </a:t>
            </a:r>
            <a:r>
              <a:rPr lang="el-GR" sz="3200" dirty="0" smtClean="0"/>
              <a:t>μι</a:t>
            </a:r>
            <a:r>
              <a:rPr lang="el-GR" sz="3200" dirty="0"/>
              <a:t>α</a:t>
            </a:r>
            <a:r>
              <a:rPr lang="el-GR" sz="3200" dirty="0" smtClean="0"/>
              <a:t>ς </a:t>
            </a:r>
            <a:r>
              <a:rPr lang="el-GR" sz="3200" dirty="0"/>
              <a:t>νέας επιχείρησης </a:t>
            </a:r>
            <a:r>
              <a:rPr lang="el-GR" sz="3200" dirty="0" smtClean="0"/>
              <a:t>λιγότερο </a:t>
            </a:r>
            <a:r>
              <a:rPr lang="el-GR" sz="3200" dirty="0"/>
              <a:t>επικίνδυνη. </a:t>
            </a:r>
            <a:endParaRPr lang="en-GB" sz="3200" dirty="0"/>
          </a:p>
          <a:p>
            <a:pPr marL="0" indent="0">
              <a:buNone/>
            </a:pPr>
            <a:r>
              <a:rPr lang="el-GR" sz="3200" dirty="0"/>
              <a:t>Η μεθοδολογία αυτή  αποκαλείται </a:t>
            </a:r>
            <a:r>
              <a:rPr lang="el-GR" sz="3200" b="1" dirty="0"/>
              <a:t>«λιτή έναρξη»</a:t>
            </a:r>
            <a:r>
              <a:rPr lang="el-GR" sz="3200" dirty="0"/>
              <a:t> </a:t>
            </a:r>
            <a:r>
              <a:rPr lang="en-GB" sz="3200" dirty="0"/>
              <a:t>Lean start up</a:t>
            </a:r>
            <a:r>
              <a:rPr lang="el-GR" sz="3200" dirty="0"/>
              <a:t> και, κατά κύριο λόγο, στηρίζεται στον συνεχή, γρήγορο, επαναληπτικό πειραματισμό, αντί για τον χρονοβόρο, περίτεχνο, αρχικό σχεδιασμό.</a:t>
            </a:r>
            <a:endParaRPr lang="en-GB" sz="3200" dirty="0"/>
          </a:p>
          <a:p>
            <a:pPr marL="0" indent="0">
              <a:buNone/>
            </a:pPr>
            <a:endParaRPr lang="en-GB" dirty="0"/>
          </a:p>
        </p:txBody>
      </p:sp>
    </p:spTree>
    <p:extLst>
      <p:ext uri="{BB962C8B-B14F-4D97-AF65-F5344CB8AC3E}">
        <p14:creationId xmlns:p14="http://schemas.microsoft.com/office/powerpoint/2010/main" val="255601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ter4All-Template PPT_v02">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Props1.xml><?xml version="1.0" encoding="utf-8"?>
<ds:datastoreItem xmlns:ds="http://schemas.openxmlformats.org/officeDocument/2006/customXml" ds:itemID="{01900E89-1C3D-4EC2-B2BD-BFF568FD03A1}"/>
</file>

<file path=customXml/itemProps2.xml><?xml version="1.0" encoding="utf-8"?>
<ds:datastoreItem xmlns:ds="http://schemas.openxmlformats.org/officeDocument/2006/customXml" ds:itemID="{CCF985F7-82F9-4715-99B4-B08EE12B506B}"/>
</file>

<file path=customXml/itemProps3.xml><?xml version="1.0" encoding="utf-8"?>
<ds:datastoreItem xmlns:ds="http://schemas.openxmlformats.org/officeDocument/2006/customXml" ds:itemID="{358D7223-2E6C-40FE-88F3-636CF1EDA20D}"/>
</file>

<file path=docProps/app.xml><?xml version="1.0" encoding="utf-8"?>
<Properties xmlns="http://schemas.openxmlformats.org/officeDocument/2006/extended-properties" xmlns:vt="http://schemas.openxmlformats.org/officeDocument/2006/docPropsVTypes">
  <Template>Presentation BMC  PART I</Template>
  <TotalTime>484</TotalTime>
  <Words>1721</Words>
  <Application>Microsoft Office PowerPoint</Application>
  <PresentationFormat>Widescreen</PresentationFormat>
  <Paragraphs>234</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-apple-system</vt:lpstr>
      <vt:lpstr>Arial</vt:lpstr>
      <vt:lpstr>Arial Black</vt:lpstr>
      <vt:lpstr>Calibri</vt:lpstr>
      <vt:lpstr>Calibri Light</vt:lpstr>
      <vt:lpstr>Cento</vt:lpstr>
      <vt:lpstr>Times New Roman</vt:lpstr>
      <vt:lpstr>Wingdings</vt:lpstr>
      <vt:lpstr>Enter4All-Template PPT_v02</vt:lpstr>
      <vt:lpstr>PowerPoint Presentation</vt:lpstr>
      <vt:lpstr>PowerPoint Presentation</vt:lpstr>
      <vt:lpstr>PowerPoint Presentation</vt:lpstr>
      <vt:lpstr>PowerPoint Presentation</vt:lpstr>
      <vt:lpstr>PowerPoint Presentation</vt:lpstr>
      <vt:lpstr> Η Διαδρομή Προς Το Επιχειρηματικό Μοντέλο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ΕΡΓΑΣΙΑ ΣΤΟ ΣΠΙΤΙ</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102</cp:revision>
  <dcterms:created xsi:type="dcterms:W3CDTF">2022-08-18T08:43:26Z</dcterms:created>
  <dcterms:modified xsi:type="dcterms:W3CDTF">2023-01-21T13:30:12Z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Order">
    <vt:r8>309200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