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47.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5.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6.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348" r:id="rId2"/>
    <p:sldId id="349" r:id="rId3"/>
    <p:sldId id="350" r:id="rId4"/>
    <p:sldId id="356" r:id="rId5"/>
    <p:sldId id="357" r:id="rId6"/>
    <p:sldId id="358" r:id="rId7"/>
    <p:sldId id="359" r:id="rId8"/>
    <p:sldId id="360" r:id="rId9"/>
    <p:sldId id="361" r:id="rId10"/>
    <p:sldId id="362" r:id="rId11"/>
    <p:sldId id="363" r:id="rId12"/>
    <p:sldId id="364" r:id="rId13"/>
    <p:sldId id="365" r:id="rId14"/>
    <p:sldId id="366" r:id="rId15"/>
    <p:sldId id="367" r:id="rId16"/>
    <p:sldId id="368" r:id="rId17"/>
    <p:sldId id="369" r:id="rId18"/>
    <p:sldId id="370" r:id="rId19"/>
    <p:sldId id="371" r:id="rId20"/>
    <p:sldId id="372" r:id="rId21"/>
    <p:sldId id="403" r:id="rId22"/>
    <p:sldId id="373" r:id="rId23"/>
    <p:sldId id="374" r:id="rId24"/>
    <p:sldId id="375" r:id="rId25"/>
    <p:sldId id="376" r:id="rId26"/>
    <p:sldId id="377" r:id="rId27"/>
    <p:sldId id="380" r:id="rId28"/>
    <p:sldId id="378" r:id="rId29"/>
    <p:sldId id="379" r:id="rId30"/>
    <p:sldId id="381" r:id="rId31"/>
    <p:sldId id="277" r:id="rId32"/>
    <p:sldId id="383" r:id="rId33"/>
    <p:sldId id="384" r:id="rId34"/>
    <p:sldId id="385" r:id="rId35"/>
    <p:sldId id="386" r:id="rId36"/>
    <p:sldId id="387" r:id="rId37"/>
    <p:sldId id="400" r:id="rId38"/>
    <p:sldId id="402" r:id="rId39"/>
    <p:sldId id="404" r:id="rId40"/>
    <p:sldId id="388" r:id="rId41"/>
    <p:sldId id="389" r:id="rId42"/>
    <p:sldId id="390" r:id="rId43"/>
    <p:sldId id="401" r:id="rId44"/>
    <p:sldId id="405" r:id="rId45"/>
    <p:sldId id="406" r:id="rId46"/>
    <p:sldId id="391" r:id="rId47"/>
    <p:sldId id="398" r:id="rId48"/>
    <p:sldId id="399" r:id="rId49"/>
    <p:sldId id="395" r:id="rId50"/>
    <p:sldId id="396" r:id="rId51"/>
    <p:sldId id="39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5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91" d="100"/>
          <a:sy n="91" d="100"/>
        </p:scale>
        <p:origin x="1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customXml" Target="../customXml/item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5FB1C-4F3E-4606-9FDD-53DDD3D9DD45}" type="datetimeFigureOut">
              <a:rPr lang="en-GB" smtClean="0"/>
              <a:t>02/01/2023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AF4431-9C28-44F1-91FA-5BAA82B45116}" type="slidenum">
              <a:rPr lang="en-GB" smtClean="0"/>
              <a:t>‹#›</a:t>
            </a:fld>
            <a:endParaRPr lang="en-GB"/>
          </a:p>
        </p:txBody>
      </p:sp>
    </p:spTree>
    <p:extLst>
      <p:ext uri="{BB962C8B-B14F-4D97-AF65-F5344CB8AC3E}">
        <p14:creationId xmlns:p14="http://schemas.microsoft.com/office/powerpoint/2010/main" val="1319708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1" dirty="0"/>
              <a:t>SF’s proposal is that we should include both Erasmus and </a:t>
            </a:r>
            <a:r>
              <a:rPr lang="el-GR" b="1" dirty="0"/>
              <a:t>ΙΚΥ</a:t>
            </a:r>
            <a:r>
              <a:rPr lang="en-US" b="1" dirty="0"/>
              <a:t> logos on every slide of </a:t>
            </a:r>
            <a:r>
              <a:rPr lang="en-US" b="1"/>
              <a:t>the presentation and </a:t>
            </a:r>
            <a:r>
              <a:rPr lang="en-US" b="1" dirty="0"/>
              <a:t>maybe we should keep partners’  logos just on the 1</a:t>
            </a:r>
            <a:r>
              <a:rPr lang="en-US" b="1" baseline="30000" dirty="0"/>
              <a:t>st</a:t>
            </a:r>
            <a:r>
              <a:rPr lang="en-US" b="1" dirty="0"/>
              <a:t> one. </a:t>
            </a:r>
          </a:p>
          <a:p>
            <a:endParaRPr lang="el-GR" dirty="0"/>
          </a:p>
        </p:txBody>
      </p:sp>
      <p:sp>
        <p:nvSpPr>
          <p:cNvPr id="4" name="Θέση αριθμού διαφάνειας 3"/>
          <p:cNvSpPr>
            <a:spLocks noGrp="1"/>
          </p:cNvSpPr>
          <p:nvPr>
            <p:ph type="sldNum" sz="quarter" idx="5"/>
          </p:nvPr>
        </p:nvSpPr>
        <p:spPr/>
        <p:txBody>
          <a:bodyPr/>
          <a:lstStyle/>
          <a:p>
            <a:fld id="{3195F490-A199-41CB-8A2E-FA2DE56CBB35}" type="slidenum">
              <a:rPr lang="pt-PT" smtClean="0"/>
              <a:pPr/>
              <a:t>1</a:t>
            </a:fld>
            <a:endParaRPr lang="pt-PT"/>
          </a:p>
        </p:txBody>
      </p:sp>
    </p:spTree>
    <p:extLst>
      <p:ext uri="{BB962C8B-B14F-4D97-AF65-F5344CB8AC3E}">
        <p14:creationId xmlns:p14="http://schemas.microsoft.com/office/powerpoint/2010/main" val="4131718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o de Título">
    <p:spTree>
      <p:nvGrpSpPr>
        <p:cNvPr id="1" name=""/>
        <p:cNvGrpSpPr/>
        <p:nvPr/>
      </p:nvGrpSpPr>
      <p:grpSpPr>
        <a:xfrm>
          <a:off x="0" y="0"/>
          <a:ext cx="0" cy="0"/>
          <a:chOff x="0" y="0"/>
          <a:chExt cx="0" cy="0"/>
        </a:xfrm>
      </p:grpSpPr>
      <p:pic>
        <p:nvPicPr>
          <p:cNvPr id="22" name="Imagem 21" descr="Uma imagem com pessoa&#10;&#10;Descrição gerada automaticamente">
            <a:extLst>
              <a:ext uri="{FF2B5EF4-FFF2-40B4-BE49-F238E27FC236}">
                <a16:creationId xmlns="" xmlns:a16="http://schemas.microsoft.com/office/drawing/2014/main" id="{5D06550B-ADEB-2143-DE24-6B00B08699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442"/>
          <a:stretch/>
        </p:blipFill>
        <p:spPr>
          <a:xfrm>
            <a:off x="6022109" y="411218"/>
            <a:ext cx="6169891" cy="5335971"/>
          </a:xfrm>
          <a:prstGeom prst="rect">
            <a:avLst/>
          </a:prstGeom>
        </p:spPr>
      </p:pic>
      <p:sp>
        <p:nvSpPr>
          <p:cNvPr id="8" name="Retângulo 7">
            <a:extLst>
              <a:ext uri="{FF2B5EF4-FFF2-40B4-BE49-F238E27FC236}">
                <a16:creationId xmlns="" xmlns:a16="http://schemas.microsoft.com/office/drawing/2014/main" id="{D278C851-64B5-D211-CC18-21AE23C85839}"/>
              </a:ext>
            </a:extLst>
          </p:cNvPr>
          <p:cNvSpPr/>
          <p:nvPr/>
        </p:nvSpPr>
        <p:spPr>
          <a:xfrm>
            <a:off x="0" y="1"/>
            <a:ext cx="12192000" cy="1454838"/>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9" name="Imagem 8" descr="Uma imagem com texto&#10;&#10;Descrição gerada automaticamente">
            <a:extLst>
              <a:ext uri="{FF2B5EF4-FFF2-40B4-BE49-F238E27FC236}">
                <a16:creationId xmlns="" xmlns:a16="http://schemas.microsoft.com/office/drawing/2014/main" id="{7AE795AF-3CD2-5869-1BBD-61203FC91C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1486" y="120"/>
            <a:ext cx="4280514" cy="1454718"/>
          </a:xfrm>
          <a:prstGeom prst="rect">
            <a:avLst/>
          </a:prstGeom>
        </p:spPr>
      </p:pic>
      <p:sp>
        <p:nvSpPr>
          <p:cNvPr id="25" name="Retângulo 24">
            <a:extLst>
              <a:ext uri="{FF2B5EF4-FFF2-40B4-BE49-F238E27FC236}">
                <a16:creationId xmlns="" xmlns:a16="http://schemas.microsoft.com/office/drawing/2014/main" id="{E219097D-088C-A9F7-1AED-04DE078E8154}"/>
              </a:ext>
            </a:extLst>
          </p:cNvPr>
          <p:cNvSpPr/>
          <p:nvPr/>
        </p:nvSpPr>
        <p:spPr>
          <a:xfrm>
            <a:off x="0" y="4292352"/>
            <a:ext cx="6022109" cy="1454837"/>
          </a:xfrm>
          <a:prstGeom prst="rect">
            <a:avLst/>
          </a:prstGeom>
          <a:solidFill>
            <a:srgbClr val="8E9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891884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1DB5877-F657-4D2F-9A35-023EB3E1D532}" type="datetimeFigureOut">
              <a:rPr lang="en-GB" smtClean="0"/>
              <a:t>02/01/2023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F3D2F29-0C32-483B-9A75-0514D8DB08B1}" type="slidenum">
              <a:rPr lang="en-GB" smtClean="0"/>
              <a:t>‹#›</a:t>
            </a:fld>
            <a:endParaRPr lang="en-GB"/>
          </a:p>
        </p:txBody>
      </p:sp>
    </p:spTree>
    <p:extLst>
      <p:ext uri="{BB962C8B-B14F-4D97-AF65-F5344CB8AC3E}">
        <p14:creationId xmlns:p14="http://schemas.microsoft.com/office/powerpoint/2010/main" val="2193208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Diapositivo de Título">
    <p:spTree>
      <p:nvGrpSpPr>
        <p:cNvPr id="1" name=""/>
        <p:cNvGrpSpPr/>
        <p:nvPr/>
      </p:nvGrpSpPr>
      <p:grpSpPr>
        <a:xfrm>
          <a:off x="0" y="0"/>
          <a:ext cx="0" cy="0"/>
          <a:chOff x="0" y="0"/>
          <a:chExt cx="0" cy="0"/>
        </a:xfrm>
      </p:grpSpPr>
      <p:sp>
        <p:nvSpPr>
          <p:cNvPr id="2" name="Retângulo 1">
            <a:extLst>
              <a:ext uri="{FF2B5EF4-FFF2-40B4-BE49-F238E27FC236}">
                <a16:creationId xmlns="" xmlns:a16="http://schemas.microsoft.com/office/drawing/2014/main" id="{5DFBF982-76E0-29D0-CE1D-57D202105C08}"/>
              </a:ext>
            </a:extLst>
          </p:cNvPr>
          <p:cNvSpPr/>
          <p:nvPr/>
        </p:nvSpPr>
        <p:spPr>
          <a:xfrm>
            <a:off x="0" y="310263"/>
            <a:ext cx="10003858" cy="742950"/>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 name="Imagem 3" descr="Uma imagem com texto&#10;&#10;Descrição gerada automaticamente">
            <a:extLst>
              <a:ext uri="{FF2B5EF4-FFF2-40B4-BE49-F238E27FC236}">
                <a16:creationId xmlns="" xmlns:a16="http://schemas.microsoft.com/office/drawing/2014/main" id="{BC740E26-6977-1EC8-113B-EADF61EC62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3858" y="309581"/>
            <a:ext cx="2188142" cy="743632"/>
          </a:xfrm>
          <a:prstGeom prst="rect">
            <a:avLst/>
          </a:prstGeom>
        </p:spPr>
      </p:pic>
    </p:spTree>
    <p:extLst>
      <p:ext uri="{BB962C8B-B14F-4D97-AF65-F5344CB8AC3E}">
        <p14:creationId xmlns:p14="http://schemas.microsoft.com/office/powerpoint/2010/main" val="1247259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Diapositivo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928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ítulo e Obje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57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abeçalho da Secçã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801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údo Dup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744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139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ó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064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Conteúdo Duplo">
    <p:spTree>
      <p:nvGrpSpPr>
        <p:cNvPr id="1" name=""/>
        <p:cNvGrpSpPr/>
        <p:nvPr/>
      </p:nvGrpSpPr>
      <p:grpSpPr>
        <a:xfrm>
          <a:off x="0" y="0"/>
          <a:ext cx="0" cy="0"/>
          <a:chOff x="0" y="0"/>
          <a:chExt cx="0" cy="0"/>
        </a:xfrm>
      </p:grpSpPr>
      <p:sp>
        <p:nvSpPr>
          <p:cNvPr id="2" name="Retângulo 1">
            <a:extLst>
              <a:ext uri="{FF2B5EF4-FFF2-40B4-BE49-F238E27FC236}">
                <a16:creationId xmlns="" xmlns:a16="http://schemas.microsoft.com/office/drawing/2014/main" id="{24C62D91-E8EB-E1C1-A152-23A95CD5C78A}"/>
              </a:ext>
            </a:extLst>
          </p:cNvPr>
          <p:cNvSpPr/>
          <p:nvPr/>
        </p:nvSpPr>
        <p:spPr>
          <a:xfrm>
            <a:off x="0" y="0"/>
            <a:ext cx="12192000" cy="6858000"/>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 name="Imagem 3" descr="Uma imagem com texto&#10;&#10;Descrição gerada automaticamente">
            <a:extLst>
              <a:ext uri="{FF2B5EF4-FFF2-40B4-BE49-F238E27FC236}">
                <a16:creationId xmlns="" xmlns:a16="http://schemas.microsoft.com/office/drawing/2014/main" id="{174E180C-AE7A-F6D6-4C5B-8DBAEF368B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6586" y="529253"/>
            <a:ext cx="4029580" cy="1369440"/>
          </a:xfrm>
          <a:prstGeom prst="rect">
            <a:avLst/>
          </a:prstGeom>
        </p:spPr>
      </p:pic>
      <p:cxnSp>
        <p:nvCxnSpPr>
          <p:cNvPr id="9" name="Conexão reta 8">
            <a:extLst>
              <a:ext uri="{FF2B5EF4-FFF2-40B4-BE49-F238E27FC236}">
                <a16:creationId xmlns="" xmlns:a16="http://schemas.microsoft.com/office/drawing/2014/main" id="{4EEED736-F29A-47C4-A05E-5A30ECCDC848}"/>
              </a:ext>
            </a:extLst>
          </p:cNvPr>
          <p:cNvCxnSpPr>
            <a:cxnSpLocks/>
          </p:cNvCxnSpPr>
          <p:nvPr/>
        </p:nvCxnSpPr>
        <p:spPr>
          <a:xfrm>
            <a:off x="5881376" y="4698619"/>
            <a:ext cx="0" cy="16085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exto&#10;&#10;Descrição gerada automaticamente">
            <a:extLst>
              <a:ext uri="{FF2B5EF4-FFF2-40B4-BE49-F238E27FC236}">
                <a16:creationId xmlns="" xmlns:a16="http://schemas.microsoft.com/office/drawing/2014/main" id="{1B90E7C6-155A-4DE5-095E-50009BC96D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7369" y="5166825"/>
            <a:ext cx="3203817" cy="672146"/>
          </a:xfrm>
          <a:prstGeom prst="rect">
            <a:avLst/>
          </a:prstGeom>
        </p:spPr>
      </p:pic>
      <p:sp>
        <p:nvSpPr>
          <p:cNvPr id="17" name="CaixaDeTexto 16">
            <a:extLst>
              <a:ext uri="{FF2B5EF4-FFF2-40B4-BE49-F238E27FC236}">
                <a16:creationId xmlns="" xmlns:a16="http://schemas.microsoft.com/office/drawing/2014/main" id="{12991457-FB59-E5AB-ED6B-7762034A2E18}"/>
              </a:ext>
            </a:extLst>
          </p:cNvPr>
          <p:cNvSpPr txBox="1"/>
          <p:nvPr/>
        </p:nvSpPr>
        <p:spPr>
          <a:xfrm>
            <a:off x="6195079" y="4980296"/>
            <a:ext cx="3964922" cy="1015663"/>
          </a:xfrm>
          <a:prstGeom prst="rect">
            <a:avLst/>
          </a:prstGeom>
          <a:noFill/>
        </p:spPr>
        <p:txBody>
          <a:bodyPr wrap="square" anchor="ctr">
            <a:spAutoFit/>
          </a:bodyPr>
          <a:lstStyle/>
          <a:p>
            <a:r>
              <a:rPr lang="en-US" sz="1200" b="0" i="0" dirty="0">
                <a:solidFill>
                  <a:schemeClr val="bg1"/>
                </a:solidFill>
                <a:effectLst/>
                <a:latin typeface="-apple-system"/>
              </a:rPr>
              <a:t>Funded by the European Union. Views and opinions expressed are however those of the author(s) only and do not necessarily reflect those of the European Union or the European Commission. Neither the European Union nor the European Commission can be held responsible for them.</a:t>
            </a:r>
            <a:endParaRPr lang="pt-PT" sz="1200" dirty="0">
              <a:solidFill>
                <a:schemeClr val="bg1"/>
              </a:solidFill>
            </a:endParaRPr>
          </a:p>
        </p:txBody>
      </p:sp>
      <p:sp>
        <p:nvSpPr>
          <p:cNvPr id="19" name="CaixaDeTexto 18">
            <a:extLst>
              <a:ext uri="{FF2B5EF4-FFF2-40B4-BE49-F238E27FC236}">
                <a16:creationId xmlns="" xmlns:a16="http://schemas.microsoft.com/office/drawing/2014/main" id="{65F7DB30-ACA2-5591-7140-7BDF633052DC}"/>
              </a:ext>
            </a:extLst>
          </p:cNvPr>
          <p:cNvSpPr txBox="1"/>
          <p:nvPr/>
        </p:nvSpPr>
        <p:spPr>
          <a:xfrm>
            <a:off x="3866586" y="2003844"/>
            <a:ext cx="4029578"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i="0" dirty="0">
                <a:solidFill>
                  <a:schemeClr val="bg1"/>
                </a:solidFill>
                <a:effectLst/>
                <a:latin typeface="+mj-lt"/>
              </a:rPr>
              <a:t>Business Development Training and Support for Non - Native Small Business Owners</a:t>
            </a:r>
          </a:p>
          <a:p>
            <a:endParaRPr lang="pt-PT" dirty="0"/>
          </a:p>
        </p:txBody>
      </p:sp>
    </p:spTree>
    <p:extLst>
      <p:ext uri="{BB962C8B-B14F-4D97-AF65-F5344CB8AC3E}">
        <p14:creationId xmlns:p14="http://schemas.microsoft.com/office/powerpoint/2010/main" val="416960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Imagem 4" descr="Uma imagem com texto&#10;&#10;Descrição gerada automaticamente">
            <a:extLst>
              <a:ext uri="{FF2B5EF4-FFF2-40B4-BE49-F238E27FC236}">
                <a16:creationId xmlns="" xmlns:a16="http://schemas.microsoft.com/office/drawing/2014/main" id="{BB5528FB-9009-4795-EDAA-08D85F69317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7602" y="6026118"/>
            <a:ext cx="2493505" cy="523125"/>
          </a:xfrm>
          <a:prstGeom prst="rect">
            <a:avLst/>
          </a:prstGeom>
        </p:spPr>
      </p:pic>
      <p:cxnSp>
        <p:nvCxnSpPr>
          <p:cNvPr id="6" name="Conexão reta 5">
            <a:extLst>
              <a:ext uri="{FF2B5EF4-FFF2-40B4-BE49-F238E27FC236}">
                <a16:creationId xmlns="" xmlns:a16="http://schemas.microsoft.com/office/drawing/2014/main" id="{E2EEC072-6B37-FFE0-DB47-13EA318796F3}"/>
              </a:ext>
            </a:extLst>
          </p:cNvPr>
          <p:cNvCxnSpPr>
            <a:cxnSpLocks/>
          </p:cNvCxnSpPr>
          <p:nvPr/>
        </p:nvCxnSpPr>
        <p:spPr>
          <a:xfrm>
            <a:off x="3079518" y="5966935"/>
            <a:ext cx="0" cy="606267"/>
          </a:xfrm>
          <a:prstGeom prst="line">
            <a:avLst/>
          </a:prstGeom>
          <a:ln w="12700">
            <a:solidFill>
              <a:srgbClr val="7F8AF6"/>
            </a:solidFill>
          </a:ln>
        </p:spPr>
        <p:style>
          <a:lnRef idx="1">
            <a:schemeClr val="dk1"/>
          </a:lnRef>
          <a:fillRef idx="0">
            <a:schemeClr val="dk1"/>
          </a:fillRef>
          <a:effectRef idx="0">
            <a:schemeClr val="dk1"/>
          </a:effectRef>
          <a:fontRef idx="minor">
            <a:schemeClr val="tx1"/>
          </a:fontRef>
        </p:style>
      </p:cxnSp>
      <p:sp>
        <p:nvSpPr>
          <p:cNvPr id="8" name="CaixaDeTexto 7">
            <a:extLst>
              <a:ext uri="{FF2B5EF4-FFF2-40B4-BE49-F238E27FC236}">
                <a16:creationId xmlns="" xmlns:a16="http://schemas.microsoft.com/office/drawing/2014/main" id="{DF373C53-A3FA-EA56-BAEE-8B2B4F59B6EB}"/>
              </a:ext>
            </a:extLst>
          </p:cNvPr>
          <p:cNvSpPr txBox="1"/>
          <p:nvPr/>
        </p:nvSpPr>
        <p:spPr>
          <a:xfrm>
            <a:off x="3993824" y="6323397"/>
            <a:ext cx="3315855" cy="261610"/>
          </a:xfrm>
          <a:prstGeom prst="rect">
            <a:avLst/>
          </a:prstGeom>
          <a:noFill/>
        </p:spPr>
        <p:txBody>
          <a:bodyPr wrap="square" rtlCol="0">
            <a:spAutoFit/>
          </a:bodyPr>
          <a:lstStyle/>
          <a:p>
            <a:r>
              <a:rPr lang="pt-PT" sz="1100" b="0" i="0" dirty="0">
                <a:solidFill>
                  <a:schemeClr val="bg1">
                    <a:lumMod val="50000"/>
                  </a:schemeClr>
                </a:solidFill>
                <a:effectLst/>
                <a:latin typeface="Cento"/>
              </a:rPr>
              <a:t>2021-1-EL01-KA210-VET-000030217</a:t>
            </a:r>
            <a:endParaRPr lang="pt-PT" sz="1100" dirty="0">
              <a:solidFill>
                <a:schemeClr val="bg1">
                  <a:lumMod val="50000"/>
                </a:schemeClr>
              </a:solidFill>
            </a:endParaRPr>
          </a:p>
        </p:txBody>
      </p:sp>
      <p:pic>
        <p:nvPicPr>
          <p:cNvPr id="11" name="Imagem 10" descr="Uma imagem com texto&#10;&#10;Descrição gerada automaticamente">
            <a:extLst>
              <a:ext uri="{FF2B5EF4-FFF2-40B4-BE49-F238E27FC236}">
                <a16:creationId xmlns="" xmlns:a16="http://schemas.microsoft.com/office/drawing/2014/main" id="{6BEC2645-87E7-D492-956C-825C1C7FFE1B}"/>
              </a:ext>
            </a:extLst>
          </p:cNvPr>
          <p:cNvPicPr>
            <a:picLocks noChangeAspect="1"/>
          </p:cNvPicPr>
          <p:nvPr/>
        </p:nvPicPr>
        <p:blipFill>
          <a:blip r:embed="rId13"/>
          <a:stretch>
            <a:fillRect/>
          </a:stretch>
        </p:blipFill>
        <p:spPr>
          <a:xfrm>
            <a:off x="7335078" y="5914186"/>
            <a:ext cx="789195" cy="736293"/>
          </a:xfrm>
          <a:prstGeom prst="rect">
            <a:avLst/>
          </a:prstGeom>
        </p:spPr>
      </p:pic>
      <p:pic>
        <p:nvPicPr>
          <p:cNvPr id="12" name="Imagem 11" descr="Uma imagem com texto&#10;&#10;Descrição gerada automaticamente">
            <a:extLst>
              <a:ext uri="{FF2B5EF4-FFF2-40B4-BE49-F238E27FC236}">
                <a16:creationId xmlns="" xmlns:a16="http://schemas.microsoft.com/office/drawing/2014/main" id="{9F645BFE-746A-5429-E143-E9CFD3F72131}"/>
              </a:ext>
            </a:extLst>
          </p:cNvPr>
          <p:cNvPicPr>
            <a:picLocks noChangeAspect="1"/>
          </p:cNvPicPr>
          <p:nvPr/>
        </p:nvPicPr>
        <p:blipFill>
          <a:blip r:embed="rId14"/>
          <a:stretch>
            <a:fillRect/>
          </a:stretch>
        </p:blipFill>
        <p:spPr>
          <a:xfrm>
            <a:off x="9542578" y="5903844"/>
            <a:ext cx="1886456" cy="762166"/>
          </a:xfrm>
          <a:prstGeom prst="rect">
            <a:avLst/>
          </a:prstGeom>
        </p:spPr>
      </p:pic>
    </p:spTree>
    <p:extLst>
      <p:ext uri="{BB962C8B-B14F-4D97-AF65-F5344CB8AC3E}">
        <p14:creationId xmlns:p14="http://schemas.microsoft.com/office/powerpoint/2010/main" val="186878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kemel.gr/" TargetMode="External"/><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hyperlink" Target="http://www.collaborativeterra.net.gr/"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www.public.gr/search?q=John%20Wiley%20&amp;%20Sons%20Inc&amp;facetFilters=%5b%5b%22childSkus.hierarchicalCategories.lvl0:%CE%B2%CE%B9%CE%B2%CE%BB%CE%AF%CE%B1%20&amp;%20%CE%BA%CF%8C%CE%BC%CE%B9%CE%BA%CF%82%C2%B7ic-books%22%5d%5d" TargetMode="External"/><Relationship Id="rId3" Type="http://schemas.openxmlformats.org/officeDocument/2006/relationships/hyperlink" Target="https://www.google.com/url?sa=t&amp;rct=j&amp;q=&amp;esrc=s&amp;source=web&amp;cd=&amp;cad=rja&amp;uact=8&amp;ved=2ahUKEwjB6eig-Pr5AhW_QPEDHbTvCyIQFnoECDcQAQ&amp;url=https://www.eap.gr/wp-content/uploads/2021/05/odigies_simplirwsis_business_canvas_v1.pdf&amp;usg=AOvVaw3WpcN_-e3MnBKE5oSq86sv" TargetMode="External"/><Relationship Id="rId7" Type="http://schemas.openxmlformats.org/officeDocument/2006/relationships/hyperlink" Target="https://www.public.gr/search?q=Penguin%20Books%20Ltd&amp;facetFilters=%5b%5b%22childSkus.hierarchicalCategories.lvl0:%CE%B2%CE%B9%CE%B2%CE%BB%CE%AF%CE%B1%20&amp;%20%CE%BA%CF%8C%CE%BC%CE%B9%CE%BA%CF%82%C2%B7ic-books%22%5d%5d" TargetMode="External"/><Relationship Id="rId2" Type="http://schemas.openxmlformats.org/officeDocument/2006/relationships/hyperlink" Target="https://canvanizer.com/new/lean-canvas" TargetMode="External"/><Relationship Id="rId1" Type="http://schemas.openxmlformats.org/officeDocument/2006/relationships/slideLayout" Target="../slideLayouts/slideLayout2.xml"/><Relationship Id="rId6" Type="http://schemas.openxmlformats.org/officeDocument/2006/relationships/hyperlink" Target="https://www.politeianet.gr/sygrafeas/pigneur-yves-103721" TargetMode="External"/><Relationship Id="rId5" Type="http://schemas.openxmlformats.org/officeDocument/2006/relationships/hyperlink" Target="https://www.politeianet.gr/sygrafeas/osterwalder-alexander-103720" TargetMode="External"/><Relationship Id="rId4" Type="http://schemas.openxmlformats.org/officeDocument/2006/relationships/hyperlink" Target="https://www.google.com/url?sa=t&amp;rct=j&amp;q=&amp;esrc=s&amp;source=web&amp;cd=&amp;ved=2ahUKEwjl083c_Pr5AhXBQ_EDHdzvCkc4ChAWegQIGxAB&amp;url=http://www.resilience-project.eu/fileadmin/documents/Guidelines_gr_2014.pdf&amp;usg=AOvVaw0o4w8ZG9ATC9v-9b09WveY"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ítulo 2">
            <a:extLst>
              <a:ext uri="{FF2B5EF4-FFF2-40B4-BE49-F238E27FC236}">
                <a16:creationId xmlns="" xmlns:a16="http://schemas.microsoft.com/office/drawing/2014/main" id="{72DF0B0B-3DBC-8996-3522-298E9429EC3A}"/>
              </a:ext>
            </a:extLst>
          </p:cNvPr>
          <p:cNvSpPr txBox="1">
            <a:spLocks/>
          </p:cNvSpPr>
          <p:nvPr/>
        </p:nvSpPr>
        <p:spPr>
          <a:xfrm>
            <a:off x="286329" y="1993746"/>
            <a:ext cx="3935323" cy="584894"/>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3600" b="1" dirty="0">
              <a:solidFill>
                <a:srgbClr val="7F8AF6"/>
              </a:solidFill>
            </a:endParaRPr>
          </a:p>
        </p:txBody>
      </p:sp>
      <p:sp>
        <p:nvSpPr>
          <p:cNvPr id="5" name="Title 1"/>
          <p:cNvSpPr txBox="1">
            <a:spLocks/>
          </p:cNvSpPr>
          <p:nvPr/>
        </p:nvSpPr>
        <p:spPr>
          <a:xfrm>
            <a:off x="425043" y="1371278"/>
            <a:ext cx="4507684" cy="12449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smtClean="0">
                <a:solidFill>
                  <a:srgbClr val="3366FF"/>
                </a:solidFill>
                <a:effectLst>
                  <a:outerShdw blurRad="38100" dist="38100" dir="2700000" algn="tl">
                    <a:srgbClr val="000000">
                      <a:alpha val="43137"/>
                    </a:srgbClr>
                  </a:outerShdw>
                </a:effectLst>
                <a:latin typeface="+mn-lt"/>
              </a:rPr>
              <a:t>UNIT</a:t>
            </a:r>
            <a:r>
              <a:rPr lang="el-GR" sz="2800" b="1" dirty="0" smtClean="0">
                <a:solidFill>
                  <a:srgbClr val="3366FF"/>
                </a:solidFill>
                <a:effectLst>
                  <a:outerShdw blurRad="38100" dist="38100" dir="2700000" algn="tl">
                    <a:srgbClr val="000000">
                      <a:alpha val="43137"/>
                    </a:srgbClr>
                  </a:outerShdw>
                </a:effectLst>
                <a:latin typeface="+mn-lt"/>
              </a:rPr>
              <a:t>/ΕΝΟΤΗΤΑ</a:t>
            </a:r>
            <a:r>
              <a:rPr lang="en-GB" sz="2800" b="1" dirty="0" smtClean="0">
                <a:effectLst>
                  <a:outerShdw blurRad="38100" dist="38100" dir="2700000" algn="tl">
                    <a:srgbClr val="000000">
                      <a:alpha val="43137"/>
                    </a:srgbClr>
                  </a:outerShdw>
                </a:effectLst>
                <a:latin typeface="+mn-lt"/>
              </a:rPr>
              <a:t/>
            </a:r>
            <a:br>
              <a:rPr lang="en-GB" sz="2800" b="1" dirty="0" smtClean="0">
                <a:effectLst>
                  <a:outerShdw blurRad="38100" dist="38100" dir="2700000" algn="tl">
                    <a:srgbClr val="000000">
                      <a:alpha val="43137"/>
                    </a:srgbClr>
                  </a:outerShdw>
                </a:effectLst>
                <a:latin typeface="+mn-lt"/>
              </a:rPr>
            </a:br>
            <a:r>
              <a:rPr lang="en-GB" sz="2800" b="1" dirty="0" smtClean="0">
                <a:effectLst>
                  <a:outerShdw blurRad="38100" dist="38100" dir="2700000" algn="tl">
                    <a:srgbClr val="000000">
                      <a:alpha val="43137"/>
                    </a:srgbClr>
                  </a:outerShdw>
                </a:effectLst>
                <a:latin typeface="+mn-lt"/>
              </a:rPr>
              <a:t>Planning and Management</a:t>
            </a:r>
          </a:p>
          <a:p>
            <a:r>
              <a:rPr lang="el-GR" sz="2800" b="1" dirty="0" smtClean="0">
                <a:effectLst>
                  <a:outerShdw blurRad="38100" dist="38100" dir="2700000" algn="tl">
                    <a:srgbClr val="000000">
                      <a:alpha val="43137"/>
                    </a:srgbClr>
                  </a:outerShdw>
                </a:effectLst>
                <a:latin typeface="+mn-lt"/>
              </a:rPr>
              <a:t>Σχεδιασμός και διαχείριση</a:t>
            </a:r>
            <a:r>
              <a:rPr lang="en-GB" sz="2800" b="1" dirty="0" smtClean="0">
                <a:latin typeface="+mn-lt"/>
              </a:rPr>
              <a:t/>
            </a:r>
            <a:br>
              <a:rPr lang="en-GB" sz="2800" b="1" dirty="0" smtClean="0">
                <a:latin typeface="+mn-lt"/>
              </a:rPr>
            </a:br>
            <a:endParaRPr lang="en-GB" sz="2800" b="1" dirty="0">
              <a:latin typeface="+mn-lt"/>
            </a:endParaRPr>
          </a:p>
        </p:txBody>
      </p:sp>
      <p:sp>
        <p:nvSpPr>
          <p:cNvPr id="6" name="Subtitle 2"/>
          <p:cNvSpPr txBox="1">
            <a:spLocks/>
          </p:cNvSpPr>
          <p:nvPr/>
        </p:nvSpPr>
        <p:spPr>
          <a:xfrm>
            <a:off x="425043" y="2578640"/>
            <a:ext cx="5170415" cy="21191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b="1" dirty="0" smtClean="0">
                <a:solidFill>
                  <a:srgbClr val="3366FF"/>
                </a:solidFill>
                <a:effectLst>
                  <a:outerShdw blurRad="38100" dist="38100" dir="2700000" algn="tl">
                    <a:srgbClr val="000000">
                      <a:alpha val="43137"/>
                    </a:srgbClr>
                  </a:outerShdw>
                </a:effectLst>
              </a:rPr>
              <a:t>Subunit</a:t>
            </a:r>
            <a:r>
              <a:rPr lang="el-GR" b="1" dirty="0" smtClean="0">
                <a:solidFill>
                  <a:srgbClr val="3366FF"/>
                </a:solidFill>
                <a:effectLst>
                  <a:outerShdw blurRad="38100" dist="38100" dir="2700000" algn="tl">
                    <a:srgbClr val="000000">
                      <a:alpha val="43137"/>
                    </a:srgbClr>
                  </a:outerShdw>
                </a:effectLst>
              </a:rPr>
              <a:t>/Υποενότητα</a:t>
            </a:r>
            <a:endParaRPr lang="en-GB" b="1" dirty="0" smtClean="0">
              <a:solidFill>
                <a:srgbClr val="3366FF"/>
              </a:solidFill>
              <a:effectLst>
                <a:outerShdw blurRad="38100" dist="38100" dir="2700000" algn="tl">
                  <a:srgbClr val="000000">
                    <a:alpha val="43137"/>
                  </a:srgbClr>
                </a:outerShdw>
              </a:effectLst>
            </a:endParaRPr>
          </a:p>
          <a:p>
            <a:pPr marL="0" indent="0">
              <a:spcBef>
                <a:spcPts val="0"/>
              </a:spcBef>
              <a:buNone/>
            </a:pPr>
            <a:r>
              <a:rPr lang="en-GB" b="1" dirty="0" smtClean="0">
                <a:effectLst>
                  <a:outerShdw blurRad="38100" dist="38100" dir="2700000" algn="tl">
                    <a:srgbClr val="000000">
                      <a:alpha val="43137"/>
                    </a:srgbClr>
                  </a:outerShdw>
                </a:effectLst>
              </a:rPr>
              <a:t>How to plan and run a viable business, </a:t>
            </a:r>
            <a:r>
              <a:rPr lang="el-GR" b="1" dirty="0" smtClean="0">
                <a:effectLst>
                  <a:outerShdw blurRad="38100" dist="38100" dir="2700000" algn="tl">
                    <a:srgbClr val="000000">
                      <a:alpha val="43137"/>
                    </a:srgbClr>
                  </a:outerShdw>
                </a:effectLst>
              </a:rPr>
              <a:t>  </a:t>
            </a:r>
            <a:r>
              <a:rPr lang="en-GB" b="1" dirty="0" smtClean="0">
                <a:effectLst>
                  <a:outerShdw blurRad="38100" dist="38100" dir="2700000" algn="tl">
                    <a:srgbClr val="000000">
                      <a:alpha val="43137"/>
                    </a:srgbClr>
                  </a:outerShdw>
                </a:effectLst>
              </a:rPr>
              <a:t>Part I</a:t>
            </a:r>
            <a:endParaRPr lang="el-GR" b="1" dirty="0" smtClean="0">
              <a:effectLst>
                <a:outerShdw blurRad="38100" dist="38100" dir="2700000" algn="tl">
                  <a:srgbClr val="000000">
                    <a:alpha val="43137"/>
                  </a:srgbClr>
                </a:outerShdw>
              </a:effectLst>
            </a:endParaRPr>
          </a:p>
          <a:p>
            <a:pPr marL="0" indent="0">
              <a:spcBef>
                <a:spcPts val="0"/>
              </a:spcBef>
              <a:buNone/>
            </a:pPr>
            <a:r>
              <a:rPr lang="el-GR" b="1" dirty="0" smtClean="0">
                <a:effectLst>
                  <a:outerShdw blurRad="38100" dist="38100" dir="2700000" algn="tl">
                    <a:srgbClr val="000000">
                      <a:alpha val="43137"/>
                    </a:srgbClr>
                  </a:outerShdw>
                </a:effectLst>
              </a:rPr>
              <a:t>Σχεδιασμός και λειτουργία μιας βιώσιμης επιχείρησης</a:t>
            </a:r>
            <a:r>
              <a:rPr lang="en-GB" b="1" dirty="0" smtClean="0">
                <a:effectLst>
                  <a:outerShdw blurRad="38100" dist="38100" dir="2700000" algn="tl">
                    <a:srgbClr val="000000">
                      <a:alpha val="43137"/>
                    </a:srgbClr>
                  </a:outerShdw>
                </a:effectLst>
              </a:rPr>
              <a:t>, </a:t>
            </a:r>
            <a:r>
              <a:rPr lang="el-GR" b="1" dirty="0" smtClean="0">
                <a:effectLst>
                  <a:outerShdw blurRad="38100" dist="38100" dir="2700000" algn="tl">
                    <a:srgbClr val="000000">
                      <a:alpha val="43137"/>
                    </a:srgbClr>
                  </a:outerShdw>
                </a:effectLst>
              </a:rPr>
              <a:t>Μέρος Ι</a:t>
            </a:r>
            <a:endParaRPr lang="en-GB" b="1" dirty="0" smtClean="0">
              <a:effectLst>
                <a:outerShdw blurRad="38100" dist="38100" dir="2700000" algn="tl">
                  <a:srgbClr val="000000">
                    <a:alpha val="43137"/>
                  </a:srgbClr>
                </a:outerShdw>
              </a:effectLst>
            </a:endParaRPr>
          </a:p>
          <a:p>
            <a:endParaRPr lang="en-GB" dirty="0"/>
          </a:p>
        </p:txBody>
      </p:sp>
    </p:spTree>
    <p:extLst>
      <p:ext uri="{BB962C8B-B14F-4D97-AF65-F5344CB8AC3E}">
        <p14:creationId xmlns:p14="http://schemas.microsoft.com/office/powerpoint/2010/main" val="4147104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b="1" dirty="0">
                <a:solidFill>
                  <a:schemeClr val="bg1"/>
                </a:solidFill>
                <a:cs typeface="Arial"/>
              </a:rPr>
              <a:t>Γιατί το 90% των </a:t>
            </a:r>
            <a:r>
              <a:rPr lang="en-US" sz="2800" b="1" dirty="0">
                <a:solidFill>
                  <a:schemeClr val="bg1"/>
                </a:solidFill>
                <a:cs typeface="Arial"/>
              </a:rPr>
              <a:t>Startups</a:t>
            </a:r>
            <a:r>
              <a:rPr lang="el-GR" sz="2800" b="1" dirty="0">
                <a:solidFill>
                  <a:schemeClr val="bg1"/>
                </a:solidFill>
                <a:cs typeface="Arial"/>
              </a:rPr>
              <a:t> αποτυγχάνουν</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pic>
        <p:nvPicPr>
          <p:cNvPr id="7" name="Picture 2"/>
          <p:cNvPicPr>
            <a:picLocks noChangeAspect="1" noChangeArrowheads="1"/>
          </p:cNvPicPr>
          <p:nvPr/>
        </p:nvPicPr>
        <p:blipFill>
          <a:blip r:embed="rId2" cstate="print"/>
          <a:stretch>
            <a:fillRect/>
          </a:stretch>
        </p:blipFill>
        <p:spPr bwMode="auto">
          <a:xfrm>
            <a:off x="2499919" y="1216993"/>
            <a:ext cx="7122253" cy="4697246"/>
          </a:xfrm>
          <a:prstGeom prst="rect">
            <a:avLst/>
          </a:prstGeom>
          <a:noFill/>
          <a:ln w="9525">
            <a:noFill/>
            <a:miter lim="800000"/>
            <a:headEnd/>
            <a:tailEnd/>
          </a:ln>
          <a:effectLst/>
        </p:spPr>
      </p:pic>
    </p:spTree>
    <p:extLst>
      <p:ext uri="{BB962C8B-B14F-4D97-AF65-F5344CB8AC3E}">
        <p14:creationId xmlns:p14="http://schemas.microsoft.com/office/powerpoint/2010/main" val="11541927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chemeClr val="bg1"/>
                </a:solidFill>
                <a:cs typeface="Arial" pitchFamily="34" charset="0"/>
              </a:rPr>
              <a:t>Business Model Canvas</a:t>
            </a:r>
            <a:r>
              <a:rPr lang="el-GR" sz="2800" b="1" dirty="0">
                <a:solidFill>
                  <a:schemeClr val="bg1"/>
                </a:solidFill>
                <a:cs typeface="Arial" pitchFamily="34" charset="0"/>
              </a:rPr>
              <a:t> (</a:t>
            </a:r>
            <a:r>
              <a:rPr lang="en-GB" sz="2800" b="1" dirty="0">
                <a:solidFill>
                  <a:schemeClr val="bg1"/>
                </a:solidFill>
                <a:cs typeface="Arial" pitchFamily="34" charset="0"/>
              </a:rPr>
              <a:t>BMC</a:t>
            </a:r>
            <a:r>
              <a:rPr lang="el-GR" sz="2800" b="1" dirty="0">
                <a:solidFill>
                  <a:schemeClr val="bg1"/>
                </a:solidFill>
                <a:cs typeface="Arial" pitchFamily="34" charset="0"/>
              </a:rPr>
              <a:t>) / Επιχειρηματικός καμβάς </a:t>
            </a:r>
            <a:r>
              <a:rPr lang="el-GR" sz="2800" b="1" dirty="0">
                <a:cs typeface="Arial" pitchFamily="34" charset="0"/>
              </a:rPr>
              <a:t/>
            </a:r>
            <a:br>
              <a:rPr lang="el-GR" sz="2800" b="1" dirty="0">
                <a:cs typeface="Arial" pitchFamily="34" charset="0"/>
              </a:rPr>
            </a:b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sp>
        <p:nvSpPr>
          <p:cNvPr id="4" name="Rectangle 3"/>
          <p:cNvSpPr/>
          <p:nvPr/>
        </p:nvSpPr>
        <p:spPr>
          <a:xfrm>
            <a:off x="570450" y="1729286"/>
            <a:ext cx="10997967" cy="3416320"/>
          </a:xfrm>
          <a:prstGeom prst="rect">
            <a:avLst/>
          </a:prstGeom>
        </p:spPr>
        <p:txBody>
          <a:bodyPr wrap="square">
            <a:spAutoFit/>
          </a:bodyPr>
          <a:lstStyle/>
          <a:p>
            <a:pPr algn="just">
              <a:spcAft>
                <a:spcPts val="1200"/>
              </a:spcAft>
              <a:defRPr/>
            </a:pPr>
            <a:r>
              <a:rPr lang="el-GR" sz="2800" dirty="0">
                <a:cs typeface="Arial" pitchFamily="34" charset="0"/>
              </a:rPr>
              <a:t>Ένα εργαλείο που μας βοηθά ώστε η δική μας επιχειρηματική προσπάθεια να είναι η μια από τις 10 που θα γίνει βιώσιμη επιχείρηση  είναι το</a:t>
            </a:r>
          </a:p>
          <a:p>
            <a:pPr algn="ctr">
              <a:spcAft>
                <a:spcPts val="1200"/>
              </a:spcAft>
              <a:defRPr/>
            </a:pPr>
            <a:r>
              <a:rPr lang="en-US" sz="2800" b="1" dirty="0">
                <a:cs typeface="Arial" pitchFamily="34" charset="0"/>
              </a:rPr>
              <a:t>Business Model Canvas</a:t>
            </a:r>
            <a:r>
              <a:rPr lang="el-GR" sz="2800" b="1" dirty="0">
                <a:cs typeface="Arial" pitchFamily="34" charset="0"/>
              </a:rPr>
              <a:t> (</a:t>
            </a:r>
            <a:r>
              <a:rPr lang="en-GB" sz="2800" b="1" dirty="0">
                <a:cs typeface="Arial" pitchFamily="34" charset="0"/>
              </a:rPr>
              <a:t>BMC</a:t>
            </a:r>
            <a:r>
              <a:rPr lang="el-GR" sz="2800" b="1" dirty="0">
                <a:cs typeface="Arial" pitchFamily="34" charset="0"/>
              </a:rPr>
              <a:t>) / Επιχειρηματικός καμβάς</a:t>
            </a:r>
          </a:p>
          <a:p>
            <a:pPr algn="just">
              <a:spcAft>
                <a:spcPts val="1200"/>
              </a:spcAft>
              <a:defRPr/>
            </a:pPr>
            <a:r>
              <a:rPr lang="el-GR" sz="2800" dirty="0">
                <a:cs typeface="Arial" pitchFamily="34" charset="0"/>
              </a:rPr>
              <a:t>Για να κατανοήσουμε την χρήση του </a:t>
            </a:r>
            <a:r>
              <a:rPr lang="en-GB" sz="2800" dirty="0">
                <a:cs typeface="Arial" pitchFamily="34" charset="0"/>
              </a:rPr>
              <a:t>BMC</a:t>
            </a:r>
            <a:r>
              <a:rPr lang="el-GR" sz="2800" dirty="0">
                <a:cs typeface="Arial" pitchFamily="34" charset="0"/>
              </a:rPr>
              <a:t> θα κάνουμε μια ολιγόλεπτη παρένθεση ενημέρωσης για το </a:t>
            </a:r>
            <a:r>
              <a:rPr lang="el-GR" sz="2800" dirty="0" err="1">
                <a:cs typeface="Arial" pitchFamily="34" charset="0"/>
              </a:rPr>
              <a:t>μάρκετιγκ</a:t>
            </a:r>
            <a:r>
              <a:rPr lang="el-GR" sz="2800" dirty="0">
                <a:cs typeface="Arial" pitchFamily="34" charset="0"/>
              </a:rPr>
              <a:t> και τις αλλαγές που συντελέστηκαν στην διάρκεια του αιώνα από την εφεύρεσή του </a:t>
            </a:r>
          </a:p>
        </p:txBody>
      </p:sp>
    </p:spTree>
    <p:extLst>
      <p:ext uri="{BB962C8B-B14F-4D97-AF65-F5344CB8AC3E}">
        <p14:creationId xmlns:p14="http://schemas.microsoft.com/office/powerpoint/2010/main" val="3360435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chemeClr val="bg1"/>
                </a:solidFill>
                <a:cs typeface="Arial"/>
              </a:rPr>
              <a:t>O</a:t>
            </a:r>
            <a:r>
              <a:rPr lang="el-GR" sz="2800" b="1" dirty="0">
                <a:solidFill>
                  <a:schemeClr val="bg1"/>
                </a:solidFill>
                <a:cs typeface="Arial"/>
              </a:rPr>
              <a:t> ορισμός του Μάρκετινγκ</a:t>
            </a:r>
            <a:r>
              <a:rPr lang="el-GR" sz="2800" b="1" dirty="0">
                <a:cs typeface="Arial" pitchFamily="34" charset="0"/>
              </a:rPr>
              <a:t/>
            </a:r>
            <a:br>
              <a:rPr lang="el-GR" sz="2800" b="1" dirty="0">
                <a:cs typeface="Arial" pitchFamily="34" charset="0"/>
              </a:rPr>
            </a:b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sp>
        <p:nvSpPr>
          <p:cNvPr id="4" name="Rectangle 3"/>
          <p:cNvSpPr/>
          <p:nvPr/>
        </p:nvSpPr>
        <p:spPr>
          <a:xfrm>
            <a:off x="570450" y="1729286"/>
            <a:ext cx="10997967" cy="3108543"/>
          </a:xfrm>
          <a:prstGeom prst="rect">
            <a:avLst/>
          </a:prstGeom>
        </p:spPr>
        <p:txBody>
          <a:bodyPr wrap="square">
            <a:spAutoFit/>
          </a:bodyPr>
          <a:lstStyle/>
          <a:p>
            <a:pPr algn="just">
              <a:lnSpc>
                <a:spcPct val="150000"/>
              </a:lnSpc>
            </a:pPr>
            <a:r>
              <a:rPr lang="el-GR" sz="2800" dirty="0" smtClean="0">
                <a:cs typeface="Arial"/>
              </a:rPr>
              <a:t>Μάρκετινγκ </a:t>
            </a:r>
            <a:r>
              <a:rPr lang="el-GR" sz="2800" dirty="0">
                <a:cs typeface="Arial"/>
              </a:rPr>
              <a:t>είναι η διαδικασία του σχεδιασμού, παραγωγής, τιμολόγησης, προώθησης και διανομής αγαθών, υπηρεσιών ή</a:t>
            </a:r>
            <a:r>
              <a:rPr lang="en-US" sz="2800" dirty="0">
                <a:cs typeface="Arial"/>
              </a:rPr>
              <a:t>/</a:t>
            </a:r>
            <a:r>
              <a:rPr lang="el-GR" sz="2800" dirty="0">
                <a:cs typeface="Arial"/>
              </a:rPr>
              <a:t>και ιδεών, για την δημιουργία συναλλαγών που ικανοποιούν σκοπούς και ανάγκες ατόμων και οργανισμών</a:t>
            </a:r>
            <a:r>
              <a:rPr lang="el-GR" sz="2800" dirty="0">
                <a:latin typeface="Arial"/>
                <a:cs typeface="Arial"/>
              </a:rPr>
              <a:t>.</a:t>
            </a:r>
            <a:endParaRPr lang="en-US" sz="2800" dirty="0">
              <a:latin typeface="Arial"/>
              <a:cs typeface="Arial"/>
            </a:endParaRPr>
          </a:p>
          <a:p>
            <a:pPr algn="just">
              <a:spcAft>
                <a:spcPts val="1200"/>
              </a:spcAft>
              <a:defRPr/>
            </a:pPr>
            <a:endParaRPr lang="el-GR" sz="2800" dirty="0">
              <a:cs typeface="Arial" pitchFamily="34" charset="0"/>
            </a:endParaRPr>
          </a:p>
        </p:txBody>
      </p:sp>
    </p:spTree>
    <p:extLst>
      <p:ext uri="{BB962C8B-B14F-4D97-AF65-F5344CB8AC3E}">
        <p14:creationId xmlns:p14="http://schemas.microsoft.com/office/powerpoint/2010/main" val="41967641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chemeClr val="bg1"/>
                </a:solidFill>
              </a:rPr>
              <a:t>Marketing: </a:t>
            </a:r>
            <a:r>
              <a:rPr lang="el-GR" sz="2800" b="1" dirty="0" err="1">
                <a:solidFill>
                  <a:schemeClr val="bg1"/>
                </a:solidFill>
              </a:rPr>
              <a:t>προϊ</a:t>
            </a:r>
            <a:r>
              <a:rPr lang="en-US" sz="2800" b="1" dirty="0">
                <a:solidFill>
                  <a:schemeClr val="bg1"/>
                </a:solidFill>
              </a:rPr>
              <a:t>o</a:t>
            </a:r>
            <a:r>
              <a:rPr lang="el-GR" sz="2800" b="1" dirty="0" err="1">
                <a:solidFill>
                  <a:schemeClr val="bg1"/>
                </a:solidFill>
              </a:rPr>
              <a:t>ντικό</a:t>
            </a:r>
            <a:r>
              <a:rPr lang="el-GR" sz="2800" b="1" dirty="0">
                <a:solidFill>
                  <a:schemeClr val="bg1"/>
                </a:solidFill>
              </a:rPr>
              <a:t> ή </a:t>
            </a:r>
            <a:r>
              <a:rPr lang="el-GR" sz="2800" b="1" dirty="0" err="1">
                <a:solidFill>
                  <a:schemeClr val="bg1"/>
                </a:solidFill>
              </a:rPr>
              <a:t>πελατοκεντρικό</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069" y="1216993"/>
            <a:ext cx="9320635" cy="3021356"/>
          </a:xfrm>
          <a:prstGeom prst="rect">
            <a:avLst/>
          </a:prstGeom>
        </p:spPr>
      </p:pic>
      <p:sp>
        <p:nvSpPr>
          <p:cNvPr id="8" name="Rectangle 7"/>
          <p:cNvSpPr/>
          <p:nvPr/>
        </p:nvSpPr>
        <p:spPr>
          <a:xfrm>
            <a:off x="402671" y="4024298"/>
            <a:ext cx="11224469" cy="1877437"/>
          </a:xfrm>
          <a:prstGeom prst="rect">
            <a:avLst/>
          </a:prstGeom>
        </p:spPr>
        <p:txBody>
          <a:bodyPr wrap="square">
            <a:spAutoFit/>
          </a:bodyPr>
          <a:lstStyle/>
          <a:p>
            <a:pPr algn="just">
              <a:spcBef>
                <a:spcPts val="1200"/>
              </a:spcBef>
            </a:pPr>
            <a:r>
              <a:rPr lang="el-GR" sz="2000" dirty="0"/>
              <a:t>Τις προηγούμενες 10ετίες ήταν σε χρήση το σύστημα 4Ρ</a:t>
            </a:r>
          </a:p>
          <a:p>
            <a:pPr marL="0" lvl="1" algn="just"/>
            <a:r>
              <a:rPr lang="el-GR" sz="2000" dirty="0"/>
              <a:t>Έβγαζες ένα προϊόν (</a:t>
            </a:r>
            <a:r>
              <a:rPr lang="en-US" sz="2000" b="1" dirty="0"/>
              <a:t>product</a:t>
            </a:r>
            <a:r>
              <a:rPr lang="en-US" sz="2000" dirty="0" smtClean="0"/>
              <a:t>)</a:t>
            </a:r>
            <a:r>
              <a:rPr lang="el-GR" sz="2000" dirty="0" smtClean="0"/>
              <a:t>,     το τοποθετούσες σε σημεία πώλησης, ο </a:t>
            </a:r>
            <a:r>
              <a:rPr lang="el-GR" sz="2000" dirty="0"/>
              <a:t>πελάτης αγόραζε από τα σημεία </a:t>
            </a:r>
            <a:r>
              <a:rPr lang="el-GR" sz="2000" dirty="0" smtClean="0"/>
              <a:t>αυτά</a:t>
            </a:r>
            <a:r>
              <a:rPr lang="en-US" sz="2000" dirty="0" smtClean="0"/>
              <a:t> </a:t>
            </a:r>
            <a:r>
              <a:rPr lang="en-US" sz="2000" dirty="0"/>
              <a:t>(</a:t>
            </a:r>
            <a:r>
              <a:rPr lang="en-US" sz="2000" b="1" dirty="0"/>
              <a:t>place</a:t>
            </a:r>
            <a:r>
              <a:rPr lang="en-US" sz="2000" dirty="0"/>
              <a:t>)</a:t>
            </a:r>
            <a:r>
              <a:rPr lang="el-GR" sz="2000" dirty="0"/>
              <a:t> </a:t>
            </a:r>
            <a:r>
              <a:rPr lang="el-GR" sz="2000" dirty="0" smtClean="0"/>
              <a:t>   στην τιμή που ζητούσες </a:t>
            </a:r>
            <a:r>
              <a:rPr lang="el-GR" sz="2000" dirty="0"/>
              <a:t>(</a:t>
            </a:r>
            <a:r>
              <a:rPr lang="en-US" sz="2000" dirty="0"/>
              <a:t> </a:t>
            </a:r>
            <a:r>
              <a:rPr lang="en-US" sz="2000" b="1" dirty="0"/>
              <a:t>price</a:t>
            </a:r>
            <a:r>
              <a:rPr lang="en-US" sz="2000" dirty="0" smtClean="0"/>
              <a:t>)</a:t>
            </a:r>
            <a:r>
              <a:rPr lang="el-GR" sz="2000" dirty="0" smtClean="0"/>
              <a:t>, το προωθούσες αδιάκριτα σε όλους, μαζικά και έτσι η </a:t>
            </a:r>
            <a:r>
              <a:rPr lang="el-GR" sz="2000" dirty="0"/>
              <a:t>σχέση με τον πελάτη ήταν «ανώνυμη</a:t>
            </a:r>
            <a:r>
              <a:rPr lang="el-GR" sz="2000" dirty="0" smtClean="0"/>
              <a:t>».</a:t>
            </a:r>
            <a:endParaRPr lang="el-GR" sz="2000" dirty="0"/>
          </a:p>
          <a:p>
            <a:pPr marL="0" lvl="1" algn="just"/>
            <a:endParaRPr lang="el-GR" dirty="0"/>
          </a:p>
          <a:p>
            <a:pPr marL="0" lvl="1" algn="just"/>
            <a:endParaRPr lang="el-GR" dirty="0"/>
          </a:p>
        </p:txBody>
      </p:sp>
      <p:sp>
        <p:nvSpPr>
          <p:cNvPr id="5" name="TextBox 4"/>
          <p:cNvSpPr txBox="1"/>
          <p:nvPr/>
        </p:nvSpPr>
        <p:spPr>
          <a:xfrm>
            <a:off x="2455005" y="2967177"/>
            <a:ext cx="1048624" cy="369332"/>
          </a:xfrm>
          <a:prstGeom prst="rect">
            <a:avLst/>
          </a:prstGeom>
          <a:noFill/>
        </p:spPr>
        <p:txBody>
          <a:bodyPr wrap="square" rtlCol="0">
            <a:spAutoFit/>
          </a:bodyPr>
          <a:lstStyle/>
          <a:p>
            <a:r>
              <a:rPr lang="el-GR" dirty="0" smtClean="0"/>
              <a:t>προϊόν</a:t>
            </a:r>
            <a:endParaRPr lang="en-GB" dirty="0"/>
          </a:p>
        </p:txBody>
      </p:sp>
      <p:sp>
        <p:nvSpPr>
          <p:cNvPr id="9" name="TextBox 8"/>
          <p:cNvSpPr txBox="1"/>
          <p:nvPr/>
        </p:nvSpPr>
        <p:spPr>
          <a:xfrm>
            <a:off x="4288202" y="2943219"/>
            <a:ext cx="1461083" cy="369332"/>
          </a:xfrm>
          <a:prstGeom prst="rect">
            <a:avLst/>
          </a:prstGeom>
          <a:noFill/>
        </p:spPr>
        <p:txBody>
          <a:bodyPr wrap="square" rtlCol="0">
            <a:spAutoFit/>
          </a:bodyPr>
          <a:lstStyle/>
          <a:p>
            <a:r>
              <a:rPr lang="el-GR" dirty="0" err="1" smtClean="0"/>
              <a:t>τοποθετηση</a:t>
            </a:r>
            <a:endParaRPr lang="en-GB" dirty="0"/>
          </a:p>
        </p:txBody>
      </p:sp>
      <p:sp>
        <p:nvSpPr>
          <p:cNvPr id="10" name="TextBox 9"/>
          <p:cNvSpPr txBox="1"/>
          <p:nvPr/>
        </p:nvSpPr>
        <p:spPr>
          <a:xfrm>
            <a:off x="6797909" y="3025900"/>
            <a:ext cx="1012242" cy="369332"/>
          </a:xfrm>
          <a:prstGeom prst="rect">
            <a:avLst/>
          </a:prstGeom>
          <a:noFill/>
        </p:spPr>
        <p:txBody>
          <a:bodyPr wrap="square" rtlCol="0">
            <a:spAutoFit/>
          </a:bodyPr>
          <a:lstStyle/>
          <a:p>
            <a:r>
              <a:rPr lang="el-GR" dirty="0" smtClean="0"/>
              <a:t>τιμή</a:t>
            </a:r>
            <a:endParaRPr lang="en-GB" dirty="0"/>
          </a:p>
        </p:txBody>
      </p:sp>
      <p:sp>
        <p:nvSpPr>
          <p:cNvPr id="11" name="TextBox 10"/>
          <p:cNvSpPr txBox="1"/>
          <p:nvPr/>
        </p:nvSpPr>
        <p:spPr>
          <a:xfrm>
            <a:off x="8615493" y="2998315"/>
            <a:ext cx="1317071" cy="369332"/>
          </a:xfrm>
          <a:prstGeom prst="rect">
            <a:avLst/>
          </a:prstGeom>
          <a:noFill/>
        </p:spPr>
        <p:txBody>
          <a:bodyPr wrap="square" rtlCol="0">
            <a:spAutoFit/>
          </a:bodyPr>
          <a:lstStyle/>
          <a:p>
            <a:r>
              <a:rPr lang="el-GR" dirty="0" smtClean="0"/>
              <a:t>προώθηση</a:t>
            </a:r>
            <a:endParaRPr lang="en-GB" dirty="0"/>
          </a:p>
        </p:txBody>
      </p:sp>
    </p:spTree>
    <p:extLst>
      <p:ext uri="{BB962C8B-B14F-4D97-AF65-F5344CB8AC3E}">
        <p14:creationId xmlns:p14="http://schemas.microsoft.com/office/powerpoint/2010/main" val="4659114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chemeClr val="bg1"/>
                </a:solidFill>
              </a:rPr>
              <a:t>Marketing: </a:t>
            </a:r>
            <a:r>
              <a:rPr lang="el-GR" sz="2800" b="1" dirty="0" err="1">
                <a:solidFill>
                  <a:schemeClr val="bg1"/>
                </a:solidFill>
              </a:rPr>
              <a:t>προϊ</a:t>
            </a:r>
            <a:r>
              <a:rPr lang="en-US" sz="2800" b="1" dirty="0">
                <a:solidFill>
                  <a:schemeClr val="bg1"/>
                </a:solidFill>
              </a:rPr>
              <a:t>o</a:t>
            </a:r>
            <a:r>
              <a:rPr lang="el-GR" sz="2800" b="1" dirty="0" err="1">
                <a:solidFill>
                  <a:schemeClr val="bg1"/>
                </a:solidFill>
              </a:rPr>
              <a:t>ντικό</a:t>
            </a:r>
            <a:r>
              <a:rPr lang="el-GR" sz="2800" b="1" dirty="0">
                <a:solidFill>
                  <a:schemeClr val="bg1"/>
                </a:solidFill>
              </a:rPr>
              <a:t> ή </a:t>
            </a:r>
            <a:r>
              <a:rPr lang="el-GR" sz="2800" b="1" dirty="0" err="1">
                <a:solidFill>
                  <a:schemeClr val="bg1"/>
                </a:solidFill>
              </a:rPr>
              <a:t>πελατοκεντρικό</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93" y="2645518"/>
            <a:ext cx="5510403" cy="1688096"/>
          </a:xfrm>
          <a:prstGeom prst="rect">
            <a:avLst/>
          </a:prstGeom>
        </p:spPr>
      </p:pic>
      <p:pic>
        <p:nvPicPr>
          <p:cNvPr id="9" name="Picture 8"/>
          <p:cNvPicPr>
            <a:picLocks noChangeAspect="1"/>
          </p:cNvPicPr>
          <p:nvPr/>
        </p:nvPicPr>
        <p:blipFill>
          <a:blip r:embed="rId3"/>
          <a:stretch>
            <a:fillRect/>
          </a:stretch>
        </p:blipFill>
        <p:spPr>
          <a:xfrm>
            <a:off x="7265922" y="2139067"/>
            <a:ext cx="4384183" cy="2891093"/>
          </a:xfrm>
          <a:prstGeom prst="rect">
            <a:avLst/>
          </a:prstGeom>
        </p:spPr>
      </p:pic>
      <p:sp>
        <p:nvSpPr>
          <p:cNvPr id="10" name="Striped Right Arrow 9"/>
          <p:cNvSpPr/>
          <p:nvPr/>
        </p:nvSpPr>
        <p:spPr>
          <a:xfrm>
            <a:off x="5886276" y="3691893"/>
            <a:ext cx="1985318" cy="1103870"/>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2444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chemeClr val="bg1"/>
                </a:solidFill>
              </a:rPr>
              <a:t>Marketing: </a:t>
            </a:r>
            <a:r>
              <a:rPr lang="el-GR" sz="2800" b="1" dirty="0" err="1">
                <a:solidFill>
                  <a:schemeClr val="bg1"/>
                </a:solidFill>
              </a:rPr>
              <a:t>προϊ</a:t>
            </a:r>
            <a:r>
              <a:rPr lang="en-US" sz="2800" b="1" dirty="0">
                <a:solidFill>
                  <a:schemeClr val="bg1"/>
                </a:solidFill>
              </a:rPr>
              <a:t>o</a:t>
            </a:r>
            <a:r>
              <a:rPr lang="el-GR" sz="2800" b="1" dirty="0" err="1">
                <a:solidFill>
                  <a:schemeClr val="bg1"/>
                </a:solidFill>
              </a:rPr>
              <a:t>ντικό</a:t>
            </a:r>
            <a:r>
              <a:rPr lang="el-GR" sz="2800" b="1" dirty="0">
                <a:solidFill>
                  <a:schemeClr val="bg1"/>
                </a:solidFill>
              </a:rPr>
              <a:t> ή </a:t>
            </a:r>
            <a:r>
              <a:rPr lang="el-GR" sz="2800" b="1" dirty="0" err="1">
                <a:solidFill>
                  <a:schemeClr val="bg1"/>
                </a:solidFill>
              </a:rPr>
              <a:t>πελατοκεντρικό</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pic>
        <p:nvPicPr>
          <p:cNvPr id="9" name="Picture 8"/>
          <p:cNvPicPr>
            <a:picLocks noChangeAspect="1"/>
          </p:cNvPicPr>
          <p:nvPr/>
        </p:nvPicPr>
        <p:blipFill>
          <a:blip r:embed="rId2"/>
          <a:stretch>
            <a:fillRect/>
          </a:stretch>
        </p:blipFill>
        <p:spPr>
          <a:xfrm>
            <a:off x="7265922" y="2139067"/>
            <a:ext cx="4384183" cy="2891093"/>
          </a:xfrm>
          <a:prstGeom prst="rect">
            <a:avLst/>
          </a:prstGeom>
        </p:spPr>
      </p:pic>
      <p:sp>
        <p:nvSpPr>
          <p:cNvPr id="8" name="Content Placeholder 2"/>
          <p:cNvSpPr txBox="1">
            <a:spLocks/>
          </p:cNvSpPr>
          <p:nvPr/>
        </p:nvSpPr>
        <p:spPr>
          <a:xfrm>
            <a:off x="339815" y="1318815"/>
            <a:ext cx="6530767" cy="4511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tabLst>
                <a:tab pos="0" algn="l"/>
              </a:tabLst>
            </a:pPr>
            <a:r>
              <a:rPr lang="el-GR" dirty="0" smtClean="0"/>
              <a:t>Σήμερα το </a:t>
            </a:r>
            <a:r>
              <a:rPr lang="en-US" dirty="0" smtClean="0"/>
              <a:t>marketing</a:t>
            </a:r>
            <a:r>
              <a:rPr lang="el-GR" dirty="0" smtClean="0"/>
              <a:t> έχει ως επίκεντρο τον πελάτη</a:t>
            </a:r>
          </a:p>
          <a:p>
            <a:pPr marL="0" lvl="1" indent="0">
              <a:spcBef>
                <a:spcPts val="0"/>
              </a:spcBef>
              <a:buFont typeface="Arial" panose="020B0604020202020204" pitchFamily="34" charset="0"/>
              <a:buNone/>
              <a:tabLst>
                <a:tab pos="0" algn="l"/>
              </a:tabLst>
            </a:pPr>
            <a:r>
              <a:rPr lang="el-GR" dirty="0" smtClean="0"/>
              <a:t>Εντοπίζεις και σε εντοπίζουν οι πελάτες (</a:t>
            </a:r>
            <a:r>
              <a:rPr lang="en-US" b="1" dirty="0" smtClean="0"/>
              <a:t>customer segments</a:t>
            </a:r>
            <a:r>
              <a:rPr lang="en-US" dirty="0" smtClean="0"/>
              <a:t>)</a:t>
            </a:r>
            <a:endParaRPr lang="el-GR" dirty="0" smtClean="0"/>
          </a:p>
          <a:p>
            <a:pPr marL="0" lvl="1" indent="0">
              <a:spcBef>
                <a:spcPts val="0"/>
              </a:spcBef>
              <a:buFont typeface="Arial" panose="020B0604020202020204" pitchFamily="34" charset="0"/>
              <a:buNone/>
              <a:tabLst>
                <a:tab pos="0" algn="l"/>
              </a:tabLst>
            </a:pPr>
            <a:r>
              <a:rPr lang="el-GR" dirty="0" smtClean="0"/>
              <a:t>Προτείνεις την προσφερόμενη αξία του προϊόντος</a:t>
            </a:r>
            <a:r>
              <a:rPr lang="en-US" dirty="0" smtClean="0"/>
              <a:t> (</a:t>
            </a:r>
            <a:r>
              <a:rPr lang="en-US" b="1" dirty="0" smtClean="0"/>
              <a:t>value proposition</a:t>
            </a:r>
            <a:r>
              <a:rPr lang="en-US" dirty="0" smtClean="0"/>
              <a:t>)</a:t>
            </a:r>
            <a:endParaRPr lang="el-GR" dirty="0" smtClean="0"/>
          </a:p>
          <a:p>
            <a:pPr marL="0" lvl="1" indent="0">
              <a:spcBef>
                <a:spcPts val="0"/>
              </a:spcBef>
              <a:buFont typeface="Arial" panose="020B0604020202020204" pitchFamily="34" charset="0"/>
              <a:buNone/>
              <a:tabLst>
                <a:tab pos="0" algn="l"/>
              </a:tabLst>
            </a:pPr>
            <a:r>
              <a:rPr lang="el-GR" dirty="0" smtClean="0"/>
              <a:t>Μέσα από πολλαπλά σημεία επαφής, συμβατικά και ψηφιακά κανάλια επικοινωνίας, πώλησης και διανομής (</a:t>
            </a:r>
            <a:r>
              <a:rPr lang="en-US" b="1" dirty="0" smtClean="0"/>
              <a:t>channels</a:t>
            </a:r>
            <a:r>
              <a:rPr lang="en-US" dirty="0" smtClean="0"/>
              <a:t>)</a:t>
            </a:r>
            <a:endParaRPr lang="el-GR" dirty="0" smtClean="0"/>
          </a:p>
          <a:p>
            <a:pPr marL="0" lvl="1" indent="0">
              <a:spcBef>
                <a:spcPts val="0"/>
              </a:spcBef>
              <a:buFont typeface="Arial" panose="020B0604020202020204" pitchFamily="34" charset="0"/>
              <a:buNone/>
              <a:tabLst>
                <a:tab pos="0" algn="l"/>
              </a:tabLst>
            </a:pPr>
            <a:r>
              <a:rPr lang="el-GR" dirty="0" smtClean="0"/>
              <a:t>Δημιουργείς διαπροσωπικές σχέσεις μαζί τους (</a:t>
            </a:r>
            <a:r>
              <a:rPr lang="en-US" b="1" dirty="0" smtClean="0"/>
              <a:t>customer relationships</a:t>
            </a:r>
            <a:r>
              <a:rPr lang="en-US" dirty="0" smtClean="0"/>
              <a:t>), </a:t>
            </a:r>
            <a:r>
              <a:rPr lang="el-GR" dirty="0" smtClean="0"/>
              <a:t>τους κάνεις μόνιμους πελάτες και οι ίδιοι ανταλλάσσουν απόψεις για το προϊόν από τα </a:t>
            </a:r>
            <a:r>
              <a:rPr lang="en-US" dirty="0" smtClean="0"/>
              <a:t> social media</a:t>
            </a:r>
            <a:r>
              <a:rPr lang="el-GR" dirty="0" smtClean="0"/>
              <a:t> </a:t>
            </a:r>
            <a:endParaRPr lang="en-US" dirty="0" smtClean="0"/>
          </a:p>
          <a:p>
            <a:endParaRPr lang="en-GB" dirty="0"/>
          </a:p>
        </p:txBody>
      </p:sp>
    </p:spTree>
    <p:extLst>
      <p:ext uri="{BB962C8B-B14F-4D97-AF65-F5344CB8AC3E}">
        <p14:creationId xmlns:p14="http://schemas.microsoft.com/office/powerpoint/2010/main" val="35710722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b="1" dirty="0">
                <a:solidFill>
                  <a:schemeClr val="bg1"/>
                </a:solidFill>
              </a:rPr>
              <a:t>Κύκλος ζωής του προϊόντος &amp; κύκλος ζωής του πελάτη</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pic>
        <p:nvPicPr>
          <p:cNvPr id="7" name="Picture 2"/>
          <p:cNvPicPr>
            <a:picLocks noChangeAspect="1" noChangeArrowheads="1"/>
          </p:cNvPicPr>
          <p:nvPr/>
        </p:nvPicPr>
        <p:blipFill>
          <a:blip r:embed="rId2" cstate="print"/>
          <a:srcRect/>
          <a:stretch>
            <a:fillRect/>
          </a:stretch>
        </p:blipFill>
        <p:spPr bwMode="auto">
          <a:xfrm>
            <a:off x="588098" y="1752047"/>
            <a:ext cx="5273675" cy="3475037"/>
          </a:xfrm>
          <a:prstGeom prst="rect">
            <a:avLst/>
          </a:prstGeom>
          <a:noFill/>
          <a:ln w="9525">
            <a:noFill/>
            <a:miter lim="800000"/>
            <a:headEnd/>
            <a:tailEnd/>
          </a:ln>
          <a:effectLst/>
        </p:spPr>
      </p:pic>
      <p:pic>
        <p:nvPicPr>
          <p:cNvPr id="10" name="Picture 2"/>
          <p:cNvPicPr>
            <a:picLocks noChangeAspect="1" noChangeArrowheads="1"/>
          </p:cNvPicPr>
          <p:nvPr/>
        </p:nvPicPr>
        <p:blipFill>
          <a:blip r:embed="rId3" cstate="print"/>
          <a:stretch>
            <a:fillRect/>
          </a:stretch>
        </p:blipFill>
        <p:spPr bwMode="auto">
          <a:xfrm>
            <a:off x="6684889" y="1897685"/>
            <a:ext cx="4404360" cy="3032760"/>
          </a:xfrm>
          <a:prstGeom prst="rect">
            <a:avLst/>
          </a:prstGeom>
          <a:noFill/>
          <a:ln w="9525">
            <a:noFill/>
            <a:miter lim="800000"/>
            <a:headEnd/>
            <a:tailEnd/>
          </a:ln>
          <a:effectLst/>
        </p:spPr>
      </p:pic>
    </p:spTree>
    <p:extLst>
      <p:ext uri="{BB962C8B-B14F-4D97-AF65-F5344CB8AC3E}">
        <p14:creationId xmlns:p14="http://schemas.microsoft.com/office/powerpoint/2010/main" val="29112776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b="1" dirty="0">
                <a:solidFill>
                  <a:schemeClr val="bg1"/>
                </a:solidFill>
              </a:rPr>
              <a:t>Κύκλος ζωής του προϊόντος &amp; κύκλος ζωής του πελάτη</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pic>
        <p:nvPicPr>
          <p:cNvPr id="8" name="3 - Θέση περιεχομένου" descr="Customer Journey lifecycle"/>
          <p:cNvPicPr>
            <a:picLocks/>
          </p:cNvPicPr>
          <p:nvPr/>
        </p:nvPicPr>
        <p:blipFill>
          <a:blip r:embed="rId2"/>
          <a:srcRect/>
          <a:stretch>
            <a:fillRect/>
          </a:stretch>
        </p:blipFill>
        <p:spPr bwMode="auto">
          <a:xfrm>
            <a:off x="1752601" y="1066800"/>
            <a:ext cx="8458199" cy="5029200"/>
          </a:xfrm>
          <a:prstGeom prst="rect">
            <a:avLst/>
          </a:prstGeom>
          <a:noFill/>
          <a:ln w="9525">
            <a:noFill/>
            <a:miter lim="800000"/>
            <a:headEnd/>
            <a:tailEnd/>
          </a:ln>
        </p:spPr>
      </p:pic>
    </p:spTree>
    <p:extLst>
      <p:ext uri="{BB962C8B-B14F-4D97-AF65-F5344CB8AC3E}">
        <p14:creationId xmlns:p14="http://schemas.microsoft.com/office/powerpoint/2010/main" val="38182051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b="1" dirty="0">
                <a:solidFill>
                  <a:schemeClr val="bg1"/>
                </a:solidFill>
              </a:rPr>
              <a:t>άσκηση 1</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sp>
        <p:nvSpPr>
          <p:cNvPr id="7" name="Content Placeholder 2"/>
          <p:cNvSpPr txBox="1">
            <a:spLocks/>
          </p:cNvSpPr>
          <p:nvPr/>
        </p:nvSpPr>
        <p:spPr>
          <a:xfrm>
            <a:off x="771088" y="1313897"/>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mtClean="0"/>
              <a:t>Με βάση την προηγούμενη διαφάνεια, περιγράψτε  το δικό σας αγοραστικό ταξίδι για να αγοράσετε ένα </a:t>
            </a:r>
            <a:r>
              <a:rPr lang="en-GB" smtClean="0"/>
              <a:t>laptop</a:t>
            </a:r>
            <a:r>
              <a:rPr lang="el-GR" smtClean="0"/>
              <a:t> ή ένα ψυγείο ή ένα άρωμα κ.λ.π.</a:t>
            </a:r>
          </a:p>
          <a:p>
            <a:r>
              <a:rPr lang="el-GR" smtClean="0"/>
              <a:t>Επιλέξτε και περιγράψετε ακριβώς τα βήματα που ακολουθήσατε, γιατί; Πως βρήκατε το προϊόν, σε ποια σημεία πώλησης κ.λ.π.</a:t>
            </a:r>
          </a:p>
          <a:p>
            <a:r>
              <a:rPr lang="el-GR" smtClean="0"/>
              <a:t>Κάποιος να το περιγράψει</a:t>
            </a:r>
            <a:r>
              <a:rPr lang="en-GB" smtClean="0"/>
              <a:t>? </a:t>
            </a:r>
            <a:endParaRPr lang="en-GB" dirty="0"/>
          </a:p>
        </p:txBody>
      </p:sp>
      <p:pic>
        <p:nvPicPr>
          <p:cNvPr id="9" name="Picture 8"/>
          <p:cNvPicPr>
            <a:picLocks noChangeAspect="1"/>
          </p:cNvPicPr>
          <p:nvPr/>
        </p:nvPicPr>
        <p:blipFill>
          <a:blip r:embed="rId2"/>
          <a:stretch>
            <a:fillRect/>
          </a:stretch>
        </p:blipFill>
        <p:spPr>
          <a:xfrm>
            <a:off x="7964101" y="3449257"/>
            <a:ext cx="2215978" cy="2215978"/>
          </a:xfrm>
          <a:prstGeom prst="rect">
            <a:avLst/>
          </a:prstGeom>
        </p:spPr>
      </p:pic>
    </p:spTree>
    <p:extLst>
      <p:ext uri="{BB962C8B-B14F-4D97-AF65-F5344CB8AC3E}">
        <p14:creationId xmlns:p14="http://schemas.microsoft.com/office/powerpoint/2010/main" val="3865515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altLang="el-GR" sz="2800" b="1" dirty="0">
                <a:solidFill>
                  <a:schemeClr val="bg1"/>
                </a:solidFill>
                <a:cs typeface="Arial" pitchFamily="34" charset="0"/>
              </a:rPr>
              <a:t>Τα σημεία επαφής με τον Πελάτη</a:t>
            </a: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sp>
        <p:nvSpPr>
          <p:cNvPr id="8" name="TextBox 7"/>
          <p:cNvSpPr txBox="1"/>
          <p:nvPr/>
        </p:nvSpPr>
        <p:spPr>
          <a:xfrm>
            <a:off x="659027" y="1252151"/>
            <a:ext cx="4506097" cy="4385816"/>
          </a:xfrm>
          <a:prstGeom prst="rect">
            <a:avLst/>
          </a:prstGeom>
          <a:noFill/>
        </p:spPr>
        <p:txBody>
          <a:bodyPr wrap="square" rtlCol="0">
            <a:spAutoFit/>
          </a:bodyPr>
          <a:lstStyle/>
          <a:p>
            <a:pPr>
              <a:spcAft>
                <a:spcPts val="600"/>
              </a:spcAft>
              <a:buNone/>
              <a:defRPr/>
            </a:pPr>
            <a:r>
              <a:rPr lang="el-GR" dirty="0"/>
              <a:t>Τα 3 είδη σημείων επαφής με πελάτες</a:t>
            </a:r>
          </a:p>
          <a:p>
            <a:pPr>
              <a:spcAft>
                <a:spcPts val="600"/>
              </a:spcAft>
              <a:buNone/>
              <a:defRPr/>
            </a:pPr>
            <a:r>
              <a:rPr lang="en-US" dirty="0">
                <a:solidFill>
                  <a:srgbClr val="0000FF"/>
                </a:solidFill>
              </a:rPr>
              <a:t>Paid</a:t>
            </a:r>
            <a:r>
              <a:rPr lang="el-GR" dirty="0">
                <a:solidFill>
                  <a:srgbClr val="0000FF"/>
                </a:solidFill>
              </a:rPr>
              <a:t>:</a:t>
            </a:r>
            <a:endParaRPr lang="en-US" dirty="0">
              <a:solidFill>
                <a:srgbClr val="0000FF"/>
              </a:solidFill>
            </a:endParaRPr>
          </a:p>
          <a:p>
            <a:pPr>
              <a:spcAft>
                <a:spcPts val="600"/>
              </a:spcAft>
              <a:buNone/>
              <a:defRPr/>
            </a:pPr>
            <a:r>
              <a:rPr lang="el-GR" dirty="0"/>
              <a:t>Παραδοσιακά και ψηφιακά διαφημιστικά κυρίως</a:t>
            </a:r>
          </a:p>
          <a:p>
            <a:pPr>
              <a:spcAft>
                <a:spcPts val="600"/>
              </a:spcAft>
              <a:buNone/>
              <a:defRPr/>
            </a:pPr>
            <a:r>
              <a:rPr lang="el-GR" dirty="0"/>
              <a:t>μέσα, όπως </a:t>
            </a:r>
            <a:r>
              <a:rPr lang="en-US" dirty="0"/>
              <a:t>TV spots, PPC Ads, Posters </a:t>
            </a:r>
            <a:r>
              <a:rPr lang="el-GR" dirty="0"/>
              <a:t>κλπ.</a:t>
            </a:r>
            <a:endParaRPr lang="en-US" dirty="0"/>
          </a:p>
          <a:p>
            <a:pPr>
              <a:spcAft>
                <a:spcPts val="600"/>
              </a:spcAft>
              <a:buNone/>
              <a:defRPr/>
            </a:pPr>
            <a:r>
              <a:rPr lang="en-US" dirty="0">
                <a:solidFill>
                  <a:srgbClr val="0000FF"/>
                </a:solidFill>
              </a:rPr>
              <a:t>Owned</a:t>
            </a:r>
            <a:r>
              <a:rPr lang="el-GR" dirty="0">
                <a:solidFill>
                  <a:srgbClr val="0000FF"/>
                </a:solidFill>
              </a:rPr>
              <a:t>:</a:t>
            </a:r>
          </a:p>
          <a:p>
            <a:pPr>
              <a:spcAft>
                <a:spcPts val="600"/>
              </a:spcAft>
              <a:buNone/>
              <a:defRPr/>
            </a:pPr>
            <a:r>
              <a:rPr lang="el-GR" dirty="0"/>
              <a:t>Ελεγχόμενα πληροφοριακά κυρίως μέσα όπως </a:t>
            </a:r>
            <a:r>
              <a:rPr lang="en-US" dirty="0"/>
              <a:t>Web Page,</a:t>
            </a:r>
          </a:p>
          <a:p>
            <a:pPr>
              <a:spcAft>
                <a:spcPts val="600"/>
              </a:spcAft>
              <a:buNone/>
              <a:defRPr/>
            </a:pPr>
            <a:r>
              <a:rPr lang="en-US" dirty="0"/>
              <a:t>Blogs, Apps, Facebook page </a:t>
            </a:r>
            <a:r>
              <a:rPr lang="el-GR" dirty="0"/>
              <a:t>κλπ.</a:t>
            </a:r>
            <a:endParaRPr lang="en-US" dirty="0"/>
          </a:p>
          <a:p>
            <a:pPr>
              <a:spcAft>
                <a:spcPts val="600"/>
              </a:spcAft>
              <a:buNone/>
              <a:defRPr/>
            </a:pPr>
            <a:r>
              <a:rPr lang="en-US" dirty="0">
                <a:solidFill>
                  <a:srgbClr val="0000FF"/>
                </a:solidFill>
              </a:rPr>
              <a:t>Earned</a:t>
            </a:r>
            <a:r>
              <a:rPr lang="el-GR" dirty="0">
                <a:solidFill>
                  <a:srgbClr val="0000FF"/>
                </a:solidFill>
              </a:rPr>
              <a:t>:</a:t>
            </a:r>
          </a:p>
          <a:p>
            <a:pPr>
              <a:spcAft>
                <a:spcPts val="600"/>
              </a:spcAft>
              <a:buNone/>
              <a:defRPr/>
            </a:pPr>
            <a:r>
              <a:rPr lang="el-GR" dirty="0"/>
              <a:t>Μη ελεγχόμενα κοινωνικά μέσα όπως </a:t>
            </a:r>
            <a:r>
              <a:rPr lang="en-US" dirty="0"/>
              <a:t>Re-tweets,</a:t>
            </a:r>
            <a:endParaRPr lang="el-GR" dirty="0"/>
          </a:p>
          <a:p>
            <a:pPr>
              <a:spcAft>
                <a:spcPts val="600"/>
              </a:spcAft>
              <a:buNone/>
              <a:defRPr/>
            </a:pPr>
            <a:r>
              <a:rPr lang="en-US" dirty="0"/>
              <a:t>Facebook, word-of-mouth </a:t>
            </a:r>
            <a:r>
              <a:rPr lang="el-GR" dirty="0"/>
              <a:t>κλπ.</a:t>
            </a:r>
            <a:endParaRPr lang="en-GB" dirty="0"/>
          </a:p>
        </p:txBody>
      </p:sp>
      <p:sp>
        <p:nvSpPr>
          <p:cNvPr id="10" name="2 - Θέση περιεχομένου"/>
          <p:cNvSpPr txBox="1">
            <a:spLocks/>
          </p:cNvSpPr>
          <p:nvPr/>
        </p:nvSpPr>
        <p:spPr>
          <a:xfrm>
            <a:off x="6540843" y="1236663"/>
            <a:ext cx="4679091" cy="500062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Font typeface="Arial" panose="020B0604020202020204" pitchFamily="34" charset="0"/>
              <a:buNone/>
              <a:defRPr/>
            </a:pPr>
            <a:r>
              <a:rPr lang="el-GR" sz="2000" dirty="0" smtClean="0">
                <a:latin typeface="Arial Black" pitchFamily="34" charset="0"/>
              </a:rPr>
              <a:t>    </a:t>
            </a:r>
          </a:p>
          <a:p>
            <a:pPr>
              <a:spcAft>
                <a:spcPts val="600"/>
              </a:spcAft>
              <a:buFont typeface="Arial" panose="020B0604020202020204" pitchFamily="34" charset="0"/>
              <a:buNone/>
              <a:defRPr/>
            </a:pPr>
            <a:r>
              <a:rPr lang="el-GR" sz="2000" dirty="0" smtClean="0">
                <a:latin typeface="Arial Black" pitchFamily="34" charset="0"/>
              </a:rPr>
              <a:t>    </a:t>
            </a:r>
            <a:r>
              <a:rPr lang="el-GR" sz="2100" dirty="0" smtClean="0"/>
              <a:t>Χαρτογράφηση</a:t>
            </a:r>
          </a:p>
          <a:p>
            <a:pPr>
              <a:spcAft>
                <a:spcPts val="600"/>
              </a:spcAft>
              <a:buFont typeface="Arial" panose="020B0604020202020204" pitchFamily="34" charset="0"/>
              <a:buNone/>
              <a:defRPr/>
            </a:pPr>
            <a:r>
              <a:rPr lang="el-GR" sz="2100" dirty="0" smtClean="0"/>
              <a:t>    </a:t>
            </a:r>
            <a:r>
              <a:rPr lang="en-US" sz="2100" dirty="0" smtClean="0"/>
              <a:t> </a:t>
            </a:r>
            <a:r>
              <a:rPr lang="el-GR" sz="2100" dirty="0" smtClean="0"/>
              <a:t>Όσο περισσότερα είναι τα σημεία επαφής, τόσο πιο περίπλοκη, αλλά</a:t>
            </a:r>
            <a:r>
              <a:rPr lang="en-GB" sz="2100" dirty="0" smtClean="0"/>
              <a:t> </a:t>
            </a:r>
            <a:r>
              <a:rPr lang="el-GR" sz="2100" dirty="0" smtClean="0"/>
              <a:t>και αναγκαία είναι η χαρτογράφηση</a:t>
            </a:r>
            <a:r>
              <a:rPr lang="en-US" sz="2100" dirty="0" smtClean="0"/>
              <a:t>,</a:t>
            </a:r>
            <a:r>
              <a:rPr lang="el-GR" sz="2100" dirty="0" smtClean="0"/>
              <a:t> λαμβανομένου υπόψη ότι σχετίζονται με το επί μέρους αγοραστικό ταξίδι</a:t>
            </a:r>
            <a:r>
              <a:rPr lang="en-US" sz="2100" dirty="0" smtClean="0"/>
              <a:t>  (Customer Journey)</a:t>
            </a:r>
            <a:r>
              <a:rPr lang="el-GR" sz="2100" dirty="0" smtClean="0"/>
              <a:t>, αλλά και τον ευρύτερο κύκλο ζωής του πελάτη</a:t>
            </a:r>
            <a:r>
              <a:rPr lang="en-US" sz="2100" dirty="0" smtClean="0"/>
              <a:t> (Customer Life Cycle)</a:t>
            </a:r>
            <a:r>
              <a:rPr lang="el-GR" sz="2100" dirty="0" smtClean="0"/>
              <a:t>. </a:t>
            </a:r>
          </a:p>
          <a:p>
            <a:pPr>
              <a:spcAft>
                <a:spcPts val="600"/>
              </a:spcAft>
              <a:buFont typeface="Arial" panose="020B0604020202020204" pitchFamily="34" charset="0"/>
              <a:buNone/>
              <a:defRPr/>
            </a:pPr>
            <a:r>
              <a:rPr lang="el-GR" sz="2100" dirty="0" smtClean="0"/>
              <a:t>    </a:t>
            </a:r>
            <a:r>
              <a:rPr lang="en-US" sz="2100" dirty="0" smtClean="0"/>
              <a:t> </a:t>
            </a:r>
            <a:r>
              <a:rPr lang="el-GR" sz="2100" dirty="0" smtClean="0"/>
              <a:t>Σκεφθείτε ότι κάθε σημείο επαφής μπορεί να απαιτεί και διαφοροποιημένο περιεχόμενο και επικοινωνιακή στρατηγική</a:t>
            </a:r>
            <a:r>
              <a:rPr lang="en-US" sz="2100" dirty="0" smtClean="0"/>
              <a:t>.</a:t>
            </a:r>
          </a:p>
          <a:p>
            <a:pPr>
              <a:spcAft>
                <a:spcPts val="600"/>
              </a:spcAft>
              <a:buFont typeface="Arial" panose="020B0604020202020204" pitchFamily="34" charset="0"/>
              <a:buNone/>
              <a:defRPr/>
            </a:pPr>
            <a:r>
              <a:rPr lang="en-US" sz="2100" dirty="0" smtClean="0"/>
              <a:t>     </a:t>
            </a:r>
            <a:r>
              <a:rPr lang="el-GR" sz="2000" dirty="0" smtClean="0">
                <a:latin typeface="Arial Black" pitchFamily="34" charset="0"/>
              </a:rPr>
              <a:t> </a:t>
            </a:r>
            <a:endParaRPr lang="en-US" sz="2000" dirty="0" smtClean="0">
              <a:latin typeface="Arial Black" pitchFamily="34" charset="0"/>
            </a:endParaRPr>
          </a:p>
          <a:p>
            <a:pPr>
              <a:buFont typeface="Arial" panose="020B0604020202020204" pitchFamily="34" charset="0"/>
              <a:buNone/>
              <a:defRPr/>
            </a:pPr>
            <a:r>
              <a:rPr lang="el-GR" sz="2000" b="1" dirty="0" smtClean="0">
                <a:latin typeface="Arial Black" pitchFamily="34" charset="0"/>
              </a:rPr>
              <a:t> </a:t>
            </a:r>
          </a:p>
          <a:p>
            <a:pPr marL="0" indent="0">
              <a:buFont typeface="Arial" panose="020B0604020202020204" pitchFamily="34" charset="0"/>
              <a:buNone/>
              <a:defRPr/>
            </a:pPr>
            <a:endParaRPr lang="el-GR" sz="2000" dirty="0">
              <a:latin typeface="Arial Black" pitchFamily="34" charset="0"/>
            </a:endParaRPr>
          </a:p>
        </p:txBody>
      </p:sp>
      <p:pic>
        <p:nvPicPr>
          <p:cNvPr id="11" name="Picture 2"/>
          <p:cNvPicPr>
            <a:picLocks noChangeAspect="1" noChangeArrowheads="1"/>
          </p:cNvPicPr>
          <p:nvPr/>
        </p:nvPicPr>
        <p:blipFill>
          <a:blip r:embed="rId2" cstate="print"/>
          <a:srcRect/>
          <a:stretch>
            <a:fillRect/>
          </a:stretch>
        </p:blipFill>
        <p:spPr bwMode="auto">
          <a:xfrm>
            <a:off x="4761470" y="2781476"/>
            <a:ext cx="2059460" cy="1757573"/>
          </a:xfrm>
          <a:prstGeom prst="rect">
            <a:avLst/>
          </a:prstGeom>
          <a:noFill/>
          <a:ln w="9525">
            <a:noFill/>
            <a:miter lim="800000"/>
            <a:headEnd/>
            <a:tailEnd/>
          </a:ln>
          <a:effectLst/>
        </p:spPr>
      </p:pic>
    </p:spTree>
    <p:extLst>
      <p:ext uri="{BB962C8B-B14F-4D97-AF65-F5344CB8AC3E}">
        <p14:creationId xmlns:p14="http://schemas.microsoft.com/office/powerpoint/2010/main" val="41616040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 xmlns:a16="http://schemas.microsoft.com/office/drawing/2014/main" id="{11D94D53-FB8D-AC07-0D23-9ADE140B9622}"/>
              </a:ext>
            </a:extLst>
          </p:cNvPr>
          <p:cNvSpPr/>
          <p:nvPr/>
        </p:nvSpPr>
        <p:spPr>
          <a:xfrm>
            <a:off x="-352698" y="0"/>
            <a:ext cx="12544697" cy="6858000"/>
          </a:xfrm>
          <a:prstGeom prst="rect">
            <a:avLst/>
          </a:prstGeom>
          <a:solidFill>
            <a:srgbClr val="7F8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 name="Εικόνα 8"/>
          <p:cNvPicPr>
            <a:picLocks noChangeAspect="1"/>
          </p:cNvPicPr>
          <p:nvPr/>
        </p:nvPicPr>
        <p:blipFill>
          <a:blip r:embed="rId2"/>
          <a:stretch>
            <a:fillRect/>
          </a:stretch>
        </p:blipFill>
        <p:spPr>
          <a:xfrm>
            <a:off x="723797" y="2010334"/>
            <a:ext cx="1500187" cy="2181225"/>
          </a:xfrm>
          <a:prstGeom prst="rect">
            <a:avLst/>
          </a:prstGeom>
        </p:spPr>
      </p:pic>
      <p:sp>
        <p:nvSpPr>
          <p:cNvPr id="6" name="Θέση περιεχομένου 2"/>
          <p:cNvSpPr txBox="1">
            <a:spLocks/>
          </p:cNvSpPr>
          <p:nvPr/>
        </p:nvSpPr>
        <p:spPr>
          <a:xfrm>
            <a:off x="3663045" y="911009"/>
            <a:ext cx="6662754" cy="518160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l-GR" sz="1300" b="1" dirty="0" err="1" smtClean="0">
                <a:solidFill>
                  <a:schemeClr val="bg1"/>
                </a:solidFill>
                <a:latin typeface="Arial Black" pitchFamily="34" charset="0"/>
              </a:rPr>
              <a:t>Τέσσα</a:t>
            </a:r>
            <a:r>
              <a:rPr lang="el-GR" sz="1300" b="1" dirty="0" smtClean="0">
                <a:solidFill>
                  <a:schemeClr val="bg1"/>
                </a:solidFill>
                <a:latin typeface="Arial Black" pitchFamily="34" charset="0"/>
              </a:rPr>
              <a:t>  Αυγερινού</a:t>
            </a:r>
          </a:p>
          <a:p>
            <a:r>
              <a:rPr lang="el-GR" sz="1300" dirty="0" smtClean="0">
                <a:solidFill>
                  <a:schemeClr val="bg1"/>
                </a:solidFill>
              </a:rPr>
              <a:t>Είναι πτυχιούχος Νομικής και κατέχει μεταπτυχιακό τίτλο στο </a:t>
            </a:r>
            <a:r>
              <a:rPr lang="en-US" sz="1300" dirty="0" smtClean="0">
                <a:solidFill>
                  <a:schemeClr val="bg1"/>
                </a:solidFill>
              </a:rPr>
              <a:t>Banking</a:t>
            </a:r>
            <a:r>
              <a:rPr lang="el-GR" sz="1300" dirty="0" smtClean="0">
                <a:solidFill>
                  <a:schemeClr val="bg1"/>
                </a:solidFill>
              </a:rPr>
              <a:t>. Ομιλεί και γράφει Ελληνικά, Αγγλικά, Γερμανικά και λίγα Γαλλικά.</a:t>
            </a:r>
            <a:endParaRPr lang="en-GB" sz="1300" dirty="0" smtClean="0">
              <a:solidFill>
                <a:schemeClr val="bg1"/>
              </a:solidFill>
            </a:endParaRPr>
          </a:p>
          <a:p>
            <a:r>
              <a:rPr lang="el-GR" sz="1300" dirty="0" smtClean="0">
                <a:solidFill>
                  <a:schemeClr val="bg1"/>
                </a:solidFill>
              </a:rPr>
              <a:t>΄</a:t>
            </a:r>
            <a:r>
              <a:rPr lang="el-GR" sz="1300" dirty="0" err="1" smtClean="0">
                <a:solidFill>
                  <a:schemeClr val="bg1"/>
                </a:solidFill>
              </a:rPr>
              <a:t>Εχει</a:t>
            </a:r>
            <a:r>
              <a:rPr lang="el-GR" sz="1300" dirty="0" smtClean="0">
                <a:solidFill>
                  <a:schemeClr val="bg1"/>
                </a:solidFill>
              </a:rPr>
              <a:t> απασχοληθεί επαγγελματικά, για περισσότερο από 36 χρόνια, στον χρηματοπιστωτικό χώρο, κυρίως σε πιστωτικά και χρηματοδοτικά ιδρύματα του ιδιωτικού τομέα και στο Εθνικό Ταμείο Επιχειρηματικότητας και Ανάπτυξης σήμερα Ελληνική Αναπτυξιακή Τράπεζα, με αντικείμενα: χρηματοδοτικά προϊόντα, </a:t>
            </a:r>
            <a:r>
              <a:rPr lang="en-US" sz="1300" dirty="0" smtClean="0">
                <a:solidFill>
                  <a:schemeClr val="bg1"/>
                </a:solidFill>
              </a:rPr>
              <a:t>auditing</a:t>
            </a:r>
            <a:r>
              <a:rPr lang="el-GR" sz="1300" dirty="0" smtClean="0">
                <a:solidFill>
                  <a:schemeClr val="bg1"/>
                </a:solidFill>
              </a:rPr>
              <a:t>, </a:t>
            </a:r>
            <a:r>
              <a:rPr lang="en-US" sz="1300" dirty="0" smtClean="0">
                <a:solidFill>
                  <a:schemeClr val="bg1"/>
                </a:solidFill>
              </a:rPr>
              <a:t>compliance</a:t>
            </a:r>
            <a:r>
              <a:rPr lang="el-GR" sz="1300" dirty="0" smtClean="0">
                <a:solidFill>
                  <a:schemeClr val="bg1"/>
                </a:solidFill>
              </a:rPr>
              <a:t>, </a:t>
            </a:r>
            <a:r>
              <a:rPr lang="en-US" sz="1300" dirty="0" smtClean="0">
                <a:solidFill>
                  <a:schemeClr val="bg1"/>
                </a:solidFill>
              </a:rPr>
              <a:t>risk management</a:t>
            </a:r>
            <a:r>
              <a:rPr lang="el-GR" sz="1300" dirty="0" smtClean="0">
                <a:solidFill>
                  <a:schemeClr val="bg1"/>
                </a:solidFill>
              </a:rPr>
              <a:t>, </a:t>
            </a:r>
            <a:r>
              <a:rPr lang="en-US" sz="1300" dirty="0" smtClean="0">
                <a:solidFill>
                  <a:schemeClr val="bg1"/>
                </a:solidFill>
              </a:rPr>
              <a:t>credit</a:t>
            </a:r>
            <a:r>
              <a:rPr lang="el-GR" sz="1300" dirty="0" smtClean="0">
                <a:solidFill>
                  <a:schemeClr val="bg1"/>
                </a:solidFill>
              </a:rPr>
              <a:t>, από θέσεις ευθύνης, καθώς και στο Ταμείο Παρακαταθηκών και Δανείων με ειδίκευση στην δανειοδότηση των οργανισμών τοπικής και περιφερειακής αυτοδιοίκησης. Η συνολική εργασιακή εμπειρία αγγίζει τα 40 χρόνια.</a:t>
            </a:r>
            <a:endParaRPr lang="en-GB" sz="1300" dirty="0" smtClean="0">
              <a:solidFill>
                <a:schemeClr val="bg1"/>
              </a:solidFill>
            </a:endParaRPr>
          </a:p>
          <a:p>
            <a:r>
              <a:rPr lang="el-GR" sz="1300" dirty="0" smtClean="0">
                <a:solidFill>
                  <a:schemeClr val="bg1"/>
                </a:solidFill>
              </a:rPr>
              <a:t>Κατά τη διάρκεια της επαγγελματικής της σταδιοδρομίας απέκτησε σημαντική εμπειρία στη χρηματοδότηση ελληνικών μικρομεσαίων επιχειρήσεων (ΜΜΕ), η οποία λειτούργησε εποικοδομητικά στην υλοποίηση προγραμμάτων κρατικών ενισχύσεων με στόχο τη διευκόλυνση της πρόσβασης των ΜΜΕ σε χρηματοδότηση (δάνεια, εγγυήσεις, χρηματοδοτικές μισθώσεις κ.λπ.). Τα περισσότερα από αυτά τα προγράμματα κάνουν χρήση των Ευρωπαϊκών Διαρθρωτικών Ταμείων, με αποτέλεσμα τη χρηματοδότηση ή την εγγύηση έως και 60.000 ΜΜΕ. Συμμετείχε στην ιδρυτική ομάδα του </a:t>
            </a:r>
            <a:r>
              <a:rPr lang="en-GB" sz="1300" dirty="0" smtClean="0">
                <a:solidFill>
                  <a:schemeClr val="bg1"/>
                </a:solidFill>
              </a:rPr>
              <a:t>Guarantee Fund</a:t>
            </a:r>
            <a:r>
              <a:rPr lang="el-GR" sz="1300" dirty="0" smtClean="0">
                <a:solidFill>
                  <a:schemeClr val="bg1"/>
                </a:solidFill>
              </a:rPr>
              <a:t> και των </a:t>
            </a:r>
            <a:r>
              <a:rPr lang="el-GR" sz="1300" dirty="0" err="1" smtClean="0">
                <a:solidFill>
                  <a:schemeClr val="bg1"/>
                </a:solidFill>
              </a:rPr>
              <a:t>Financial</a:t>
            </a:r>
            <a:r>
              <a:rPr lang="el-GR" sz="1300" dirty="0" smtClean="0">
                <a:solidFill>
                  <a:schemeClr val="bg1"/>
                </a:solidFill>
              </a:rPr>
              <a:t> </a:t>
            </a:r>
            <a:r>
              <a:rPr lang="el-GR" sz="1300" dirty="0" err="1" smtClean="0">
                <a:solidFill>
                  <a:schemeClr val="bg1"/>
                </a:solidFill>
              </a:rPr>
              <a:t>Engineering</a:t>
            </a:r>
            <a:r>
              <a:rPr lang="el-GR" sz="1300" dirty="0" smtClean="0">
                <a:solidFill>
                  <a:schemeClr val="bg1"/>
                </a:solidFill>
              </a:rPr>
              <a:t> </a:t>
            </a:r>
            <a:r>
              <a:rPr lang="el-GR" sz="1300" dirty="0" err="1" smtClean="0">
                <a:solidFill>
                  <a:schemeClr val="bg1"/>
                </a:solidFill>
              </a:rPr>
              <a:t>Instruments</a:t>
            </a:r>
            <a:r>
              <a:rPr lang="el-GR" sz="1300" dirty="0" smtClean="0">
                <a:solidFill>
                  <a:schemeClr val="bg1"/>
                </a:solidFill>
              </a:rPr>
              <a:t> στην Ελλάδα. </a:t>
            </a:r>
            <a:endParaRPr lang="en-GB" sz="1300" dirty="0" smtClean="0">
              <a:solidFill>
                <a:schemeClr val="bg1"/>
              </a:solidFill>
            </a:endParaRPr>
          </a:p>
          <a:p>
            <a:r>
              <a:rPr lang="el-GR" sz="1300" dirty="0" smtClean="0">
                <a:solidFill>
                  <a:schemeClr val="bg1"/>
                </a:solidFill>
              </a:rPr>
              <a:t>Είναι Εκπαιδεύτρια Ενηλίκων, εγγεγραμμένη στο α)Εθνικό και Καποδιστριακό Πανεπιστήμιο Αθηνών και β) στον Εθνικό Οργανισμό Πιστοποίησης Προσόντων &amp; Επαγγελματικού Προσανατολισμού (ΕΟΠΠΕΠ). </a:t>
            </a:r>
            <a:endParaRPr lang="en-GB" sz="1300" dirty="0" smtClean="0">
              <a:solidFill>
                <a:schemeClr val="bg1"/>
              </a:solidFill>
            </a:endParaRPr>
          </a:p>
          <a:p>
            <a:r>
              <a:rPr lang="el-GR" sz="1300" dirty="0" smtClean="0">
                <a:solidFill>
                  <a:schemeClr val="bg1"/>
                </a:solidFill>
              </a:rPr>
              <a:t>Είναι πιστοποιημένη μέντορας από τον </a:t>
            </a:r>
            <a:r>
              <a:rPr lang="el-GR" sz="1300" dirty="0" err="1" smtClean="0">
                <a:solidFill>
                  <a:schemeClr val="bg1"/>
                </a:solidFill>
              </a:rPr>
              <a:t>Διεπιμελητηριακό</a:t>
            </a:r>
            <a:r>
              <a:rPr lang="el-GR" sz="1300" dirty="0" smtClean="0">
                <a:solidFill>
                  <a:schemeClr val="bg1"/>
                </a:solidFill>
              </a:rPr>
              <a:t> Φορέα Πιστοποιήσεων. </a:t>
            </a:r>
            <a:endParaRPr lang="en-GB" sz="1300" dirty="0" smtClean="0">
              <a:solidFill>
                <a:schemeClr val="bg1"/>
              </a:solidFill>
            </a:endParaRPr>
          </a:p>
          <a:p>
            <a:r>
              <a:rPr lang="el-GR" sz="1300" dirty="0" smtClean="0">
                <a:solidFill>
                  <a:schemeClr val="bg1"/>
                </a:solidFill>
              </a:rPr>
              <a:t>Το εθελοντικό της έργο: </a:t>
            </a:r>
            <a:endParaRPr lang="en-GB" sz="1300" dirty="0" smtClean="0">
              <a:solidFill>
                <a:schemeClr val="bg1"/>
              </a:solidFill>
            </a:endParaRPr>
          </a:p>
          <a:p>
            <a:r>
              <a:rPr lang="el-GR" sz="1300" dirty="0" smtClean="0">
                <a:solidFill>
                  <a:schemeClr val="bg1"/>
                </a:solidFill>
              </a:rPr>
              <a:t>στο Κέντρο Εθελοντών Μάνατζερ Ελλάδος (ΚΕΜΕΛ), το οποίο είναι ένας Μη Κερδοσκοπικός Οργανισμός που παρέχει δωρεάν την επιχειρηματική πείρα και τεχνογνωσία των μελών του σε κοινωνικούς φορείς, οργανισμούς και μικρές επιχειρήσεις , εστιάζοντας στην υποστήριξη της νεανικής επιχειρηματικότητας. Περισσότερες πληροφορίες (</a:t>
            </a:r>
            <a:r>
              <a:rPr lang="en-US" sz="1300" u="sng" dirty="0" smtClean="0">
                <a:solidFill>
                  <a:schemeClr val="bg1"/>
                </a:solidFill>
                <a:hlinkClick r:id="rId3"/>
              </a:rPr>
              <a:t>www</a:t>
            </a:r>
            <a:r>
              <a:rPr lang="el-GR" sz="1300" u="sng" dirty="0" smtClean="0">
                <a:solidFill>
                  <a:schemeClr val="bg1"/>
                </a:solidFill>
                <a:hlinkClick r:id="rId3"/>
              </a:rPr>
              <a:t>.</a:t>
            </a:r>
            <a:r>
              <a:rPr lang="en-US" sz="1300" u="sng" dirty="0" err="1" smtClean="0">
                <a:solidFill>
                  <a:schemeClr val="bg1"/>
                </a:solidFill>
                <a:hlinkClick r:id="rId3"/>
              </a:rPr>
              <a:t>kemel</a:t>
            </a:r>
            <a:r>
              <a:rPr lang="el-GR" sz="1300" u="sng" dirty="0" smtClean="0">
                <a:solidFill>
                  <a:schemeClr val="bg1"/>
                </a:solidFill>
                <a:hlinkClick r:id="rId3"/>
              </a:rPr>
              <a:t>.</a:t>
            </a:r>
            <a:r>
              <a:rPr lang="en-US" sz="1300" u="sng" dirty="0" smtClean="0">
                <a:solidFill>
                  <a:schemeClr val="bg1"/>
                </a:solidFill>
                <a:hlinkClick r:id="rId3"/>
              </a:rPr>
              <a:t>gr</a:t>
            </a:r>
            <a:r>
              <a:rPr lang="el-GR" sz="1300" dirty="0" smtClean="0">
                <a:solidFill>
                  <a:schemeClr val="bg1"/>
                </a:solidFill>
              </a:rPr>
              <a:t>) και </a:t>
            </a:r>
            <a:endParaRPr lang="en-GB" sz="1300" dirty="0" smtClean="0">
              <a:solidFill>
                <a:schemeClr val="bg1"/>
              </a:solidFill>
            </a:endParaRPr>
          </a:p>
          <a:p>
            <a:r>
              <a:rPr lang="el-GR" sz="1300" dirty="0" smtClean="0">
                <a:solidFill>
                  <a:schemeClr val="bg1"/>
                </a:solidFill>
              </a:rPr>
              <a:t>στο Δίκτυο Αλληλέγγυας Συμβουλευτικής, το οποίο είναι φορέας Κοινωνικής και Αλληλέγγυας Οικονομίας, με αντικείμενο την ενημέρωση και επιμόρφωση σχετικά με την κοινωνική οικονομία, την  επαγγελματική συμβουλευτική σε εφήβους  και την παροχή επαγγελματικής πληροφόρησης σε επιχειρηματίες (</a:t>
            </a:r>
            <a:r>
              <a:rPr lang="en-US" sz="1300" u="sng" dirty="0" smtClean="0">
                <a:solidFill>
                  <a:schemeClr val="bg1"/>
                </a:solidFill>
                <a:hlinkClick r:id="rId4"/>
              </a:rPr>
              <a:t>www</a:t>
            </a:r>
            <a:r>
              <a:rPr lang="el-GR" sz="1300" u="sng" dirty="0" smtClean="0">
                <a:solidFill>
                  <a:schemeClr val="bg1"/>
                </a:solidFill>
                <a:hlinkClick r:id="rId4"/>
              </a:rPr>
              <a:t>.</a:t>
            </a:r>
            <a:r>
              <a:rPr lang="en-US" sz="1300" u="sng" dirty="0" err="1" smtClean="0">
                <a:solidFill>
                  <a:schemeClr val="bg1"/>
                </a:solidFill>
                <a:hlinkClick r:id="rId4"/>
              </a:rPr>
              <a:t>collaborativeterra</a:t>
            </a:r>
            <a:r>
              <a:rPr lang="el-GR" sz="1300" u="sng" dirty="0" smtClean="0">
                <a:solidFill>
                  <a:schemeClr val="bg1"/>
                </a:solidFill>
                <a:hlinkClick r:id="rId4"/>
              </a:rPr>
              <a:t>.</a:t>
            </a:r>
            <a:r>
              <a:rPr lang="en-US" sz="1300" u="sng" dirty="0" smtClean="0">
                <a:solidFill>
                  <a:schemeClr val="bg1"/>
                </a:solidFill>
                <a:hlinkClick r:id="rId4"/>
              </a:rPr>
              <a:t>net</a:t>
            </a:r>
            <a:r>
              <a:rPr lang="el-GR" sz="1300" u="sng" dirty="0" smtClean="0">
                <a:solidFill>
                  <a:schemeClr val="bg1"/>
                </a:solidFill>
                <a:hlinkClick r:id="rId4"/>
              </a:rPr>
              <a:t>.</a:t>
            </a:r>
            <a:r>
              <a:rPr lang="en-US" sz="1300" u="sng" dirty="0" smtClean="0">
                <a:solidFill>
                  <a:schemeClr val="bg1"/>
                </a:solidFill>
                <a:hlinkClick r:id="rId4"/>
              </a:rPr>
              <a:t>gr</a:t>
            </a:r>
            <a:r>
              <a:rPr lang="el-GR" sz="1300" dirty="0" smtClean="0">
                <a:solidFill>
                  <a:schemeClr val="bg1"/>
                </a:solidFill>
              </a:rPr>
              <a:t>).</a:t>
            </a:r>
            <a:endParaRPr lang="en-GB" sz="1300" dirty="0" smtClean="0">
              <a:solidFill>
                <a:schemeClr val="bg1"/>
              </a:solidFill>
            </a:endParaRPr>
          </a:p>
          <a:p>
            <a:pPr lvl="1">
              <a:lnSpc>
                <a:spcPct val="200000"/>
              </a:lnSpc>
              <a:spcBef>
                <a:spcPts val="0"/>
              </a:spcBef>
            </a:pPr>
            <a:endParaRPr lang="el-GR" sz="1300" dirty="0" smtClean="0">
              <a:solidFill>
                <a:schemeClr val="bg1"/>
              </a:solidFill>
            </a:endParaRPr>
          </a:p>
          <a:p>
            <a:pPr lvl="1">
              <a:lnSpc>
                <a:spcPct val="200000"/>
              </a:lnSpc>
              <a:spcBef>
                <a:spcPts val="0"/>
              </a:spcBef>
            </a:pPr>
            <a:endParaRPr lang="el-GR" dirty="0" smtClean="0"/>
          </a:p>
          <a:p>
            <a:pPr marL="0" indent="0">
              <a:buFont typeface="Arial" panose="020B0604020202020204" pitchFamily="34" charset="0"/>
              <a:buNone/>
            </a:pPr>
            <a:endParaRPr lang="el-GR" dirty="0" smtClean="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5630618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altLang="el-GR" sz="2800" b="1" dirty="0">
                <a:solidFill>
                  <a:schemeClr val="bg1"/>
                </a:solidFill>
                <a:cs typeface="Arial" pitchFamily="34" charset="0"/>
              </a:rPr>
              <a:t>Τα σημεία επαφής με τον Πελάτη</a:t>
            </a: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pic>
        <p:nvPicPr>
          <p:cNvPr id="9" name="Picture 8"/>
          <p:cNvPicPr>
            <a:picLocks noChangeAspect="1"/>
          </p:cNvPicPr>
          <p:nvPr/>
        </p:nvPicPr>
        <p:blipFill>
          <a:blip r:embed="rId2"/>
          <a:stretch>
            <a:fillRect/>
          </a:stretch>
        </p:blipFill>
        <p:spPr>
          <a:xfrm>
            <a:off x="2130804" y="1128729"/>
            <a:ext cx="7989228" cy="4861010"/>
          </a:xfrm>
          <a:prstGeom prst="rect">
            <a:avLst/>
          </a:prstGeom>
        </p:spPr>
      </p:pic>
    </p:spTree>
    <p:extLst>
      <p:ext uri="{BB962C8B-B14F-4D97-AF65-F5344CB8AC3E}">
        <p14:creationId xmlns:p14="http://schemas.microsoft.com/office/powerpoint/2010/main" val="1349151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altLang="el-GR" sz="2800" b="1" dirty="0">
                <a:solidFill>
                  <a:schemeClr val="bg1"/>
                </a:solidFill>
                <a:cs typeface="Arial" pitchFamily="34" charset="0"/>
              </a:rPr>
              <a:t>Τα σημεία επαφής με τον Πελάτη</a:t>
            </a: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085102998"/>
              </p:ext>
            </p:extLst>
          </p:nvPr>
        </p:nvGraphicFramePr>
        <p:xfrm>
          <a:off x="1132514" y="1313896"/>
          <a:ext cx="9444547" cy="4322930"/>
        </p:xfrm>
        <a:graphic>
          <a:graphicData uri="http://schemas.openxmlformats.org/drawingml/2006/table">
            <a:tbl>
              <a:tblPr>
                <a:tableStyleId>{5C22544A-7EE6-4342-B048-85BDC9FD1C3A}</a:tableStyleId>
              </a:tblPr>
              <a:tblGrid>
                <a:gridCol w="1603035"/>
                <a:gridCol w="1669828"/>
                <a:gridCol w="1522883"/>
                <a:gridCol w="1696545"/>
                <a:gridCol w="1522883"/>
                <a:gridCol w="1429373"/>
              </a:tblGrid>
              <a:tr h="288562">
                <a:tc>
                  <a:txBody>
                    <a:bodyPr/>
                    <a:lstStyle/>
                    <a:p>
                      <a:pPr algn="l" rtl="0" fontAlgn="ctr"/>
                      <a:r>
                        <a:rPr lang="en-GB" sz="1600" b="1" u="none" strike="noStrike">
                          <a:solidFill>
                            <a:schemeClr val="bg1"/>
                          </a:solidFill>
                          <a:effectLst/>
                        </a:rPr>
                        <a:t> </a:t>
                      </a:r>
                      <a:endParaRPr lang="en-GB" sz="1600" b="1" i="0" u="none" strike="noStrike">
                        <a:solidFill>
                          <a:schemeClr val="bg1"/>
                        </a:solidFill>
                        <a:effectLst/>
                        <a:latin typeface="FuturaA Md BT"/>
                      </a:endParaRPr>
                    </a:p>
                  </a:txBody>
                  <a:tcPr marL="7620" marR="7620" marT="7620" marB="0" anchor="ctr">
                    <a:solidFill>
                      <a:srgbClr val="5C51F1"/>
                    </a:solidFill>
                  </a:tcPr>
                </a:tc>
                <a:tc gridSpan="2">
                  <a:txBody>
                    <a:bodyPr/>
                    <a:lstStyle/>
                    <a:p>
                      <a:pPr algn="ctr" rtl="0" fontAlgn="ctr"/>
                      <a:r>
                        <a:rPr lang="el-GR" sz="1600" b="1" u="none" strike="noStrike">
                          <a:solidFill>
                            <a:schemeClr val="bg1"/>
                          </a:solidFill>
                          <a:effectLst/>
                        </a:rPr>
                        <a:t>Πριν την αγορά</a:t>
                      </a:r>
                      <a:endParaRPr lang="el-GR" sz="1600" b="1" i="0" u="none" strike="noStrike">
                        <a:solidFill>
                          <a:schemeClr val="bg1"/>
                        </a:solidFill>
                        <a:effectLst/>
                        <a:latin typeface="FuturaA Md BT"/>
                      </a:endParaRPr>
                    </a:p>
                  </a:txBody>
                  <a:tcPr marL="7620" marR="7620" marT="7620" marB="0" anchor="ctr">
                    <a:solidFill>
                      <a:srgbClr val="5C51F1"/>
                    </a:solidFill>
                  </a:tcPr>
                </a:tc>
                <a:tc hMerge="1">
                  <a:txBody>
                    <a:bodyPr/>
                    <a:lstStyle/>
                    <a:p>
                      <a:endParaRPr lang="en-GB"/>
                    </a:p>
                  </a:txBody>
                  <a:tcPr/>
                </a:tc>
                <a:tc>
                  <a:txBody>
                    <a:bodyPr/>
                    <a:lstStyle/>
                    <a:p>
                      <a:pPr algn="ctr" rtl="0" fontAlgn="ctr"/>
                      <a:r>
                        <a:rPr lang="el-GR" sz="1600" b="1" u="none" strike="noStrike">
                          <a:solidFill>
                            <a:schemeClr val="bg1"/>
                          </a:solidFill>
                          <a:effectLst/>
                        </a:rPr>
                        <a:t>Αγορά</a:t>
                      </a:r>
                      <a:endParaRPr lang="el-GR" sz="1600" b="1" i="0" u="none" strike="noStrike">
                        <a:solidFill>
                          <a:schemeClr val="bg1"/>
                        </a:solidFill>
                        <a:effectLst/>
                        <a:latin typeface="FuturaA Md BT"/>
                      </a:endParaRPr>
                    </a:p>
                  </a:txBody>
                  <a:tcPr marL="7620" marR="7620" marT="7620" marB="0" anchor="ctr">
                    <a:solidFill>
                      <a:srgbClr val="5C51F1"/>
                    </a:solidFill>
                  </a:tcPr>
                </a:tc>
                <a:tc gridSpan="2">
                  <a:txBody>
                    <a:bodyPr/>
                    <a:lstStyle/>
                    <a:p>
                      <a:pPr algn="ctr" rtl="0" fontAlgn="ctr"/>
                      <a:r>
                        <a:rPr lang="el-GR" sz="1600" b="1" u="none" strike="noStrike" dirty="0">
                          <a:solidFill>
                            <a:schemeClr val="bg1"/>
                          </a:solidFill>
                          <a:effectLst/>
                        </a:rPr>
                        <a:t>Μετά την αγορά</a:t>
                      </a:r>
                      <a:endParaRPr lang="el-GR" sz="1600" b="1" i="0" u="none" strike="noStrike" dirty="0">
                        <a:solidFill>
                          <a:schemeClr val="bg1"/>
                        </a:solidFill>
                        <a:effectLst/>
                        <a:latin typeface="FuturaA Md BT"/>
                      </a:endParaRPr>
                    </a:p>
                  </a:txBody>
                  <a:tcPr marL="7620" marR="7620" marT="7620" marB="0" anchor="ctr">
                    <a:solidFill>
                      <a:srgbClr val="5C51F1"/>
                    </a:solidFill>
                  </a:tcPr>
                </a:tc>
                <a:tc hMerge="1">
                  <a:txBody>
                    <a:bodyPr/>
                    <a:lstStyle/>
                    <a:p>
                      <a:endParaRPr lang="en-GB"/>
                    </a:p>
                  </a:txBody>
                  <a:tcPr/>
                </a:tc>
              </a:tr>
              <a:tr h="307799">
                <a:tc>
                  <a:txBody>
                    <a:bodyPr/>
                    <a:lstStyle/>
                    <a:p>
                      <a:pPr algn="ctr" rtl="0" fontAlgn="ctr"/>
                      <a:r>
                        <a:rPr lang="el-GR" sz="1600" b="1" u="none" strike="noStrike">
                          <a:solidFill>
                            <a:schemeClr val="bg1"/>
                          </a:solidFill>
                          <a:effectLst/>
                        </a:rPr>
                        <a:t>Σημεία Επαφής</a:t>
                      </a:r>
                      <a:endParaRPr lang="el-GR" sz="1600" b="1" i="0" u="none" strike="noStrike">
                        <a:solidFill>
                          <a:schemeClr val="bg1"/>
                        </a:solidFill>
                        <a:effectLst/>
                        <a:latin typeface="Calibri" panose="020F0502020204030204" pitchFamily="34" charset="0"/>
                      </a:endParaRPr>
                    </a:p>
                  </a:txBody>
                  <a:tcPr marL="7620" marR="7620" marT="7620" marB="0" anchor="ctr">
                    <a:solidFill>
                      <a:srgbClr val="5C51F1"/>
                    </a:solidFill>
                  </a:tcPr>
                </a:tc>
                <a:tc>
                  <a:txBody>
                    <a:bodyPr/>
                    <a:lstStyle/>
                    <a:p>
                      <a:pPr algn="ctr" rtl="0" fontAlgn="ctr"/>
                      <a:r>
                        <a:rPr lang="el-GR" sz="1600" b="1" u="none" strike="noStrike">
                          <a:solidFill>
                            <a:schemeClr val="bg1"/>
                          </a:solidFill>
                          <a:effectLst/>
                        </a:rPr>
                        <a:t>Ενημέρωση</a:t>
                      </a:r>
                      <a:endParaRPr lang="el-GR" sz="1600" b="1" i="0" u="none" strike="noStrike">
                        <a:solidFill>
                          <a:schemeClr val="bg1"/>
                        </a:solidFill>
                        <a:effectLst/>
                        <a:latin typeface="Calibri" panose="020F0502020204030204" pitchFamily="34" charset="0"/>
                      </a:endParaRPr>
                    </a:p>
                  </a:txBody>
                  <a:tcPr marL="7620" marR="7620" marT="7620" marB="0" anchor="ctr">
                    <a:solidFill>
                      <a:srgbClr val="5C51F1"/>
                    </a:solidFill>
                  </a:tcPr>
                </a:tc>
                <a:tc>
                  <a:txBody>
                    <a:bodyPr/>
                    <a:lstStyle/>
                    <a:p>
                      <a:pPr algn="ctr" rtl="0" fontAlgn="ctr"/>
                      <a:r>
                        <a:rPr lang="el-GR" sz="1600" b="1" u="none" strike="noStrike">
                          <a:solidFill>
                            <a:schemeClr val="bg1"/>
                          </a:solidFill>
                          <a:effectLst/>
                        </a:rPr>
                        <a:t>Αξιολόγηση</a:t>
                      </a:r>
                      <a:endParaRPr lang="el-GR" sz="1600" b="1" i="0" u="none" strike="noStrike">
                        <a:solidFill>
                          <a:schemeClr val="bg1"/>
                        </a:solidFill>
                        <a:effectLst/>
                        <a:latin typeface="Calibri" panose="020F0502020204030204" pitchFamily="34" charset="0"/>
                      </a:endParaRPr>
                    </a:p>
                  </a:txBody>
                  <a:tcPr marL="7620" marR="7620" marT="7620" marB="0" anchor="ctr">
                    <a:solidFill>
                      <a:srgbClr val="5C51F1"/>
                    </a:solidFill>
                  </a:tcPr>
                </a:tc>
                <a:tc>
                  <a:txBody>
                    <a:bodyPr/>
                    <a:lstStyle/>
                    <a:p>
                      <a:pPr algn="ctr" rtl="0" fontAlgn="ctr"/>
                      <a:r>
                        <a:rPr lang="el-GR" sz="1600" b="1" u="none" strike="noStrike">
                          <a:solidFill>
                            <a:schemeClr val="bg1"/>
                          </a:solidFill>
                          <a:effectLst/>
                        </a:rPr>
                        <a:t>Αγορά</a:t>
                      </a:r>
                      <a:endParaRPr lang="el-GR" sz="1600" b="1" i="0" u="none" strike="noStrike">
                        <a:solidFill>
                          <a:schemeClr val="bg1"/>
                        </a:solidFill>
                        <a:effectLst/>
                        <a:latin typeface="Calibri" panose="020F0502020204030204" pitchFamily="34" charset="0"/>
                      </a:endParaRPr>
                    </a:p>
                  </a:txBody>
                  <a:tcPr marL="7620" marR="7620" marT="7620" marB="0" anchor="ctr">
                    <a:solidFill>
                      <a:srgbClr val="5C51F1"/>
                    </a:solidFill>
                  </a:tcPr>
                </a:tc>
                <a:tc>
                  <a:txBody>
                    <a:bodyPr/>
                    <a:lstStyle/>
                    <a:p>
                      <a:pPr algn="ctr" rtl="0" fontAlgn="ctr"/>
                      <a:r>
                        <a:rPr lang="el-GR" sz="1600" b="1" u="none" strike="noStrike">
                          <a:solidFill>
                            <a:schemeClr val="bg1"/>
                          </a:solidFill>
                          <a:effectLst/>
                        </a:rPr>
                        <a:t>Χρήση</a:t>
                      </a:r>
                      <a:endParaRPr lang="el-GR" sz="1600" b="1" i="0" u="none" strike="noStrike">
                        <a:solidFill>
                          <a:schemeClr val="bg1"/>
                        </a:solidFill>
                        <a:effectLst/>
                        <a:latin typeface="Calibri" panose="020F0502020204030204" pitchFamily="34" charset="0"/>
                      </a:endParaRPr>
                    </a:p>
                  </a:txBody>
                  <a:tcPr marL="7620" marR="7620" marT="7620" marB="0" anchor="ctr">
                    <a:solidFill>
                      <a:srgbClr val="5C51F1"/>
                    </a:solidFill>
                  </a:tcPr>
                </a:tc>
                <a:tc>
                  <a:txBody>
                    <a:bodyPr/>
                    <a:lstStyle/>
                    <a:p>
                      <a:pPr algn="ctr" rtl="0" fontAlgn="ctr"/>
                      <a:r>
                        <a:rPr lang="en-GB" sz="1600" b="1" u="none" strike="noStrike" dirty="0">
                          <a:solidFill>
                            <a:schemeClr val="bg1"/>
                          </a:solidFill>
                          <a:effectLst/>
                        </a:rPr>
                        <a:t>Loyalty</a:t>
                      </a:r>
                      <a:endParaRPr lang="en-GB" sz="1600" b="1" i="0" u="none" strike="noStrike" dirty="0">
                        <a:solidFill>
                          <a:schemeClr val="bg1"/>
                        </a:solidFill>
                        <a:effectLst/>
                        <a:latin typeface="Calibri" panose="020F0502020204030204" pitchFamily="34" charset="0"/>
                      </a:endParaRPr>
                    </a:p>
                  </a:txBody>
                  <a:tcPr marL="7620" marR="7620" marT="7620" marB="0" anchor="ctr">
                    <a:solidFill>
                      <a:srgbClr val="5C51F1"/>
                    </a:solidFill>
                  </a:tcPr>
                </a:tc>
              </a:tr>
              <a:tr h="365511">
                <a:tc>
                  <a:txBody>
                    <a:bodyPr/>
                    <a:lstStyle/>
                    <a:p>
                      <a:pPr algn="ctr" rtl="0" fontAlgn="ctr"/>
                      <a:r>
                        <a:rPr lang="el-GR" sz="1600" b="1" u="none" strike="noStrike">
                          <a:solidFill>
                            <a:schemeClr val="bg1"/>
                          </a:solidFill>
                          <a:effectLst/>
                        </a:rPr>
                        <a:t>Ιστοσελίδα</a:t>
                      </a:r>
                      <a:endParaRPr lang="el-GR" sz="1600" b="1" i="0" u="none" strike="noStrike">
                        <a:solidFill>
                          <a:schemeClr val="bg1"/>
                        </a:solidFill>
                        <a:effectLst/>
                        <a:latin typeface="Calibri" panose="020F0502020204030204" pitchFamily="34" charset="0"/>
                      </a:endParaRPr>
                    </a:p>
                  </a:txBody>
                  <a:tcPr marL="7620" marR="7620" marT="7620" marB="0" anchor="ctr">
                    <a:solidFill>
                      <a:srgbClr val="5C51F1"/>
                    </a:solidFill>
                  </a:tcPr>
                </a:tc>
                <a:tc>
                  <a:txBody>
                    <a:bodyPr/>
                    <a:lstStyle/>
                    <a:p>
                      <a:pPr algn="l" rtl="0" fontAlgn="ctr"/>
                      <a:r>
                        <a:rPr lang="en-GB" sz="1600" b="1" u="none" strike="noStrike">
                          <a:solidFill>
                            <a:schemeClr val="bg1"/>
                          </a:solidFill>
                          <a:effectLst/>
                        </a:rPr>
                        <a:t> </a:t>
                      </a:r>
                      <a:endParaRPr lang="en-GB" sz="1600" b="1" i="0" u="none" strike="noStrike">
                        <a:solidFill>
                          <a:schemeClr val="bg1"/>
                        </a:solidFill>
                        <a:effectLst/>
                        <a:latin typeface="FuturaA Md BT"/>
                      </a:endParaRPr>
                    </a:p>
                  </a:txBody>
                  <a:tcPr marL="7620" marR="7620" marT="7620" marB="0" anchor="ctr">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rtl="0" fontAlgn="ctr"/>
                      <a:r>
                        <a:rPr lang="en-GB" sz="1600" b="1" u="none" strike="noStrike">
                          <a:solidFill>
                            <a:schemeClr val="bg1"/>
                          </a:solidFill>
                          <a:effectLst/>
                        </a:rPr>
                        <a:t> </a:t>
                      </a:r>
                      <a:endParaRPr lang="en-GB" sz="1600" b="1" i="0" u="none" strike="noStrike">
                        <a:solidFill>
                          <a:schemeClr val="bg1"/>
                        </a:solidFill>
                        <a:effectLst/>
                        <a:latin typeface="FuturaA Md BT"/>
                      </a:endParaRPr>
                    </a:p>
                  </a:txBody>
                  <a:tcPr marL="7620" marR="7620" marT="7620" marB="0" anchor="ctr">
                    <a:solidFill>
                      <a:srgbClr val="5C51F1"/>
                    </a:solidFill>
                  </a:tcPr>
                </a:tc>
                <a:tc>
                  <a:txBody>
                    <a:bodyPr/>
                    <a:lstStyle/>
                    <a:p>
                      <a:pPr algn="l" fontAlgn="t"/>
                      <a:r>
                        <a:rPr lang="en-GB" sz="1600" b="1" u="none" strike="noStrike" dirty="0">
                          <a:solidFill>
                            <a:schemeClr val="bg1"/>
                          </a:solidFill>
                          <a:effectLst/>
                        </a:rPr>
                        <a:t> </a:t>
                      </a:r>
                      <a:endParaRPr lang="en-GB" sz="1600" b="1" i="0" u="none" strike="noStrike" dirty="0">
                        <a:solidFill>
                          <a:schemeClr val="bg1"/>
                        </a:solidFill>
                        <a:effectLst/>
                        <a:latin typeface="Arial" panose="020B0604020202020204" pitchFamily="34" charset="0"/>
                      </a:endParaRPr>
                    </a:p>
                  </a:txBody>
                  <a:tcPr marL="7620" marR="7620" marT="7620" marB="0">
                    <a:solidFill>
                      <a:srgbClr val="5C51F1"/>
                    </a:solidFill>
                  </a:tcPr>
                </a:tc>
              </a:tr>
              <a:tr h="375131">
                <a:tc>
                  <a:txBody>
                    <a:bodyPr/>
                    <a:lstStyle/>
                    <a:p>
                      <a:pPr algn="ctr" rtl="0" fontAlgn="ctr"/>
                      <a:r>
                        <a:rPr lang="en-GB" sz="1600" b="1" u="none" strike="noStrike">
                          <a:solidFill>
                            <a:schemeClr val="bg1"/>
                          </a:solidFill>
                          <a:effectLst/>
                        </a:rPr>
                        <a:t>E-Shop</a:t>
                      </a:r>
                      <a:endParaRPr lang="en-GB" sz="1600" b="1" i="0" u="none" strike="noStrike">
                        <a:solidFill>
                          <a:schemeClr val="bg1"/>
                        </a:solidFill>
                        <a:effectLst/>
                        <a:latin typeface="Calibri" panose="020F0502020204030204" pitchFamily="34" charset="0"/>
                      </a:endParaRPr>
                    </a:p>
                  </a:txBody>
                  <a:tcPr marL="7620" marR="7620" marT="7620" marB="0" anchor="ctr">
                    <a:solidFill>
                      <a:srgbClr val="5C51F1"/>
                    </a:solidFill>
                  </a:tcPr>
                </a:tc>
                <a:tc>
                  <a:txBody>
                    <a:bodyPr/>
                    <a:lstStyle/>
                    <a:p>
                      <a:pPr algn="l" rtl="0" fontAlgn="ctr"/>
                      <a:r>
                        <a:rPr lang="en-GB" sz="1600" b="1" u="none" strike="noStrike">
                          <a:solidFill>
                            <a:schemeClr val="bg1"/>
                          </a:solidFill>
                          <a:effectLst/>
                        </a:rPr>
                        <a:t> </a:t>
                      </a:r>
                      <a:endParaRPr lang="en-GB" sz="1600" b="1" i="0" u="none" strike="noStrike">
                        <a:solidFill>
                          <a:schemeClr val="bg1"/>
                        </a:solidFill>
                        <a:effectLst/>
                        <a:latin typeface="FuturaA Md BT"/>
                      </a:endParaRPr>
                    </a:p>
                  </a:txBody>
                  <a:tcPr marL="7620" marR="7620" marT="7620" marB="0" anchor="ctr">
                    <a:solidFill>
                      <a:srgbClr val="5C51F1"/>
                    </a:solidFill>
                  </a:tcPr>
                </a:tc>
                <a:tc>
                  <a:txBody>
                    <a:bodyPr/>
                    <a:lstStyle/>
                    <a:p>
                      <a:pPr algn="l" rtl="0" fontAlgn="ctr"/>
                      <a:r>
                        <a:rPr lang="en-GB" sz="1600" b="1" u="none" strike="noStrike">
                          <a:solidFill>
                            <a:schemeClr val="bg1"/>
                          </a:solidFill>
                          <a:effectLst/>
                        </a:rPr>
                        <a:t> </a:t>
                      </a:r>
                      <a:endParaRPr lang="en-GB" sz="1600" b="1" i="0" u="none" strike="noStrike">
                        <a:solidFill>
                          <a:schemeClr val="bg1"/>
                        </a:solidFill>
                        <a:effectLst/>
                        <a:latin typeface="FuturaA Md BT"/>
                      </a:endParaRPr>
                    </a:p>
                  </a:txBody>
                  <a:tcPr marL="7620" marR="7620" marT="7620" marB="0" anchor="ctr">
                    <a:solidFill>
                      <a:srgbClr val="5C51F1"/>
                    </a:solidFill>
                  </a:tcPr>
                </a:tc>
                <a:tc>
                  <a:txBody>
                    <a:bodyPr/>
                    <a:lstStyle/>
                    <a:p>
                      <a:pPr algn="l" rtl="0" fontAlgn="ctr"/>
                      <a:r>
                        <a:rPr lang="en-GB" sz="1600" b="1" u="none" strike="noStrike">
                          <a:solidFill>
                            <a:schemeClr val="bg1"/>
                          </a:solidFill>
                          <a:effectLst/>
                        </a:rPr>
                        <a:t> </a:t>
                      </a:r>
                      <a:endParaRPr lang="en-GB" sz="1600" b="1" i="0" u="none" strike="noStrike">
                        <a:solidFill>
                          <a:schemeClr val="bg1"/>
                        </a:solidFill>
                        <a:effectLst/>
                        <a:latin typeface="FuturaA Md BT"/>
                      </a:endParaRPr>
                    </a:p>
                  </a:txBody>
                  <a:tcPr marL="7620" marR="7620" marT="7620" marB="0" anchor="ctr">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dirty="0">
                          <a:solidFill>
                            <a:schemeClr val="bg1"/>
                          </a:solidFill>
                          <a:effectLst/>
                        </a:rPr>
                        <a:t> </a:t>
                      </a:r>
                      <a:endParaRPr lang="en-GB" sz="1600" b="1" i="0" u="none" strike="noStrike" dirty="0">
                        <a:solidFill>
                          <a:schemeClr val="bg1"/>
                        </a:solidFill>
                        <a:effectLst/>
                        <a:latin typeface="Arial" panose="020B0604020202020204" pitchFamily="34" charset="0"/>
                      </a:endParaRPr>
                    </a:p>
                  </a:txBody>
                  <a:tcPr marL="7620" marR="7620" marT="7620" marB="0">
                    <a:solidFill>
                      <a:srgbClr val="5C51F1"/>
                    </a:solidFill>
                  </a:tcPr>
                </a:tc>
              </a:tr>
              <a:tr h="240468">
                <a:tc rowSpan="2">
                  <a:txBody>
                    <a:bodyPr/>
                    <a:lstStyle/>
                    <a:p>
                      <a:pPr algn="ctr" rtl="0" fontAlgn="ctr"/>
                      <a:r>
                        <a:rPr lang="el-GR" sz="1600" b="1" u="none" strike="noStrike">
                          <a:solidFill>
                            <a:schemeClr val="bg1"/>
                          </a:solidFill>
                          <a:effectLst/>
                        </a:rPr>
                        <a:t>Κατάστημα</a:t>
                      </a:r>
                      <a:endParaRPr lang="el-GR" sz="1600" b="1" i="0" u="none" strike="noStrike">
                        <a:solidFill>
                          <a:schemeClr val="bg1"/>
                        </a:solidFill>
                        <a:effectLst/>
                        <a:latin typeface="Calibri" panose="020F0502020204030204" pitchFamily="34" charset="0"/>
                      </a:endParaRPr>
                    </a:p>
                  </a:txBody>
                  <a:tcPr marL="7620" marR="7620" marT="7620" marB="0" anchor="ctr">
                    <a:solidFill>
                      <a:srgbClr val="5C51F1"/>
                    </a:solidFill>
                  </a:tcPr>
                </a:tc>
                <a:tc rowSpan="2">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rtl="0" fontAlgn="ctr"/>
                      <a:r>
                        <a:rPr lang="en-GB" sz="1600" b="1" u="none" strike="noStrike">
                          <a:solidFill>
                            <a:schemeClr val="bg1"/>
                          </a:solidFill>
                          <a:effectLst/>
                        </a:rPr>
                        <a:t> </a:t>
                      </a:r>
                      <a:endParaRPr lang="en-GB" sz="1600" b="1" i="0" u="none" strike="noStrike">
                        <a:solidFill>
                          <a:schemeClr val="bg1"/>
                        </a:solidFill>
                        <a:effectLst/>
                        <a:latin typeface="FuturaA Md BT"/>
                      </a:endParaRPr>
                    </a:p>
                  </a:txBody>
                  <a:tcPr marL="7620" marR="7620" marT="7620" marB="0" anchor="ctr">
                    <a:solidFill>
                      <a:srgbClr val="5C51F1"/>
                    </a:solidFill>
                  </a:tcPr>
                </a:tc>
                <a:tc rowSpan="2">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rowSpan="2">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rowSpan="2">
                  <a:txBody>
                    <a:bodyPr/>
                    <a:lstStyle/>
                    <a:p>
                      <a:pPr algn="l" fontAlgn="t"/>
                      <a:r>
                        <a:rPr lang="en-GB" sz="1600" b="1" u="none" strike="noStrike" dirty="0">
                          <a:solidFill>
                            <a:schemeClr val="bg1"/>
                          </a:solidFill>
                          <a:effectLst/>
                        </a:rPr>
                        <a:t> </a:t>
                      </a:r>
                      <a:endParaRPr lang="en-GB" sz="1600" b="1" i="0" u="none" strike="noStrike" dirty="0">
                        <a:solidFill>
                          <a:schemeClr val="bg1"/>
                        </a:solidFill>
                        <a:effectLst/>
                        <a:latin typeface="Arial" panose="020B0604020202020204" pitchFamily="34" charset="0"/>
                      </a:endParaRPr>
                    </a:p>
                  </a:txBody>
                  <a:tcPr marL="7620" marR="7620" marT="7620" marB="0">
                    <a:solidFill>
                      <a:srgbClr val="5C51F1"/>
                    </a:solidFill>
                  </a:tcPr>
                </a:tc>
              </a:tr>
              <a:tr h="250086">
                <a:tc vMerge="1">
                  <a:txBody>
                    <a:bodyPr/>
                    <a:lstStyle/>
                    <a:p>
                      <a:endParaRPr lang="en-GB"/>
                    </a:p>
                  </a:txBody>
                  <a:tcPr/>
                </a:tc>
                <a:tc vMerge="1">
                  <a:txBody>
                    <a:bodyPr/>
                    <a:lstStyle/>
                    <a:p>
                      <a:endParaRPr lang="en-GB"/>
                    </a:p>
                  </a:txBody>
                  <a:tcPr/>
                </a:tc>
                <a:tc>
                  <a:txBody>
                    <a:bodyPr/>
                    <a:lstStyle/>
                    <a:p>
                      <a:pPr algn="l" rtl="0" fontAlgn="ctr"/>
                      <a:r>
                        <a:rPr lang="en-GB" sz="1600" b="1" u="none" strike="noStrike" dirty="0">
                          <a:solidFill>
                            <a:schemeClr val="bg1"/>
                          </a:solidFill>
                          <a:effectLst/>
                        </a:rPr>
                        <a:t> </a:t>
                      </a:r>
                      <a:endParaRPr lang="en-GB" sz="1600" b="1" i="0" u="none" strike="noStrike" dirty="0">
                        <a:solidFill>
                          <a:schemeClr val="bg1"/>
                        </a:solidFill>
                        <a:effectLst/>
                        <a:latin typeface="FuturaA Md BT"/>
                      </a:endParaRPr>
                    </a:p>
                  </a:txBody>
                  <a:tcPr marL="7620" marR="7620" marT="7620" marB="0" anchor="ctr">
                    <a:solidFill>
                      <a:srgbClr val="5C51F1"/>
                    </a:solidFill>
                  </a:tcPr>
                </a:tc>
                <a:tc vMerge="1">
                  <a:txBody>
                    <a:bodyPr/>
                    <a:lstStyle/>
                    <a:p>
                      <a:endParaRPr lang="en-GB"/>
                    </a:p>
                  </a:txBody>
                  <a:tcPr/>
                </a:tc>
                <a:tc vMerge="1">
                  <a:txBody>
                    <a:bodyPr/>
                    <a:lstStyle/>
                    <a:p>
                      <a:endParaRPr lang="en-GB"/>
                    </a:p>
                  </a:txBody>
                  <a:tcPr/>
                </a:tc>
                <a:tc vMerge="1">
                  <a:txBody>
                    <a:bodyPr/>
                    <a:lstStyle/>
                    <a:p>
                      <a:endParaRPr lang="en-GB"/>
                    </a:p>
                  </a:txBody>
                  <a:tcPr/>
                </a:tc>
              </a:tr>
              <a:tr h="375131">
                <a:tc>
                  <a:txBody>
                    <a:bodyPr/>
                    <a:lstStyle/>
                    <a:p>
                      <a:pPr algn="ctr" rtl="0" fontAlgn="ctr"/>
                      <a:r>
                        <a:rPr lang="en-GB" sz="1600" b="1" u="none" strike="noStrike">
                          <a:solidFill>
                            <a:schemeClr val="bg1"/>
                          </a:solidFill>
                          <a:effectLst/>
                        </a:rPr>
                        <a:t>Call Center</a:t>
                      </a:r>
                      <a:endParaRPr lang="en-GB" sz="1600" b="1" i="0" u="none" strike="noStrike">
                        <a:solidFill>
                          <a:schemeClr val="bg1"/>
                        </a:solidFill>
                        <a:effectLst/>
                        <a:latin typeface="Calibri" panose="020F0502020204030204" pitchFamily="34" charset="0"/>
                      </a:endParaRPr>
                    </a:p>
                  </a:txBody>
                  <a:tcPr marL="7620" marR="7620" marT="7620" marB="0" anchor="ctr">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rtl="0" fontAlgn="ctr"/>
                      <a:r>
                        <a:rPr lang="en-GB" sz="1600" b="1" u="none" strike="noStrike">
                          <a:solidFill>
                            <a:schemeClr val="bg1"/>
                          </a:solidFill>
                          <a:effectLst/>
                        </a:rPr>
                        <a:t> </a:t>
                      </a:r>
                      <a:endParaRPr lang="en-GB" sz="1600" b="1" i="0" u="none" strike="noStrike">
                        <a:solidFill>
                          <a:schemeClr val="bg1"/>
                        </a:solidFill>
                        <a:effectLst/>
                        <a:latin typeface="FuturaA Md BT"/>
                      </a:endParaRPr>
                    </a:p>
                  </a:txBody>
                  <a:tcPr marL="7620" marR="7620" marT="7620" marB="0" anchor="ctr">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dirty="0">
                          <a:solidFill>
                            <a:schemeClr val="bg1"/>
                          </a:solidFill>
                          <a:effectLst/>
                        </a:rPr>
                        <a:t> </a:t>
                      </a:r>
                      <a:endParaRPr lang="en-GB" sz="1600" b="1" i="0" u="none" strike="noStrike" dirty="0">
                        <a:solidFill>
                          <a:schemeClr val="bg1"/>
                        </a:solidFill>
                        <a:effectLst/>
                        <a:latin typeface="Arial" panose="020B0604020202020204" pitchFamily="34" charset="0"/>
                      </a:endParaRPr>
                    </a:p>
                  </a:txBody>
                  <a:tcPr marL="7620" marR="7620" marT="7620" marB="0">
                    <a:solidFill>
                      <a:srgbClr val="5C51F1"/>
                    </a:solidFill>
                  </a:tcPr>
                </a:tc>
              </a:tr>
              <a:tr h="375131">
                <a:tc>
                  <a:txBody>
                    <a:bodyPr/>
                    <a:lstStyle/>
                    <a:p>
                      <a:pPr algn="ctr" rtl="0" fontAlgn="ctr"/>
                      <a:r>
                        <a:rPr lang="en-GB" sz="1600" b="1" u="none" strike="noStrike">
                          <a:solidFill>
                            <a:schemeClr val="bg1"/>
                          </a:solidFill>
                          <a:effectLst/>
                        </a:rPr>
                        <a:t>Facebook</a:t>
                      </a:r>
                      <a:endParaRPr lang="en-GB" sz="1600" b="1" i="0" u="none" strike="noStrike">
                        <a:solidFill>
                          <a:schemeClr val="bg1"/>
                        </a:solidFill>
                        <a:effectLst/>
                        <a:latin typeface="Calibri" panose="020F0502020204030204" pitchFamily="34" charset="0"/>
                      </a:endParaRPr>
                    </a:p>
                  </a:txBody>
                  <a:tcPr marL="7620" marR="7620" marT="7620" marB="0" anchor="ctr">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dirty="0">
                          <a:solidFill>
                            <a:schemeClr val="bg1"/>
                          </a:solidFill>
                          <a:effectLst/>
                        </a:rPr>
                        <a:t> </a:t>
                      </a:r>
                      <a:endParaRPr lang="en-GB" sz="1600" b="1" i="0" u="none" strike="noStrike" dirty="0">
                        <a:solidFill>
                          <a:schemeClr val="bg1"/>
                        </a:solidFill>
                        <a:effectLst/>
                        <a:latin typeface="Arial" panose="020B0604020202020204" pitchFamily="34" charset="0"/>
                      </a:endParaRPr>
                    </a:p>
                  </a:txBody>
                  <a:tcPr marL="7620" marR="7620" marT="7620" marB="0">
                    <a:solidFill>
                      <a:srgbClr val="5C51F1"/>
                    </a:solidFill>
                  </a:tcPr>
                </a:tc>
              </a:tr>
              <a:tr h="375131">
                <a:tc>
                  <a:txBody>
                    <a:bodyPr/>
                    <a:lstStyle/>
                    <a:p>
                      <a:pPr algn="ctr" rtl="0" fontAlgn="ctr"/>
                      <a:r>
                        <a:rPr lang="en-GB" sz="1600" b="1" u="none" strike="noStrike">
                          <a:solidFill>
                            <a:schemeClr val="bg1"/>
                          </a:solidFill>
                          <a:effectLst/>
                        </a:rPr>
                        <a:t>Web Forums</a:t>
                      </a:r>
                      <a:endParaRPr lang="en-GB" sz="1600" b="1" i="0" u="none" strike="noStrike">
                        <a:solidFill>
                          <a:schemeClr val="bg1"/>
                        </a:solidFill>
                        <a:effectLst/>
                        <a:latin typeface="Calibri" panose="020F0502020204030204" pitchFamily="34" charset="0"/>
                      </a:endParaRPr>
                    </a:p>
                  </a:txBody>
                  <a:tcPr marL="7620" marR="7620" marT="7620" marB="0" anchor="ctr">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dirty="0">
                          <a:solidFill>
                            <a:schemeClr val="bg1"/>
                          </a:solidFill>
                          <a:effectLst/>
                        </a:rPr>
                        <a:t> </a:t>
                      </a:r>
                      <a:endParaRPr lang="en-GB" sz="1600" b="1" i="0" u="none" strike="noStrike" dirty="0">
                        <a:solidFill>
                          <a:schemeClr val="bg1"/>
                        </a:solidFill>
                        <a:effectLst/>
                        <a:latin typeface="Arial" panose="020B0604020202020204" pitchFamily="34" charset="0"/>
                      </a:endParaRPr>
                    </a:p>
                  </a:txBody>
                  <a:tcPr marL="7620" marR="7620" marT="7620" marB="0">
                    <a:solidFill>
                      <a:srgbClr val="5C51F1"/>
                    </a:solidFill>
                  </a:tcPr>
                </a:tc>
              </a:tr>
              <a:tr h="355892">
                <a:tc>
                  <a:txBody>
                    <a:bodyPr/>
                    <a:lstStyle/>
                    <a:p>
                      <a:pPr algn="ctr" rtl="0" fontAlgn="ctr"/>
                      <a:r>
                        <a:rPr lang="en-GB" sz="1600" b="1" u="none" strike="noStrike">
                          <a:solidFill>
                            <a:schemeClr val="bg1"/>
                          </a:solidFill>
                          <a:effectLst/>
                        </a:rPr>
                        <a:t>Email</a:t>
                      </a:r>
                      <a:endParaRPr lang="en-GB" sz="1600" b="1" i="0" u="none" strike="noStrike">
                        <a:solidFill>
                          <a:schemeClr val="bg1"/>
                        </a:solidFill>
                        <a:effectLst/>
                        <a:latin typeface="Calibri" panose="020F0502020204030204" pitchFamily="34" charset="0"/>
                      </a:endParaRPr>
                    </a:p>
                  </a:txBody>
                  <a:tcPr marL="7620" marR="7620" marT="7620" marB="0" anchor="ctr">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rtl="0" fontAlgn="ctr"/>
                      <a:r>
                        <a:rPr lang="en-GB" sz="1600" b="1" u="none" strike="noStrike">
                          <a:solidFill>
                            <a:schemeClr val="bg1"/>
                          </a:solidFill>
                          <a:effectLst/>
                        </a:rPr>
                        <a:t> </a:t>
                      </a:r>
                      <a:endParaRPr lang="en-GB" sz="1600" b="1" i="0" u="none" strike="noStrike">
                        <a:solidFill>
                          <a:schemeClr val="bg1"/>
                        </a:solidFill>
                        <a:effectLst/>
                        <a:latin typeface="FuturaA Md BT"/>
                      </a:endParaRPr>
                    </a:p>
                  </a:txBody>
                  <a:tcPr marL="7620" marR="7620" marT="7620" marB="0" anchor="ctr">
                    <a:solidFill>
                      <a:srgbClr val="5C51F1"/>
                    </a:solidFill>
                  </a:tcPr>
                </a:tc>
                <a:tc>
                  <a:txBody>
                    <a:bodyPr/>
                    <a:lstStyle/>
                    <a:p>
                      <a:pPr algn="l" rtl="0" fontAlgn="ctr"/>
                      <a:r>
                        <a:rPr lang="en-GB" sz="1600" b="1" u="none" strike="noStrike" dirty="0">
                          <a:solidFill>
                            <a:schemeClr val="bg1"/>
                          </a:solidFill>
                          <a:effectLst/>
                        </a:rPr>
                        <a:t> </a:t>
                      </a:r>
                      <a:endParaRPr lang="en-GB" sz="1600" b="1" i="0" u="none" strike="noStrike" dirty="0">
                        <a:solidFill>
                          <a:schemeClr val="bg1"/>
                        </a:solidFill>
                        <a:effectLst/>
                        <a:latin typeface="FuturaA Md BT"/>
                      </a:endParaRPr>
                    </a:p>
                  </a:txBody>
                  <a:tcPr marL="7620" marR="7620" marT="7620" marB="0" anchor="ctr">
                    <a:solidFill>
                      <a:srgbClr val="5C51F1"/>
                    </a:solidFill>
                  </a:tcPr>
                </a:tc>
              </a:tr>
              <a:tr h="375131">
                <a:tc>
                  <a:txBody>
                    <a:bodyPr/>
                    <a:lstStyle/>
                    <a:p>
                      <a:pPr algn="ctr" rtl="0" fontAlgn="ctr"/>
                      <a:r>
                        <a:rPr lang="en-GB" sz="1600" b="1" u="none" strike="noStrike">
                          <a:solidFill>
                            <a:schemeClr val="bg1"/>
                          </a:solidFill>
                          <a:effectLst/>
                        </a:rPr>
                        <a:t>Post, Print,TV </a:t>
                      </a:r>
                      <a:r>
                        <a:rPr lang="el-GR" sz="1600" b="1" u="none" strike="noStrike">
                          <a:solidFill>
                            <a:schemeClr val="bg1"/>
                          </a:solidFill>
                          <a:effectLst/>
                        </a:rPr>
                        <a:t>κλπ.</a:t>
                      </a:r>
                      <a:endParaRPr lang="el-GR" sz="1600" b="1" i="0" u="none" strike="noStrike">
                        <a:solidFill>
                          <a:schemeClr val="bg1"/>
                        </a:solidFill>
                        <a:effectLst/>
                        <a:latin typeface="Calibri" panose="020F0502020204030204" pitchFamily="34" charset="0"/>
                      </a:endParaRPr>
                    </a:p>
                  </a:txBody>
                  <a:tcPr marL="7620" marR="7620" marT="7620" marB="0" anchor="ctr">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rtl="0" fontAlgn="ctr"/>
                      <a:r>
                        <a:rPr lang="en-GB" sz="1600" b="1" u="none" strike="noStrike">
                          <a:solidFill>
                            <a:schemeClr val="bg1"/>
                          </a:solidFill>
                          <a:effectLst/>
                        </a:rPr>
                        <a:t> </a:t>
                      </a:r>
                      <a:endParaRPr lang="en-GB" sz="1600" b="1" i="0" u="none" strike="noStrike">
                        <a:solidFill>
                          <a:schemeClr val="bg1"/>
                        </a:solidFill>
                        <a:effectLst/>
                        <a:latin typeface="FuturaA Md BT"/>
                      </a:endParaRPr>
                    </a:p>
                  </a:txBody>
                  <a:tcPr marL="7620" marR="7620" marT="7620" marB="0" anchor="ctr">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dirty="0">
                          <a:solidFill>
                            <a:schemeClr val="bg1"/>
                          </a:solidFill>
                          <a:effectLst/>
                        </a:rPr>
                        <a:t> </a:t>
                      </a:r>
                      <a:endParaRPr lang="en-GB" sz="1600" b="1" i="0" u="none" strike="noStrike" dirty="0">
                        <a:solidFill>
                          <a:schemeClr val="bg1"/>
                        </a:solidFill>
                        <a:effectLst/>
                        <a:latin typeface="Arial" panose="020B0604020202020204" pitchFamily="34" charset="0"/>
                      </a:endParaRPr>
                    </a:p>
                  </a:txBody>
                  <a:tcPr marL="7620" marR="7620" marT="7620" marB="0">
                    <a:solidFill>
                      <a:srgbClr val="5C51F1"/>
                    </a:solidFill>
                  </a:tcPr>
                </a:tc>
              </a:tr>
              <a:tr h="375131">
                <a:tc>
                  <a:txBody>
                    <a:bodyPr/>
                    <a:lstStyle/>
                    <a:p>
                      <a:pPr algn="ctr" fontAlgn="ctr"/>
                      <a:r>
                        <a:rPr lang="en-GB" sz="1600" b="1" u="none" strike="noStrike">
                          <a:solidFill>
                            <a:schemeClr val="bg1"/>
                          </a:solidFill>
                          <a:effectLst/>
                        </a:rPr>
                        <a:t>………………</a:t>
                      </a:r>
                      <a:endParaRPr lang="en-GB" sz="1600" b="1" i="0" u="none" strike="noStrike">
                        <a:solidFill>
                          <a:schemeClr val="bg1"/>
                        </a:solidFill>
                        <a:effectLst/>
                        <a:latin typeface="Arial" panose="020B0604020202020204" pitchFamily="34" charset="0"/>
                      </a:endParaRPr>
                    </a:p>
                  </a:txBody>
                  <a:tcPr marL="7620" marR="7620" marT="7620" marB="0" anchor="ctr">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a:solidFill>
                            <a:schemeClr val="bg1"/>
                          </a:solidFill>
                          <a:effectLst/>
                        </a:rPr>
                        <a:t> </a:t>
                      </a:r>
                      <a:endParaRPr lang="en-GB" sz="1600" b="1" i="0" u="none" strike="noStrike">
                        <a:solidFill>
                          <a:schemeClr val="bg1"/>
                        </a:solidFill>
                        <a:effectLst/>
                        <a:latin typeface="Arial" panose="020B0604020202020204" pitchFamily="34" charset="0"/>
                      </a:endParaRPr>
                    </a:p>
                  </a:txBody>
                  <a:tcPr marL="7620" marR="7620" marT="7620" marB="0">
                    <a:solidFill>
                      <a:srgbClr val="5C51F1"/>
                    </a:solidFill>
                  </a:tcPr>
                </a:tc>
                <a:tc>
                  <a:txBody>
                    <a:bodyPr/>
                    <a:lstStyle/>
                    <a:p>
                      <a:pPr algn="l" fontAlgn="t"/>
                      <a:r>
                        <a:rPr lang="en-GB" sz="1600" b="1" u="none" strike="noStrike" dirty="0">
                          <a:solidFill>
                            <a:schemeClr val="bg1"/>
                          </a:solidFill>
                          <a:effectLst/>
                        </a:rPr>
                        <a:t> </a:t>
                      </a:r>
                      <a:endParaRPr lang="en-GB" sz="1600" b="1" i="0" u="none" strike="noStrike" dirty="0">
                        <a:solidFill>
                          <a:schemeClr val="bg1"/>
                        </a:solidFill>
                        <a:effectLst/>
                        <a:latin typeface="Arial" panose="020B0604020202020204" pitchFamily="34" charset="0"/>
                      </a:endParaRPr>
                    </a:p>
                  </a:txBody>
                  <a:tcPr marL="7620" marR="7620" marT="7620" marB="0">
                    <a:solidFill>
                      <a:srgbClr val="5C51F1"/>
                    </a:solidFill>
                  </a:tcPr>
                </a:tc>
              </a:tr>
              <a:tr h="230849">
                <a:tc>
                  <a:txBody>
                    <a:bodyPr/>
                    <a:lstStyle/>
                    <a:p>
                      <a:pPr algn="l" fontAlgn="b"/>
                      <a:endParaRPr lang="en-GB" sz="1600" b="1" i="0" u="none" strike="noStrike">
                        <a:solidFill>
                          <a:schemeClr val="bg1"/>
                        </a:solidFill>
                        <a:effectLst/>
                        <a:latin typeface="Calibri" panose="020F0502020204030204" pitchFamily="34" charset="0"/>
                      </a:endParaRPr>
                    </a:p>
                  </a:txBody>
                  <a:tcPr marL="7620" marR="7620" marT="7620" marB="0" anchor="b">
                    <a:solidFill>
                      <a:srgbClr val="5C51F1"/>
                    </a:solidFill>
                  </a:tcPr>
                </a:tc>
                <a:tc>
                  <a:txBody>
                    <a:bodyPr/>
                    <a:lstStyle/>
                    <a:p>
                      <a:pPr algn="l" fontAlgn="b"/>
                      <a:endParaRPr lang="en-GB" sz="1600" b="1" i="0" u="none" strike="noStrike">
                        <a:solidFill>
                          <a:schemeClr val="bg1"/>
                        </a:solidFill>
                        <a:effectLst/>
                        <a:latin typeface="Calibri" panose="020F0502020204030204" pitchFamily="34" charset="0"/>
                      </a:endParaRPr>
                    </a:p>
                  </a:txBody>
                  <a:tcPr marL="7620" marR="7620" marT="7620" marB="0" anchor="b">
                    <a:solidFill>
                      <a:srgbClr val="5C51F1"/>
                    </a:solidFill>
                  </a:tcPr>
                </a:tc>
                <a:tc>
                  <a:txBody>
                    <a:bodyPr/>
                    <a:lstStyle/>
                    <a:p>
                      <a:pPr algn="l" fontAlgn="b"/>
                      <a:endParaRPr lang="en-GB" sz="1600" b="1" i="0" u="none" strike="noStrike">
                        <a:solidFill>
                          <a:schemeClr val="bg1"/>
                        </a:solidFill>
                        <a:effectLst/>
                        <a:latin typeface="Calibri" panose="020F0502020204030204" pitchFamily="34" charset="0"/>
                      </a:endParaRPr>
                    </a:p>
                  </a:txBody>
                  <a:tcPr marL="7620" marR="7620" marT="7620" marB="0" anchor="b">
                    <a:solidFill>
                      <a:srgbClr val="5C51F1"/>
                    </a:solidFill>
                  </a:tcPr>
                </a:tc>
                <a:tc>
                  <a:txBody>
                    <a:bodyPr/>
                    <a:lstStyle/>
                    <a:p>
                      <a:pPr algn="l" fontAlgn="b"/>
                      <a:endParaRPr lang="en-GB" sz="1600" b="1" i="0" u="none" strike="noStrike">
                        <a:solidFill>
                          <a:schemeClr val="bg1"/>
                        </a:solidFill>
                        <a:effectLst/>
                        <a:latin typeface="Calibri" panose="020F0502020204030204" pitchFamily="34" charset="0"/>
                      </a:endParaRPr>
                    </a:p>
                  </a:txBody>
                  <a:tcPr marL="7620" marR="7620" marT="7620" marB="0" anchor="b">
                    <a:solidFill>
                      <a:srgbClr val="5C51F1"/>
                    </a:solidFill>
                  </a:tcPr>
                </a:tc>
                <a:tc>
                  <a:txBody>
                    <a:bodyPr/>
                    <a:lstStyle/>
                    <a:p>
                      <a:pPr algn="l" fontAlgn="b"/>
                      <a:endParaRPr lang="en-GB" sz="1600" b="1" i="0" u="none" strike="noStrike">
                        <a:solidFill>
                          <a:schemeClr val="bg1"/>
                        </a:solidFill>
                        <a:effectLst/>
                        <a:latin typeface="Calibri" panose="020F0502020204030204" pitchFamily="34" charset="0"/>
                      </a:endParaRPr>
                    </a:p>
                  </a:txBody>
                  <a:tcPr marL="7620" marR="7620" marT="7620" marB="0" anchor="b">
                    <a:solidFill>
                      <a:srgbClr val="5C51F1"/>
                    </a:solidFill>
                  </a:tcPr>
                </a:tc>
                <a:tc>
                  <a:txBody>
                    <a:bodyPr/>
                    <a:lstStyle/>
                    <a:p>
                      <a:pPr algn="l" fontAlgn="b"/>
                      <a:endParaRPr lang="en-GB" sz="1600" b="1" i="0" u="none" strike="noStrike" dirty="0">
                        <a:solidFill>
                          <a:schemeClr val="bg1"/>
                        </a:solidFill>
                        <a:effectLst/>
                        <a:latin typeface="Calibri" panose="020F0502020204030204" pitchFamily="34" charset="0"/>
                      </a:endParaRPr>
                    </a:p>
                  </a:txBody>
                  <a:tcPr marL="7620" marR="7620" marT="7620" marB="0" anchor="b">
                    <a:solidFill>
                      <a:srgbClr val="5C51F1"/>
                    </a:solidFill>
                  </a:tcPr>
                </a:tc>
              </a:tr>
            </a:tbl>
          </a:graphicData>
        </a:graphic>
      </p:graphicFrame>
    </p:spTree>
    <p:extLst>
      <p:ext uri="{BB962C8B-B14F-4D97-AF65-F5344CB8AC3E}">
        <p14:creationId xmlns:p14="http://schemas.microsoft.com/office/powerpoint/2010/main" val="16922950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b="1" dirty="0">
                <a:solidFill>
                  <a:schemeClr val="bg1"/>
                </a:solidFill>
              </a:rPr>
              <a:t>Περιεχόμενο στα σημεία επαφής</a:t>
            </a:r>
            <a:endParaRPr lang="el-GR" altLang="el-GR" sz="2800" b="1" dirty="0">
              <a:solidFill>
                <a:schemeClr val="bg1"/>
              </a:solidFill>
              <a:cs typeface="Arial" pitchFamily="34" charset="0"/>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sp>
        <p:nvSpPr>
          <p:cNvPr id="7" name="Content Placeholder 2"/>
          <p:cNvSpPr txBox="1">
            <a:spLocks/>
          </p:cNvSpPr>
          <p:nvPr/>
        </p:nvSpPr>
        <p:spPr>
          <a:xfrm>
            <a:off x="796255" y="1473140"/>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l-GR" sz="2400" dirty="0" smtClean="0">
                <a:cs typeface="Segoe UI" panose="020B0502040204020203" pitchFamily="34" charset="0"/>
              </a:rPr>
              <a:t>Τα σημεία επαφής είναι πάρα πολλά και η κατάσταση γίνεται ακόμη πιο πολύπλοκη καθώς για κάθε σημείο επαφής θα απαιτηθεί πιθανόν διαφοροποιημένο περιεχόμενο και επικοινωνιακή στρατηγική .  </a:t>
            </a:r>
          </a:p>
          <a:p>
            <a:endParaRPr lang="en-GB" dirty="0"/>
          </a:p>
        </p:txBody>
      </p:sp>
      <p:pic>
        <p:nvPicPr>
          <p:cNvPr id="8" name="3 - Θέση περιεχομένου" descr="#sellorelse&#10;CONTENT = DIGITAL BAIT&#10; "/>
          <p:cNvPicPr>
            <a:picLocks/>
          </p:cNvPicPr>
          <p:nvPr/>
        </p:nvPicPr>
        <p:blipFill>
          <a:blip r:embed="rId2" cstate="print"/>
          <a:srcRect/>
          <a:stretch>
            <a:fillRect/>
          </a:stretch>
        </p:blipFill>
        <p:spPr bwMode="auto">
          <a:xfrm>
            <a:off x="3319848" y="2900675"/>
            <a:ext cx="5155493" cy="2957803"/>
          </a:xfrm>
          <a:prstGeom prst="rect">
            <a:avLst/>
          </a:prstGeom>
          <a:noFill/>
          <a:ln w="9525">
            <a:noFill/>
            <a:miter lim="800000"/>
            <a:headEnd/>
            <a:tailEnd/>
          </a:ln>
          <a:effectLst/>
        </p:spPr>
      </p:pic>
    </p:spTree>
    <p:extLst>
      <p:ext uri="{BB962C8B-B14F-4D97-AF65-F5344CB8AC3E}">
        <p14:creationId xmlns:p14="http://schemas.microsoft.com/office/powerpoint/2010/main" val="26799155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b="1" dirty="0">
                <a:solidFill>
                  <a:schemeClr val="bg1"/>
                </a:solidFill>
              </a:rPr>
              <a:t>Know Your Customer (KYC) </a:t>
            </a:r>
            <a:r>
              <a:rPr lang="el-GR" sz="2800" b="1" dirty="0">
                <a:solidFill>
                  <a:schemeClr val="bg1"/>
                </a:solidFill>
              </a:rPr>
              <a:t>Γνώρισε τον πελάτη σου</a:t>
            </a:r>
            <a:endParaRPr lang="el-GR" altLang="el-GR" sz="2800" b="1" dirty="0">
              <a:solidFill>
                <a:schemeClr val="bg1"/>
              </a:solidFill>
              <a:cs typeface="Arial" pitchFamily="34" charset="0"/>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sp>
        <p:nvSpPr>
          <p:cNvPr id="9" name="Content Placeholder 2"/>
          <p:cNvSpPr txBox="1">
            <a:spLocks/>
          </p:cNvSpPr>
          <p:nvPr/>
        </p:nvSpPr>
        <p:spPr>
          <a:xfrm>
            <a:off x="692186" y="1216993"/>
            <a:ext cx="6378146" cy="4351338"/>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el-GR" b="1" smtClean="0">
                <a:cs typeface="Arial"/>
              </a:rPr>
              <a:t>Ποιες είναι οι προϋποθέσεις σωστής επικοινωνίας </a:t>
            </a:r>
            <a:endParaRPr lang="en-US" b="1" smtClean="0">
              <a:cs typeface="Arial"/>
            </a:endParaRPr>
          </a:p>
          <a:p>
            <a:pPr>
              <a:lnSpc>
                <a:spcPct val="130000"/>
              </a:lnSpc>
            </a:pPr>
            <a:endParaRPr lang="el-GR" smtClean="0">
              <a:cs typeface="Arial"/>
            </a:endParaRPr>
          </a:p>
          <a:p>
            <a:pPr>
              <a:lnSpc>
                <a:spcPct val="130000"/>
              </a:lnSpc>
            </a:pPr>
            <a:r>
              <a:rPr lang="el-GR" smtClean="0">
                <a:cs typeface="Arial"/>
              </a:rPr>
              <a:t>Να γνωρίζουμε σε ποιο πρωταρχικό κοινό απευθυνόμαστε (δημογραφικά, ψυχογραφικά) </a:t>
            </a:r>
          </a:p>
          <a:p>
            <a:pPr>
              <a:lnSpc>
                <a:spcPct val="130000"/>
              </a:lnSpc>
            </a:pPr>
            <a:r>
              <a:rPr lang="el-GR" smtClean="0">
                <a:cs typeface="Arial"/>
              </a:rPr>
              <a:t>Να γνωρίζουμε ποια είναι η κυρίαρχη θέση και στάση του, απέναντι στο προϊόν ή την υπηρεσία μας</a:t>
            </a:r>
          </a:p>
          <a:p>
            <a:pPr>
              <a:lnSpc>
                <a:spcPct val="130000"/>
              </a:lnSpc>
            </a:pPr>
            <a:r>
              <a:rPr lang="el-GR" smtClean="0">
                <a:cs typeface="Arial"/>
              </a:rPr>
              <a:t>Να γνωρίζουμε ποιο είναι το κύριο πρόβλημα που καλείται να λύση το προϊόν που του προσφέρουμε</a:t>
            </a:r>
          </a:p>
          <a:p>
            <a:pPr>
              <a:lnSpc>
                <a:spcPct val="130000"/>
              </a:lnSpc>
            </a:pPr>
            <a:r>
              <a:rPr lang="el-GR" smtClean="0">
                <a:cs typeface="Arial"/>
              </a:rPr>
              <a:t>Να «τοποθετήσουμε» (</a:t>
            </a:r>
            <a:r>
              <a:rPr lang="en-US" smtClean="0">
                <a:cs typeface="Arial"/>
              </a:rPr>
              <a:t>position</a:t>
            </a:r>
            <a:r>
              <a:rPr lang="el-GR" smtClean="0">
                <a:cs typeface="Arial"/>
              </a:rPr>
              <a:t>) σωστά το προϊόν μας σαν λύση στο πρόβλημά του.</a:t>
            </a:r>
            <a:endParaRPr lang="el-GR" dirty="0">
              <a:cs typeface="Aria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370" y="1424687"/>
            <a:ext cx="4431957" cy="3585519"/>
          </a:xfrm>
          <a:prstGeom prst="rect">
            <a:avLst/>
          </a:prstGeom>
        </p:spPr>
      </p:pic>
    </p:spTree>
    <p:extLst>
      <p:ext uri="{BB962C8B-B14F-4D97-AF65-F5344CB8AC3E}">
        <p14:creationId xmlns:p14="http://schemas.microsoft.com/office/powerpoint/2010/main" val="2203270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b="1" dirty="0">
                <a:solidFill>
                  <a:schemeClr val="bg1"/>
                </a:solidFill>
              </a:rPr>
              <a:t>Επικοινωνία</a:t>
            </a:r>
            <a:endParaRPr lang="el-GR" altLang="el-GR" sz="2800" b="1" dirty="0">
              <a:solidFill>
                <a:schemeClr val="bg1"/>
              </a:solidFill>
              <a:cs typeface="Arial" pitchFamily="34" charset="0"/>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370" y="1424687"/>
            <a:ext cx="4431957" cy="3585519"/>
          </a:xfrm>
          <a:prstGeom prst="rect">
            <a:avLst/>
          </a:prstGeom>
        </p:spPr>
      </p:pic>
      <p:sp>
        <p:nvSpPr>
          <p:cNvPr id="7" name="Content Placeholder 2"/>
          <p:cNvSpPr txBox="1">
            <a:spLocks/>
          </p:cNvSpPr>
          <p:nvPr/>
        </p:nvSpPr>
        <p:spPr>
          <a:xfrm>
            <a:off x="922090" y="1313897"/>
            <a:ext cx="4920049" cy="4351338"/>
          </a:xfrm>
          <a:prstGeom prst="rect">
            <a:avLst/>
          </a:prstGeom>
        </p:spPr>
        <p:txBody>
          <a:bodyP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l-GR" smtClean="0">
                <a:latin typeface="Arial"/>
                <a:cs typeface="Arial"/>
              </a:rPr>
              <a:t>Να επιλέξουμε ποιο είναι το ένα, σημαντικότερο πράγμα  στο οποίο θα πρέπει να δοθεί έμφαση </a:t>
            </a:r>
          </a:p>
          <a:p>
            <a:pPr>
              <a:lnSpc>
                <a:spcPct val="130000"/>
              </a:lnSpc>
            </a:pPr>
            <a:r>
              <a:rPr lang="el-GR" smtClean="0">
                <a:latin typeface="Arial"/>
                <a:cs typeface="Arial"/>
              </a:rPr>
              <a:t>Να «αποφασίσουμε» μέσω έρευνας, ποια θα πρέπει να είναι η επιθυμητή αντίδραση του κοινού μας στην επικοινωνία μας (τι θέλουμε να προσέξουν, να αισθανθούν, να πράξουν)</a:t>
            </a:r>
          </a:p>
          <a:p>
            <a:pPr>
              <a:lnSpc>
                <a:spcPct val="130000"/>
              </a:lnSpc>
            </a:pPr>
            <a:r>
              <a:rPr lang="el-GR" smtClean="0">
                <a:latin typeface="Arial"/>
                <a:cs typeface="Arial"/>
              </a:rPr>
              <a:t>Να υλοποιήσουμε και στην συνέχεια να αξιολογήσουμε την αποτελεσματικότητα της δημιουργικής προσέγγισης.</a:t>
            </a:r>
          </a:p>
          <a:p>
            <a:endParaRPr lang="en-GB" dirty="0"/>
          </a:p>
        </p:txBody>
      </p:sp>
    </p:spTree>
    <p:extLst>
      <p:ext uri="{BB962C8B-B14F-4D97-AF65-F5344CB8AC3E}">
        <p14:creationId xmlns:p14="http://schemas.microsoft.com/office/powerpoint/2010/main" val="21822995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b="1" dirty="0">
                <a:solidFill>
                  <a:schemeClr val="bg1"/>
                </a:solidFill>
              </a:rPr>
              <a:t>άσκηση </a:t>
            </a:r>
            <a:r>
              <a:rPr lang="el-GR" sz="2800" b="1" dirty="0" smtClean="0">
                <a:solidFill>
                  <a:schemeClr val="bg1"/>
                </a:solidFill>
              </a:rPr>
              <a:t>2</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sp>
        <p:nvSpPr>
          <p:cNvPr id="7" name="Content Placeholder 2"/>
          <p:cNvSpPr txBox="1">
            <a:spLocks/>
          </p:cNvSpPr>
          <p:nvPr/>
        </p:nvSpPr>
        <p:spPr>
          <a:xfrm>
            <a:off x="771088" y="1313897"/>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dirty="0"/>
              <a:t>Με βάση την άσκηση 1 και το αγοραστικό σας ταξίδι, μπορείτε να περιγράψετε ποια σημεία επαφής χρησιμοποίησε η επιχείρηση από την οποία αγοράσατε πριν την αγορά σας, για την αγορά  σας και μετά την αγορά σας?</a:t>
            </a:r>
          </a:p>
          <a:p>
            <a:r>
              <a:rPr lang="el-GR" dirty="0"/>
              <a:t>Κάποιος να το περιγράψει</a:t>
            </a:r>
            <a:r>
              <a:rPr lang="en-GB" dirty="0"/>
              <a:t>? </a:t>
            </a:r>
          </a:p>
        </p:txBody>
      </p:sp>
      <p:pic>
        <p:nvPicPr>
          <p:cNvPr id="9" name="Picture 8"/>
          <p:cNvPicPr>
            <a:picLocks noChangeAspect="1"/>
          </p:cNvPicPr>
          <p:nvPr/>
        </p:nvPicPr>
        <p:blipFill>
          <a:blip r:embed="rId2"/>
          <a:stretch>
            <a:fillRect/>
          </a:stretch>
        </p:blipFill>
        <p:spPr>
          <a:xfrm>
            <a:off x="7905378" y="2778138"/>
            <a:ext cx="2215978" cy="2215978"/>
          </a:xfrm>
          <a:prstGeom prst="rect">
            <a:avLst/>
          </a:prstGeom>
        </p:spPr>
      </p:pic>
    </p:spTree>
    <p:extLst>
      <p:ext uri="{BB962C8B-B14F-4D97-AF65-F5344CB8AC3E}">
        <p14:creationId xmlns:p14="http://schemas.microsoft.com/office/powerpoint/2010/main" val="3530846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altLang="el-GR" sz="2800" b="1" dirty="0" smtClean="0">
                <a:solidFill>
                  <a:schemeClr val="bg1"/>
                </a:solidFill>
              </a:rPr>
              <a:t>Εργαλεία </a:t>
            </a:r>
            <a:r>
              <a:rPr lang="el-GR" altLang="el-GR" sz="2800" b="1" dirty="0">
                <a:solidFill>
                  <a:schemeClr val="bg1"/>
                </a:solidFill>
              </a:rPr>
              <a:t>για να </a:t>
            </a:r>
            <a:r>
              <a:rPr lang="el-GR" altLang="el-GR" sz="2800" b="1" i="1" u="sng" dirty="0">
                <a:solidFill>
                  <a:schemeClr val="bg1"/>
                </a:solidFill>
              </a:rPr>
              <a:t>κατακτήσουμε</a:t>
            </a:r>
            <a:r>
              <a:rPr lang="el-GR" altLang="el-GR" sz="2800" b="1" dirty="0">
                <a:solidFill>
                  <a:schemeClr val="bg1"/>
                </a:solidFill>
              </a:rPr>
              <a:t> την αγορά</a:t>
            </a:r>
          </a:p>
          <a:p>
            <a:pPr algn="l"/>
            <a:r>
              <a:rPr lang="el-GR" sz="2800" b="1" dirty="0" smtClean="0">
                <a:solidFill>
                  <a:schemeClr val="bg1"/>
                </a:solidFill>
              </a:rPr>
              <a:t>α</a:t>
            </a:r>
            <a:endParaRPr lang="el-GR" altLang="el-GR" sz="2800" b="1" dirty="0">
              <a:solidFill>
                <a:schemeClr val="bg1"/>
              </a:solidFill>
              <a:cs typeface="Arial" pitchFamily="34" charset="0"/>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sp>
        <p:nvSpPr>
          <p:cNvPr id="8" name="9 - Θέση περιεχομένου"/>
          <p:cNvSpPr txBox="1">
            <a:spLocks/>
          </p:cNvSpPr>
          <p:nvPr/>
        </p:nvSpPr>
        <p:spPr>
          <a:xfrm>
            <a:off x="930876" y="1219200"/>
            <a:ext cx="10149016" cy="52565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endParaRPr lang="el-GR" sz="2000" dirty="0" smtClean="0">
              <a:solidFill>
                <a:srgbClr val="0000FF"/>
              </a:solidFill>
              <a:latin typeface="Arial Black" pitchFamily="34" charset="0"/>
            </a:endParaRPr>
          </a:p>
          <a:p>
            <a:pPr marL="0" indent="0" algn="just">
              <a:buFont typeface="Arial" panose="020B0604020202020204" pitchFamily="34" charset="0"/>
              <a:buNone/>
            </a:pPr>
            <a:r>
              <a:rPr lang="el-GR" sz="1600" dirty="0" smtClean="0"/>
              <a:t>Στον Επιχειρηματικό και τον Ακαδημαϊκό χώρο έγιναν σημαντικές</a:t>
            </a:r>
            <a:r>
              <a:rPr lang="en-US" sz="1600" dirty="0" smtClean="0"/>
              <a:t> </a:t>
            </a:r>
            <a:r>
              <a:rPr lang="el-GR" sz="1600" dirty="0" smtClean="0"/>
              <a:t>προσπάθειες  για να σχεδιαστούν εργαλεία μάρκετινγκ  με </a:t>
            </a:r>
            <a:r>
              <a:rPr lang="el-GR" sz="1600" dirty="0" err="1" smtClean="0"/>
              <a:t>πελατοκεντρική</a:t>
            </a:r>
            <a:r>
              <a:rPr lang="el-GR" sz="1600" dirty="0" smtClean="0"/>
              <a:t> οπτική δηλαδή με τεχνικές που εστιάζουν στην ανάγκη του πελάτη και στη λύση που του προσφέρει το προϊόν που προωθείται και μερικά από αυτά είναι: </a:t>
            </a:r>
            <a:endParaRPr lang="en-US" sz="1600" dirty="0" smtClean="0"/>
          </a:p>
          <a:p>
            <a:pPr marL="0" indent="0" algn="just">
              <a:buFont typeface="Arial" panose="020B0604020202020204" pitchFamily="34" charset="0"/>
              <a:buNone/>
            </a:pPr>
            <a:endParaRPr lang="el-GR" sz="1600" dirty="0" smtClean="0"/>
          </a:p>
          <a:p>
            <a:pPr marL="0" indent="0" algn="just">
              <a:buFont typeface="Arial" panose="020B0604020202020204" pitchFamily="34" charset="0"/>
              <a:buNone/>
            </a:pPr>
            <a:r>
              <a:rPr lang="en-US" sz="1600" b="1" dirty="0" smtClean="0"/>
              <a:t> </a:t>
            </a:r>
            <a:endParaRPr lang="el-GR" sz="1600" b="1" dirty="0" smtClean="0"/>
          </a:p>
          <a:p>
            <a:pPr marL="0" indent="0" algn="just">
              <a:buFont typeface="Arial" panose="020B0604020202020204" pitchFamily="34" charset="0"/>
              <a:buNone/>
            </a:pPr>
            <a:r>
              <a:rPr lang="el-GR" sz="1600" b="1" dirty="0" smtClean="0"/>
              <a:t>   </a:t>
            </a:r>
            <a:r>
              <a:rPr lang="en-US" sz="1600" b="1" dirty="0" smtClean="0"/>
              <a:t>      </a:t>
            </a:r>
          </a:p>
          <a:p>
            <a:pPr marL="0" indent="0" algn="just">
              <a:buFont typeface="Arial" panose="020B0604020202020204" pitchFamily="34" charset="0"/>
              <a:buNone/>
            </a:pPr>
            <a:r>
              <a:rPr lang="en-US" sz="1600" dirty="0" smtClean="0"/>
              <a:t>      </a:t>
            </a:r>
            <a:endParaRPr lang="el-GR" sz="1600" dirty="0" smtClean="0"/>
          </a:p>
          <a:p>
            <a:pPr marL="0" indent="0" algn="just">
              <a:buFont typeface="Arial" panose="020B0604020202020204" pitchFamily="34" charset="0"/>
              <a:buNone/>
            </a:pPr>
            <a:endParaRPr lang="el-GR" sz="1600" dirty="0" smtClean="0"/>
          </a:p>
          <a:p>
            <a:pPr marL="0" indent="0" algn="just">
              <a:buFont typeface="Arial" panose="020B0604020202020204" pitchFamily="34" charset="0"/>
              <a:buNone/>
            </a:pPr>
            <a:endParaRPr lang="el-GR" sz="1600" dirty="0" smtClean="0"/>
          </a:p>
        </p:txBody>
      </p:sp>
      <p:sp>
        <p:nvSpPr>
          <p:cNvPr id="9" name="TextBox 8"/>
          <p:cNvSpPr txBox="1"/>
          <p:nvPr/>
        </p:nvSpPr>
        <p:spPr>
          <a:xfrm>
            <a:off x="1178009" y="2592519"/>
            <a:ext cx="5593491" cy="369332"/>
          </a:xfrm>
          <a:prstGeom prst="rect">
            <a:avLst/>
          </a:prstGeom>
          <a:noFill/>
        </p:spPr>
        <p:txBody>
          <a:bodyPr wrap="square" rtlCol="0">
            <a:spAutoFit/>
          </a:bodyPr>
          <a:lstStyle/>
          <a:p>
            <a:pPr algn="just"/>
            <a:r>
              <a:rPr lang="el-GR" b="1" dirty="0"/>
              <a:t>4</a:t>
            </a:r>
            <a:r>
              <a:rPr lang="en-US" b="1" dirty="0"/>
              <a:t>C’s (Consumer, Convenience, Cost, Communication</a:t>
            </a:r>
            <a:r>
              <a:rPr lang="en-US" b="1" dirty="0" smtClean="0"/>
              <a:t>)</a:t>
            </a:r>
            <a:r>
              <a:rPr lang="el-GR" b="1" dirty="0" smtClean="0"/>
              <a:t> </a:t>
            </a:r>
            <a:endParaRPr lang="el-GR" b="1" dirty="0"/>
          </a:p>
        </p:txBody>
      </p:sp>
      <p:sp>
        <p:nvSpPr>
          <p:cNvPr id="11" name="TextBox 10"/>
          <p:cNvSpPr txBox="1"/>
          <p:nvPr/>
        </p:nvSpPr>
        <p:spPr>
          <a:xfrm>
            <a:off x="5279390" y="2961851"/>
            <a:ext cx="5593491" cy="369332"/>
          </a:xfrm>
          <a:prstGeom prst="rect">
            <a:avLst/>
          </a:prstGeom>
          <a:noFill/>
        </p:spPr>
        <p:txBody>
          <a:bodyPr wrap="square" rtlCol="0">
            <a:spAutoFit/>
          </a:bodyPr>
          <a:lstStyle/>
          <a:p>
            <a:pPr algn="just"/>
            <a:r>
              <a:rPr lang="en-US" b="1" dirty="0"/>
              <a:t>4E’s (Experience, Everywhere, Exchange, Evangelism</a:t>
            </a:r>
            <a:r>
              <a:rPr lang="en-US" b="1" dirty="0" smtClean="0"/>
              <a:t>)</a:t>
            </a:r>
            <a:r>
              <a:rPr lang="el-GR" b="1" dirty="0" smtClean="0"/>
              <a:t> </a:t>
            </a:r>
            <a:endParaRPr lang="el-GR" b="1" dirty="0"/>
          </a:p>
        </p:txBody>
      </p:sp>
      <p:sp>
        <p:nvSpPr>
          <p:cNvPr id="12" name="TextBox 11"/>
          <p:cNvSpPr txBox="1"/>
          <p:nvPr/>
        </p:nvSpPr>
        <p:spPr>
          <a:xfrm>
            <a:off x="1178008" y="3700515"/>
            <a:ext cx="5593491" cy="369332"/>
          </a:xfrm>
          <a:prstGeom prst="rect">
            <a:avLst/>
          </a:prstGeom>
          <a:noFill/>
        </p:spPr>
        <p:txBody>
          <a:bodyPr wrap="square" rtlCol="0">
            <a:spAutoFit/>
          </a:bodyPr>
          <a:lstStyle/>
          <a:p>
            <a:pPr algn="just"/>
            <a:r>
              <a:rPr lang="en-US" b="1" dirty="0"/>
              <a:t>SIVA (Solution, Information, Value, Access)</a:t>
            </a:r>
            <a:endParaRPr lang="el-GR" b="1" dirty="0"/>
          </a:p>
        </p:txBody>
      </p:sp>
      <p:sp>
        <p:nvSpPr>
          <p:cNvPr id="14" name="TextBox 13"/>
          <p:cNvSpPr txBox="1"/>
          <p:nvPr/>
        </p:nvSpPr>
        <p:spPr>
          <a:xfrm>
            <a:off x="2027264" y="4399615"/>
            <a:ext cx="8592065" cy="523220"/>
          </a:xfrm>
          <a:prstGeom prst="rect">
            <a:avLst/>
          </a:prstGeom>
          <a:noFill/>
        </p:spPr>
        <p:txBody>
          <a:bodyPr wrap="square" rtlCol="0">
            <a:spAutoFit/>
          </a:bodyPr>
          <a:lstStyle/>
          <a:p>
            <a:pPr algn="just"/>
            <a:r>
              <a:rPr lang="en-US" sz="2800" b="1" dirty="0">
                <a:solidFill>
                  <a:srgbClr val="FF0000"/>
                </a:solidFill>
              </a:rPr>
              <a:t>SAVE (Solution, Access, Value, Education/Engagement</a:t>
            </a:r>
            <a:r>
              <a:rPr lang="en-US" sz="2800" b="1" dirty="0" smtClean="0">
                <a:solidFill>
                  <a:srgbClr val="FF0000"/>
                </a:solidFill>
              </a:rPr>
              <a:t>)</a:t>
            </a:r>
            <a:endParaRPr lang="el-GR" sz="2800" b="1" dirty="0">
              <a:solidFill>
                <a:srgbClr val="FF0000"/>
              </a:solidFill>
            </a:endParaRPr>
          </a:p>
        </p:txBody>
      </p:sp>
    </p:spTree>
    <p:extLst>
      <p:ext uri="{BB962C8B-B14F-4D97-AF65-F5344CB8AC3E}">
        <p14:creationId xmlns:p14="http://schemas.microsoft.com/office/powerpoint/2010/main" val="40930144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chemeClr val="bg1"/>
                </a:solidFill>
              </a:rPr>
              <a:t>Marketing: </a:t>
            </a:r>
            <a:r>
              <a:rPr lang="el-GR" sz="2800" b="1" dirty="0" err="1">
                <a:solidFill>
                  <a:schemeClr val="bg1"/>
                </a:solidFill>
              </a:rPr>
              <a:t>προϊ</a:t>
            </a:r>
            <a:r>
              <a:rPr lang="en-US" sz="2800" b="1" dirty="0">
                <a:solidFill>
                  <a:schemeClr val="bg1"/>
                </a:solidFill>
              </a:rPr>
              <a:t>o</a:t>
            </a:r>
            <a:r>
              <a:rPr lang="el-GR" sz="2800" b="1" dirty="0" err="1">
                <a:solidFill>
                  <a:schemeClr val="bg1"/>
                </a:solidFill>
              </a:rPr>
              <a:t>ντικό</a:t>
            </a:r>
            <a:r>
              <a:rPr lang="el-GR" sz="2800" b="1" dirty="0">
                <a:solidFill>
                  <a:schemeClr val="bg1"/>
                </a:solidFill>
              </a:rPr>
              <a:t> ή </a:t>
            </a:r>
            <a:r>
              <a:rPr lang="el-GR" sz="2800" b="1" dirty="0" err="1">
                <a:solidFill>
                  <a:schemeClr val="bg1"/>
                </a:solidFill>
              </a:rPr>
              <a:t>πελατοκεντρικό</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069" y="1216993"/>
            <a:ext cx="9320635" cy="3021356"/>
          </a:xfrm>
          <a:prstGeom prst="rect">
            <a:avLst/>
          </a:prstGeom>
        </p:spPr>
      </p:pic>
      <p:sp>
        <p:nvSpPr>
          <p:cNvPr id="8" name="Rectangle 7"/>
          <p:cNvSpPr/>
          <p:nvPr/>
        </p:nvSpPr>
        <p:spPr>
          <a:xfrm>
            <a:off x="402671" y="4024298"/>
            <a:ext cx="11224469" cy="1877437"/>
          </a:xfrm>
          <a:prstGeom prst="rect">
            <a:avLst/>
          </a:prstGeom>
        </p:spPr>
        <p:txBody>
          <a:bodyPr wrap="square">
            <a:spAutoFit/>
          </a:bodyPr>
          <a:lstStyle/>
          <a:p>
            <a:pPr algn="just">
              <a:spcBef>
                <a:spcPts val="1200"/>
              </a:spcBef>
            </a:pPr>
            <a:r>
              <a:rPr lang="el-GR" sz="2000" dirty="0"/>
              <a:t>Τις προηγούμενες 10ετίες ήταν σε χρήση το σύστημα 4Ρ</a:t>
            </a:r>
          </a:p>
          <a:p>
            <a:pPr marL="0" lvl="1" algn="just"/>
            <a:r>
              <a:rPr lang="el-GR" sz="2000" dirty="0"/>
              <a:t>Έβγαζες ένα προϊόν (</a:t>
            </a:r>
            <a:r>
              <a:rPr lang="en-US" sz="2000" b="1" dirty="0"/>
              <a:t>product</a:t>
            </a:r>
            <a:r>
              <a:rPr lang="en-US" sz="2000" dirty="0" smtClean="0"/>
              <a:t>)</a:t>
            </a:r>
            <a:r>
              <a:rPr lang="el-GR" sz="2000" dirty="0" smtClean="0"/>
              <a:t>,     το τοποθετούσες σε σημεία πώλησης, ο </a:t>
            </a:r>
            <a:r>
              <a:rPr lang="el-GR" sz="2000" dirty="0"/>
              <a:t>πελάτης αγόραζε από τα σημεία </a:t>
            </a:r>
            <a:r>
              <a:rPr lang="el-GR" sz="2000" dirty="0" smtClean="0"/>
              <a:t>αυτά</a:t>
            </a:r>
            <a:r>
              <a:rPr lang="en-US" sz="2000" dirty="0" smtClean="0"/>
              <a:t> </a:t>
            </a:r>
            <a:r>
              <a:rPr lang="en-US" sz="2000" dirty="0"/>
              <a:t>(</a:t>
            </a:r>
            <a:r>
              <a:rPr lang="en-US" sz="2000" b="1" dirty="0"/>
              <a:t>place</a:t>
            </a:r>
            <a:r>
              <a:rPr lang="en-US" sz="2000" dirty="0"/>
              <a:t>)</a:t>
            </a:r>
            <a:r>
              <a:rPr lang="el-GR" sz="2000" dirty="0"/>
              <a:t> </a:t>
            </a:r>
            <a:r>
              <a:rPr lang="el-GR" sz="2000" dirty="0" smtClean="0"/>
              <a:t>   στην τιμή που ζητούσες </a:t>
            </a:r>
            <a:r>
              <a:rPr lang="el-GR" sz="2000" dirty="0"/>
              <a:t>(</a:t>
            </a:r>
            <a:r>
              <a:rPr lang="en-US" sz="2000" dirty="0"/>
              <a:t> </a:t>
            </a:r>
            <a:r>
              <a:rPr lang="en-US" sz="2000" b="1" dirty="0"/>
              <a:t>price</a:t>
            </a:r>
            <a:r>
              <a:rPr lang="en-US" sz="2000" dirty="0" smtClean="0"/>
              <a:t>)</a:t>
            </a:r>
            <a:r>
              <a:rPr lang="el-GR" sz="2000" dirty="0" smtClean="0"/>
              <a:t>, το προωθούσες αδιάκριτα σε όλους, μαζικά και έτσι η </a:t>
            </a:r>
            <a:r>
              <a:rPr lang="el-GR" sz="2000" dirty="0"/>
              <a:t>σχέση με τον πελάτη ήταν «ανώνυμη</a:t>
            </a:r>
            <a:r>
              <a:rPr lang="el-GR" sz="2000" dirty="0" smtClean="0"/>
              <a:t>».</a:t>
            </a:r>
            <a:endParaRPr lang="el-GR" sz="2000" dirty="0"/>
          </a:p>
          <a:p>
            <a:pPr marL="0" lvl="1" algn="just"/>
            <a:endParaRPr lang="el-GR" dirty="0"/>
          </a:p>
          <a:p>
            <a:pPr marL="0" lvl="1" algn="just"/>
            <a:endParaRPr lang="el-GR" dirty="0"/>
          </a:p>
        </p:txBody>
      </p:sp>
      <p:sp>
        <p:nvSpPr>
          <p:cNvPr id="5" name="TextBox 4"/>
          <p:cNvSpPr txBox="1"/>
          <p:nvPr/>
        </p:nvSpPr>
        <p:spPr>
          <a:xfrm>
            <a:off x="2455005" y="2967177"/>
            <a:ext cx="1048624" cy="369332"/>
          </a:xfrm>
          <a:prstGeom prst="rect">
            <a:avLst/>
          </a:prstGeom>
          <a:noFill/>
        </p:spPr>
        <p:txBody>
          <a:bodyPr wrap="square" rtlCol="0">
            <a:spAutoFit/>
          </a:bodyPr>
          <a:lstStyle/>
          <a:p>
            <a:r>
              <a:rPr lang="el-GR" dirty="0" smtClean="0"/>
              <a:t>προϊόν</a:t>
            </a:r>
            <a:endParaRPr lang="en-GB" dirty="0"/>
          </a:p>
        </p:txBody>
      </p:sp>
      <p:sp>
        <p:nvSpPr>
          <p:cNvPr id="9" name="TextBox 8"/>
          <p:cNvSpPr txBox="1"/>
          <p:nvPr/>
        </p:nvSpPr>
        <p:spPr>
          <a:xfrm>
            <a:off x="4288202" y="2943219"/>
            <a:ext cx="1461083" cy="369332"/>
          </a:xfrm>
          <a:prstGeom prst="rect">
            <a:avLst/>
          </a:prstGeom>
          <a:noFill/>
        </p:spPr>
        <p:txBody>
          <a:bodyPr wrap="square" rtlCol="0">
            <a:spAutoFit/>
          </a:bodyPr>
          <a:lstStyle/>
          <a:p>
            <a:r>
              <a:rPr lang="el-GR" dirty="0" smtClean="0"/>
              <a:t>τοποθέτηση</a:t>
            </a:r>
            <a:endParaRPr lang="en-GB" dirty="0"/>
          </a:p>
        </p:txBody>
      </p:sp>
      <p:sp>
        <p:nvSpPr>
          <p:cNvPr id="10" name="TextBox 9"/>
          <p:cNvSpPr txBox="1"/>
          <p:nvPr/>
        </p:nvSpPr>
        <p:spPr>
          <a:xfrm>
            <a:off x="6797909" y="3025900"/>
            <a:ext cx="1012242" cy="369332"/>
          </a:xfrm>
          <a:prstGeom prst="rect">
            <a:avLst/>
          </a:prstGeom>
          <a:noFill/>
        </p:spPr>
        <p:txBody>
          <a:bodyPr wrap="square" rtlCol="0">
            <a:spAutoFit/>
          </a:bodyPr>
          <a:lstStyle/>
          <a:p>
            <a:r>
              <a:rPr lang="el-GR" dirty="0" smtClean="0"/>
              <a:t>τιμή</a:t>
            </a:r>
            <a:endParaRPr lang="en-GB" dirty="0"/>
          </a:p>
        </p:txBody>
      </p:sp>
      <p:sp>
        <p:nvSpPr>
          <p:cNvPr id="11" name="TextBox 10"/>
          <p:cNvSpPr txBox="1"/>
          <p:nvPr/>
        </p:nvSpPr>
        <p:spPr>
          <a:xfrm>
            <a:off x="8615493" y="2998315"/>
            <a:ext cx="1317071" cy="369332"/>
          </a:xfrm>
          <a:prstGeom prst="rect">
            <a:avLst/>
          </a:prstGeom>
          <a:noFill/>
        </p:spPr>
        <p:txBody>
          <a:bodyPr wrap="square" rtlCol="0">
            <a:spAutoFit/>
          </a:bodyPr>
          <a:lstStyle/>
          <a:p>
            <a:r>
              <a:rPr lang="el-GR" dirty="0" smtClean="0"/>
              <a:t>προώθηση</a:t>
            </a:r>
            <a:endParaRPr lang="en-GB" dirty="0"/>
          </a:p>
        </p:txBody>
      </p:sp>
    </p:spTree>
    <p:extLst>
      <p:ext uri="{BB962C8B-B14F-4D97-AF65-F5344CB8AC3E}">
        <p14:creationId xmlns:p14="http://schemas.microsoft.com/office/powerpoint/2010/main" val="5417794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chemeClr val="bg1"/>
                </a:solidFill>
              </a:rPr>
              <a:t>SAVE (Solution, Access, Value, Education/Engagement)</a:t>
            </a:r>
            <a:r>
              <a:rPr lang="el-GR" sz="2800" b="1" dirty="0">
                <a:solidFill>
                  <a:schemeClr val="bg1"/>
                </a:solidFill>
              </a:rPr>
              <a:t/>
            </a:r>
            <a:br>
              <a:rPr lang="el-GR" sz="2800" b="1" dirty="0">
                <a:solidFill>
                  <a:schemeClr val="bg1"/>
                </a:solidFill>
              </a:rPr>
            </a:br>
            <a:endParaRPr lang="el-GR" altLang="el-GR" sz="2800" b="1" dirty="0">
              <a:solidFill>
                <a:schemeClr val="bg1"/>
              </a:solidFill>
              <a:cs typeface="Arial" pitchFamily="34" charset="0"/>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pic>
        <p:nvPicPr>
          <p:cNvPr id="10" name="Content Placeholder 3"/>
          <p:cNvPicPr>
            <a:picLocks noChangeAspect="1"/>
          </p:cNvPicPr>
          <p:nvPr/>
        </p:nvPicPr>
        <p:blipFill>
          <a:blip r:embed="rId2"/>
          <a:stretch>
            <a:fillRect/>
          </a:stretch>
        </p:blipFill>
        <p:spPr>
          <a:xfrm>
            <a:off x="1396047" y="1343982"/>
            <a:ext cx="9522941" cy="4390768"/>
          </a:xfrm>
          <a:prstGeom prst="rect">
            <a:avLst/>
          </a:prstGeom>
        </p:spPr>
      </p:pic>
      <p:sp>
        <p:nvSpPr>
          <p:cNvPr id="5" name="Oval Callout 4"/>
          <p:cNvSpPr/>
          <p:nvPr/>
        </p:nvSpPr>
        <p:spPr>
          <a:xfrm>
            <a:off x="3848347" y="1216992"/>
            <a:ext cx="2424419" cy="1861767"/>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227661" y="1397840"/>
            <a:ext cx="1870745" cy="1569660"/>
          </a:xfrm>
          <a:prstGeom prst="rect">
            <a:avLst/>
          </a:prstGeom>
          <a:noFill/>
        </p:spPr>
        <p:txBody>
          <a:bodyPr wrap="square" rtlCol="0">
            <a:spAutoFit/>
          </a:bodyPr>
          <a:lstStyle/>
          <a:p>
            <a:r>
              <a:rPr lang="el-GR" sz="1600" b="1" dirty="0" smtClean="0"/>
              <a:t>ΛΥΣΗ: Εστιάζεις στην λύση που δίνει το προϊόν σου όχι στα χαρακτηριστικά του</a:t>
            </a:r>
            <a:endParaRPr lang="en-GB" sz="1600" b="1" dirty="0"/>
          </a:p>
        </p:txBody>
      </p:sp>
      <p:sp>
        <p:nvSpPr>
          <p:cNvPr id="9" name="Oval Callout 8"/>
          <p:cNvSpPr/>
          <p:nvPr/>
        </p:nvSpPr>
        <p:spPr>
          <a:xfrm>
            <a:off x="8930019" y="1216993"/>
            <a:ext cx="2424419" cy="1861767"/>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9327207" y="1371149"/>
            <a:ext cx="1870745" cy="1569660"/>
          </a:xfrm>
          <a:prstGeom prst="rect">
            <a:avLst/>
          </a:prstGeom>
          <a:noFill/>
        </p:spPr>
        <p:txBody>
          <a:bodyPr wrap="square" rtlCol="0">
            <a:spAutoFit/>
          </a:bodyPr>
          <a:lstStyle/>
          <a:p>
            <a:r>
              <a:rPr lang="el-GR" sz="1600" b="1" dirty="0" smtClean="0"/>
              <a:t>ΠΡΟΣΒΑΣΗ: Εστιάζεις στην πρόσβαση που έχει ο πελάτης στο προϊόν σου όχι που το πουλάνε</a:t>
            </a:r>
            <a:endParaRPr lang="en-GB" sz="1600" b="1" dirty="0"/>
          </a:p>
        </p:txBody>
      </p:sp>
      <p:sp>
        <p:nvSpPr>
          <p:cNvPr id="12" name="Oval Callout 11"/>
          <p:cNvSpPr/>
          <p:nvPr/>
        </p:nvSpPr>
        <p:spPr>
          <a:xfrm>
            <a:off x="3806534" y="3549498"/>
            <a:ext cx="2424419" cy="1861767"/>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264951" y="3695551"/>
            <a:ext cx="1870745" cy="1323439"/>
          </a:xfrm>
          <a:prstGeom prst="rect">
            <a:avLst/>
          </a:prstGeom>
          <a:noFill/>
        </p:spPr>
        <p:txBody>
          <a:bodyPr wrap="square" rtlCol="0">
            <a:spAutoFit/>
          </a:bodyPr>
          <a:lstStyle/>
          <a:p>
            <a:r>
              <a:rPr lang="el-GR" sz="1600" b="1" dirty="0" smtClean="0"/>
              <a:t>ΤΙΜΗ: Εστιάζεις στην ΑΞΊΑ που προσφέρει το προϊόν σου όχι πόσο κάνει</a:t>
            </a:r>
            <a:endParaRPr lang="en-GB" sz="1600" b="1" dirty="0"/>
          </a:p>
        </p:txBody>
      </p:sp>
      <p:sp>
        <p:nvSpPr>
          <p:cNvPr id="14" name="Oval Callout 13"/>
          <p:cNvSpPr/>
          <p:nvPr/>
        </p:nvSpPr>
        <p:spPr>
          <a:xfrm>
            <a:off x="8930018" y="3365274"/>
            <a:ext cx="2424419" cy="1861767"/>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9153106" y="3691812"/>
            <a:ext cx="2044846" cy="1169551"/>
          </a:xfrm>
          <a:prstGeom prst="rect">
            <a:avLst/>
          </a:prstGeom>
          <a:noFill/>
        </p:spPr>
        <p:txBody>
          <a:bodyPr wrap="square" rtlCol="0">
            <a:spAutoFit/>
          </a:bodyPr>
          <a:lstStyle/>
          <a:p>
            <a:r>
              <a:rPr lang="el-GR" sz="1400" b="1" dirty="0" smtClean="0"/>
              <a:t>ΕΚΠΑΙΔΕΥΣΗ: Εστιάζεις στην πληροφόρηση του πελάτη σε κάθε στάδιο της πώλησης αντί για προωθητικές ενέργειες</a:t>
            </a:r>
            <a:endParaRPr lang="en-GB" sz="1400" b="1" dirty="0"/>
          </a:p>
        </p:txBody>
      </p:sp>
    </p:spTree>
    <p:extLst>
      <p:ext uri="{BB962C8B-B14F-4D97-AF65-F5344CB8AC3E}">
        <p14:creationId xmlns:p14="http://schemas.microsoft.com/office/powerpoint/2010/main" val="268689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animBg="1"/>
      <p:bldP spid="11" grpId="0"/>
      <p:bldP spid="12" grpId="0" animBg="1"/>
      <p:bldP spid="13" grpId="0"/>
      <p:bldP spid="14" grpId="0"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b="1" dirty="0">
                <a:solidFill>
                  <a:schemeClr val="bg1"/>
                </a:solidFill>
              </a:rPr>
              <a:t>άσκηση 3</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pic>
        <p:nvPicPr>
          <p:cNvPr id="9" name="Picture 8"/>
          <p:cNvPicPr>
            <a:picLocks noChangeAspect="1"/>
          </p:cNvPicPr>
          <p:nvPr/>
        </p:nvPicPr>
        <p:blipFill>
          <a:blip r:embed="rId2"/>
          <a:stretch>
            <a:fillRect/>
          </a:stretch>
        </p:blipFill>
        <p:spPr>
          <a:xfrm>
            <a:off x="10507171" y="4286774"/>
            <a:ext cx="1405195" cy="1286182"/>
          </a:xfrm>
          <a:prstGeom prst="rect">
            <a:avLst/>
          </a:prstGeom>
        </p:spPr>
      </p:pic>
      <p:sp>
        <p:nvSpPr>
          <p:cNvPr id="8" name="Content Placeholder 2"/>
          <p:cNvSpPr txBox="1">
            <a:spLocks/>
          </p:cNvSpPr>
          <p:nvPr/>
        </p:nvSpPr>
        <p:spPr>
          <a:xfrm>
            <a:off x="838200" y="1301578"/>
            <a:ext cx="9413145" cy="43636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sz="2400" dirty="0" smtClean="0"/>
              <a:t>Πηγαίνετε στο σούπερ </a:t>
            </a:r>
            <a:r>
              <a:rPr lang="el-GR" sz="2400" dirty="0" err="1" smtClean="0"/>
              <a:t>μάρκετ</a:t>
            </a:r>
            <a:r>
              <a:rPr lang="el-GR" sz="2400" dirty="0" smtClean="0"/>
              <a:t> να αγοράσετε τρόφιμα. ΄</a:t>
            </a:r>
            <a:r>
              <a:rPr lang="el-GR" sz="2400" dirty="0" err="1" smtClean="0"/>
              <a:t>Εχει</a:t>
            </a:r>
            <a:r>
              <a:rPr lang="el-GR" sz="2400" dirty="0" smtClean="0"/>
              <a:t> ζέστη και φοβάστε ότι τα προϊόντα ψυγείου που θα αγοράσετε δεν θα αντέξουν μέχρι επιστρέψετε και να τα βάλετε στο ψυγείο του σπιτιού</a:t>
            </a:r>
          </a:p>
          <a:p>
            <a:r>
              <a:rPr lang="el-GR" sz="2400" dirty="0" smtClean="0"/>
              <a:t>Μοιράζεστε με την υπάλληλο του σούπερ </a:t>
            </a:r>
            <a:r>
              <a:rPr lang="el-GR" sz="2400" dirty="0" err="1" smtClean="0"/>
              <a:t>μάρκετ</a:t>
            </a:r>
            <a:r>
              <a:rPr lang="el-GR" sz="2400" dirty="0" smtClean="0"/>
              <a:t>  την αγωνία σας. Και αυτή χαμογελαστή σας απαντά:</a:t>
            </a:r>
          </a:p>
          <a:p>
            <a:pPr marL="0" indent="0">
              <a:buFont typeface="Arial" panose="020B0604020202020204" pitchFamily="34" charset="0"/>
              <a:buNone/>
            </a:pPr>
            <a:r>
              <a:rPr lang="el-GR" sz="2400" dirty="0" smtClean="0"/>
              <a:t>Μπορείτε να χρησιμοποιήσετε το </a:t>
            </a:r>
            <a:r>
              <a:rPr lang="en-GB" sz="2400" dirty="0" smtClean="0"/>
              <a:t>app</a:t>
            </a:r>
            <a:r>
              <a:rPr lang="el-GR" sz="2400" dirty="0" smtClean="0"/>
              <a:t> των παραγγελιών μας, να πληρώσετε με την κάρτα σας, σας τα φέρνουμε στο σπίτι με αυτοκίνητο ψυγείο και κερδίζετε και </a:t>
            </a:r>
            <a:r>
              <a:rPr lang="en-GB" sz="2400" dirty="0" smtClean="0"/>
              <a:t>bonus</a:t>
            </a:r>
            <a:r>
              <a:rPr lang="el-GR" sz="2400" dirty="0" smtClean="0"/>
              <a:t> στην κάρτα πελάτη που θα σας βγάλω τώρα, για να αγοράζετε με έκπτωση κάποια προϊόντα.</a:t>
            </a:r>
          </a:p>
          <a:p>
            <a:r>
              <a:rPr lang="el-GR" sz="2400" dirty="0" smtClean="0"/>
              <a:t>Περιγράψετε πως εφάρμοσε το σούπερ </a:t>
            </a:r>
            <a:r>
              <a:rPr lang="el-GR" sz="2400" dirty="0" err="1" smtClean="0"/>
              <a:t>μάρκετ</a:t>
            </a:r>
            <a:r>
              <a:rPr lang="el-GR" sz="2400" dirty="0" smtClean="0"/>
              <a:t> το εργαλείο </a:t>
            </a:r>
            <a:r>
              <a:rPr lang="en-GB" sz="2400" dirty="0" smtClean="0"/>
              <a:t>SAVE</a:t>
            </a:r>
            <a:endParaRPr lang="el-GR" sz="2400" dirty="0" smtClean="0"/>
          </a:p>
          <a:p>
            <a:r>
              <a:rPr lang="el-GR" sz="2400" dirty="0" smtClean="0"/>
              <a:t>Κάποιος να το περιγράψει</a:t>
            </a:r>
            <a:r>
              <a:rPr lang="en-GB" sz="2400" dirty="0" smtClean="0"/>
              <a:t>? </a:t>
            </a:r>
            <a:endParaRPr lang="en-GB" sz="2400" dirty="0"/>
          </a:p>
        </p:txBody>
      </p:sp>
    </p:spTree>
    <p:extLst>
      <p:ext uri="{BB962C8B-B14F-4D97-AF65-F5344CB8AC3E}">
        <p14:creationId xmlns:p14="http://schemas.microsoft.com/office/powerpoint/2010/main" val="17132675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 xmlns:a16="http://schemas.microsoft.com/office/drawing/2014/main" id="{8935EFE2-8765-01EC-33E3-474740854362}"/>
              </a:ext>
            </a:extLst>
          </p:cNvPr>
          <p:cNvSpPr txBox="1">
            <a:spLocks/>
          </p:cNvSpPr>
          <p:nvPr/>
        </p:nvSpPr>
        <p:spPr>
          <a:xfrm>
            <a:off x="470263" y="1423851"/>
            <a:ext cx="9839597" cy="363379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US" sz="2000" i="1" dirty="0">
              <a:solidFill>
                <a:srgbClr val="4E4D4D"/>
              </a:solidFill>
            </a:endParaRPr>
          </a:p>
        </p:txBody>
      </p:sp>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5951927"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b="1" dirty="0" smtClean="0">
                <a:solidFill>
                  <a:schemeClr val="bg1"/>
                </a:solidFill>
              </a:rPr>
              <a:t>Αναμενόμενα αποτελέσματα </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000" dirty="0"/>
              <a:t>Στην παρουσίαση αυτή φιλοδοξούμε να ενημερώσουμε τους συμμετέχοντες για επιχειρηματικά εργαλεία, η χρήση των οποίων εξασφαλίζει περισσότερες πιθανότητες επιτυχίας στο επιχειρηματικό τους </a:t>
            </a:r>
            <a:r>
              <a:rPr lang="el-GR" sz="2000" dirty="0" smtClean="0"/>
              <a:t>εγχείρημα. Χωρίζεται σε 2 μέρη για λόγους προγραμματισμού των σεμιναρίων:</a:t>
            </a:r>
            <a:endParaRPr lang="el-GR" sz="2000" dirty="0"/>
          </a:p>
          <a:p>
            <a:pPr marL="0" indent="0">
              <a:buNone/>
            </a:pPr>
            <a:r>
              <a:rPr lang="el-GR" sz="2000" dirty="0" smtClean="0"/>
              <a:t>Μέρος Ι: </a:t>
            </a:r>
          </a:p>
          <a:p>
            <a:pPr marL="0" indent="0">
              <a:buNone/>
            </a:pPr>
            <a:r>
              <a:rPr lang="el-GR" sz="2000" dirty="0" smtClean="0"/>
              <a:t>Υλικό </a:t>
            </a:r>
            <a:r>
              <a:rPr lang="el-GR" sz="2000" dirty="0"/>
              <a:t>προετοιμασίας για την κατανόηση των εργαλείων </a:t>
            </a:r>
            <a:r>
              <a:rPr lang="en-GB" sz="2000" dirty="0"/>
              <a:t>(</a:t>
            </a:r>
            <a:r>
              <a:rPr lang="el-GR" sz="2000" dirty="0"/>
              <a:t>γενικές συνοπτικές πληροφορίες μάρκετινγκ)</a:t>
            </a:r>
            <a:endParaRPr lang="en-GB" sz="2000" dirty="0"/>
          </a:p>
          <a:p>
            <a:pPr marL="0" indent="0">
              <a:buNone/>
            </a:pPr>
            <a:r>
              <a:rPr lang="en-GB" sz="2000" dirty="0"/>
              <a:t>Business Model </a:t>
            </a:r>
            <a:r>
              <a:rPr lang="en-GB" sz="2000" dirty="0" smtClean="0"/>
              <a:t>Canvas</a:t>
            </a:r>
            <a:endParaRPr lang="el-GR" sz="2000" dirty="0" smtClean="0"/>
          </a:p>
          <a:p>
            <a:pPr marL="0" indent="0">
              <a:buNone/>
            </a:pPr>
            <a:r>
              <a:rPr lang="el-GR" sz="2000" dirty="0" smtClean="0"/>
              <a:t>Μέρος ΙΙ:</a:t>
            </a:r>
            <a:endParaRPr lang="el-GR" sz="2000" dirty="0"/>
          </a:p>
          <a:p>
            <a:pPr marL="0" indent="0">
              <a:buNone/>
            </a:pPr>
            <a:r>
              <a:rPr lang="en-GB" sz="2000" dirty="0"/>
              <a:t>Lean methodology &amp; Lean start up</a:t>
            </a:r>
          </a:p>
          <a:p>
            <a:pPr marL="0" indent="0">
              <a:buNone/>
            </a:pPr>
            <a:r>
              <a:rPr lang="el-GR" sz="2000" dirty="0"/>
              <a:t>Επιχειρηματική </a:t>
            </a:r>
            <a:r>
              <a:rPr lang="el-GR" sz="2000" dirty="0" smtClean="0"/>
              <a:t>Ανθεκτικότητα</a:t>
            </a:r>
          </a:p>
          <a:p>
            <a:pPr marL="0" indent="0">
              <a:buNone/>
            </a:pPr>
            <a:r>
              <a:rPr lang="el-GR" sz="2000" dirty="0" smtClean="0"/>
              <a:t>Παρουσίαση Εργασιών της </a:t>
            </a:r>
            <a:r>
              <a:rPr lang="el-GR" sz="2000" dirty="0" err="1" smtClean="0"/>
              <a:t>υποενότητας</a:t>
            </a:r>
            <a:r>
              <a:rPr lang="el-GR" sz="2000" dirty="0" smtClean="0"/>
              <a:t> «Η δημιουργία και υποστήριξη του επιχειρηματικού οράματος» και του μέρους Ι της παρούσας </a:t>
            </a:r>
            <a:r>
              <a:rPr lang="el-GR" sz="2000" dirty="0" err="1" smtClean="0"/>
              <a:t>υποενότητας</a:t>
            </a:r>
            <a:r>
              <a:rPr lang="el-GR" sz="2000" dirty="0" smtClean="0"/>
              <a:t> «Σχεδιασμός και λειτουργία μιας βιώσιμης επιχείρησης»</a:t>
            </a:r>
            <a:endParaRPr lang="el-GR" sz="2000" dirty="0"/>
          </a:p>
          <a:p>
            <a:endParaRPr lang="en-GB" dirty="0"/>
          </a:p>
        </p:txBody>
      </p:sp>
    </p:spTree>
    <p:extLst>
      <p:ext uri="{BB962C8B-B14F-4D97-AF65-F5344CB8AC3E}">
        <p14:creationId xmlns:p14="http://schemas.microsoft.com/office/powerpoint/2010/main" val="35945427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9567" y="1409349"/>
            <a:ext cx="9728433" cy="4186107"/>
          </a:xfrm>
          <a:prstGeom prst="rect">
            <a:avLst/>
          </a:prstGeom>
        </p:spPr>
      </p:pic>
      <p:sp>
        <p:nvSpPr>
          <p:cNvPr id="3" name="Rectangle 2"/>
          <p:cNvSpPr/>
          <p:nvPr/>
        </p:nvSpPr>
        <p:spPr>
          <a:xfrm>
            <a:off x="388980" y="484356"/>
            <a:ext cx="8469794" cy="523220"/>
          </a:xfrm>
          <a:prstGeom prst="rect">
            <a:avLst/>
          </a:prstGeom>
        </p:spPr>
        <p:txBody>
          <a:bodyPr wrap="square">
            <a:spAutoFit/>
          </a:bodyPr>
          <a:lstStyle/>
          <a:p>
            <a:r>
              <a:rPr lang="el-GR" sz="2800" b="1" dirty="0">
                <a:solidFill>
                  <a:schemeClr val="bg1"/>
                </a:solidFill>
                <a:cs typeface="Arial" pitchFamily="34" charset="0"/>
              </a:rPr>
              <a:t>Στάδια εξέλιξης επιχειρηματικής δραστηριότητας</a:t>
            </a:r>
            <a:endParaRPr lang="en-GB" sz="2800" b="1" dirty="0">
              <a:solidFill>
                <a:schemeClr val="bg1"/>
              </a:solidFill>
            </a:endParaRPr>
          </a:p>
        </p:txBody>
      </p:sp>
      <p:sp>
        <p:nvSpPr>
          <p:cNvPr id="4" name="TextBox 3">
            <a:extLst>
              <a:ext uri="{FF2B5EF4-FFF2-40B4-BE49-F238E27FC236}">
                <a16:creationId xmlns="" xmlns:a16="http://schemas.microsoft.com/office/drawing/2014/main" id="{1F430523-D901-4DE7-8EF4-03F743560795}"/>
              </a:ext>
            </a:extLst>
          </p:cNvPr>
          <p:cNvSpPr txBox="1"/>
          <p:nvPr/>
        </p:nvSpPr>
        <p:spPr>
          <a:xfrm>
            <a:off x="1777310" y="2678997"/>
            <a:ext cx="1423593" cy="307777"/>
          </a:xfrm>
          <a:prstGeom prst="rect">
            <a:avLst/>
          </a:prstGeom>
          <a:noFill/>
        </p:spPr>
        <p:txBody>
          <a:bodyPr wrap="square" rtlCol="0">
            <a:spAutoFit/>
          </a:bodyPr>
          <a:lstStyle/>
          <a:p>
            <a:r>
              <a:rPr lang="el-GR" sz="1400" b="1" dirty="0">
                <a:latin typeface="Arial" panose="020B0604020202020204" pitchFamily="34" charset="0"/>
                <a:cs typeface="Arial" panose="020B0604020202020204" pitchFamily="34" charset="0"/>
              </a:rPr>
              <a:t>Η αρχική ιδέα</a:t>
            </a:r>
            <a:endParaRPr lang="en-US" sz="1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3A00AF66-5FF3-4A76-BB1D-84A375367693}"/>
              </a:ext>
            </a:extLst>
          </p:cNvPr>
          <p:cNvSpPr txBox="1"/>
          <p:nvPr/>
        </p:nvSpPr>
        <p:spPr>
          <a:xfrm>
            <a:off x="4023502" y="3062926"/>
            <a:ext cx="1508507" cy="523220"/>
          </a:xfrm>
          <a:prstGeom prst="rect">
            <a:avLst/>
          </a:prstGeom>
          <a:noFill/>
        </p:spPr>
        <p:txBody>
          <a:bodyPr wrap="square" rtlCol="0">
            <a:spAutoFit/>
          </a:bodyPr>
          <a:lstStyle/>
          <a:p>
            <a:pPr algn="ctr"/>
            <a:r>
              <a:rPr lang="el-GR" sz="1400" b="1" dirty="0">
                <a:latin typeface="Arial" panose="020B0604020202020204" pitchFamily="34" charset="0"/>
                <a:cs typeface="Arial" panose="020B0604020202020204" pitchFamily="34" charset="0"/>
              </a:rPr>
              <a:t>Επιχειρηματική ιδέα</a:t>
            </a:r>
            <a:endParaRPr lang="en-US" sz="14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B4DAD3BD-01AF-483E-82A2-4CD1DA3A7703}"/>
              </a:ext>
            </a:extLst>
          </p:cNvPr>
          <p:cNvSpPr txBox="1"/>
          <p:nvPr/>
        </p:nvSpPr>
        <p:spPr>
          <a:xfrm>
            <a:off x="5862719" y="3040738"/>
            <a:ext cx="1711111" cy="461665"/>
          </a:xfrm>
          <a:prstGeom prst="rect">
            <a:avLst/>
          </a:prstGeom>
          <a:noFill/>
        </p:spPr>
        <p:txBody>
          <a:bodyPr wrap="square" rtlCol="0">
            <a:spAutoFit/>
          </a:bodyPr>
          <a:lstStyle/>
          <a:p>
            <a:pPr algn="ctr"/>
            <a:r>
              <a:rPr lang="el-GR" sz="1200" b="1" dirty="0">
                <a:latin typeface="Arial" panose="020B0604020202020204" pitchFamily="34" charset="0"/>
                <a:cs typeface="Arial" panose="020B0604020202020204" pitchFamily="34" charset="0"/>
              </a:rPr>
              <a:t>Αξιολογώ, ελέγχω, μαθαίνω</a:t>
            </a:r>
            <a:endParaRPr lang="en-US" sz="12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952EB6D9-42EB-4CC5-84C3-ABD5FE47F5E2}"/>
              </a:ext>
            </a:extLst>
          </p:cNvPr>
          <p:cNvSpPr txBox="1"/>
          <p:nvPr/>
        </p:nvSpPr>
        <p:spPr>
          <a:xfrm>
            <a:off x="7435181" y="3016759"/>
            <a:ext cx="1423593" cy="307777"/>
          </a:xfrm>
          <a:prstGeom prst="rect">
            <a:avLst/>
          </a:prstGeom>
          <a:noFill/>
        </p:spPr>
        <p:txBody>
          <a:bodyPr wrap="square" rtlCol="0">
            <a:spAutoFit/>
          </a:bodyPr>
          <a:lstStyle/>
          <a:p>
            <a:pPr algn="ctr"/>
            <a:r>
              <a:rPr lang="el-GR" sz="1400" b="1" dirty="0">
                <a:latin typeface="Arial" panose="020B0604020202020204" pitchFamily="34" charset="0"/>
                <a:cs typeface="Arial" panose="020B0604020202020204" pitchFamily="34" charset="0"/>
              </a:rPr>
              <a:t>Εκκίνηση</a:t>
            </a:r>
            <a:endParaRPr lang="en-US" sz="14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BD7A5EE5-5CAD-44F8-9C2B-FAAAC6361964}"/>
              </a:ext>
            </a:extLst>
          </p:cNvPr>
          <p:cNvSpPr txBox="1"/>
          <p:nvPr/>
        </p:nvSpPr>
        <p:spPr>
          <a:xfrm>
            <a:off x="7784984" y="2032666"/>
            <a:ext cx="1926541" cy="646331"/>
          </a:xfrm>
          <a:prstGeom prst="rect">
            <a:avLst/>
          </a:prstGeom>
          <a:noFill/>
        </p:spPr>
        <p:txBody>
          <a:bodyPr wrap="square" rtlCol="0">
            <a:spAutoFit/>
          </a:bodyPr>
          <a:lstStyle/>
          <a:p>
            <a:pPr algn="ctr"/>
            <a:r>
              <a:rPr lang="el-GR" sz="1200" b="1" dirty="0">
                <a:latin typeface="Arial" panose="020B0604020202020204" pitchFamily="34" charset="0"/>
                <a:cs typeface="Arial" panose="020B0604020202020204" pitchFamily="34" charset="0"/>
              </a:rPr>
              <a:t>Κλιμάκωση επιχειρηματικής δραστηριότητας</a:t>
            </a:r>
            <a:endParaRPr lang="en-US" sz="1200" b="1" dirty="0">
              <a:latin typeface="Arial" panose="020B0604020202020204" pitchFamily="34" charset="0"/>
              <a:cs typeface="Arial" panose="020B0604020202020204" pitchFamily="34" charset="0"/>
            </a:endParaRPr>
          </a:p>
        </p:txBody>
      </p:sp>
      <p:sp>
        <p:nvSpPr>
          <p:cNvPr id="10" name="TextBox 26">
            <a:extLst>
              <a:ext uri="{FF2B5EF4-FFF2-40B4-BE49-F238E27FC236}">
                <a16:creationId xmlns="" xmlns:a16="http://schemas.microsoft.com/office/drawing/2014/main" id="{282602DD-44F8-4D44-BFE2-BFC62D3DDD0F}"/>
              </a:ext>
            </a:extLst>
          </p:cNvPr>
          <p:cNvSpPr txBox="1">
            <a:spLocks noChangeArrowheads="1"/>
          </p:cNvSpPr>
          <p:nvPr/>
        </p:nvSpPr>
        <p:spPr bwMode="auto">
          <a:xfrm>
            <a:off x="1572657" y="3897459"/>
            <a:ext cx="1595064" cy="1107996"/>
          </a:xfrm>
          <a:prstGeom prst="rect">
            <a:avLst/>
          </a:prstGeom>
          <a:noFill/>
          <a:ln w="9525">
            <a:noFill/>
            <a:miter lim="800000"/>
            <a:headEnd/>
            <a:tailEnd/>
          </a:ln>
        </p:spPr>
        <p:txBody>
          <a:bodyPr wrap="square">
            <a:spAutoFit/>
          </a:bodyPr>
          <a:lstStyle/>
          <a:p>
            <a:r>
              <a:rPr lang="el-GR" sz="1100" b="1" dirty="0">
                <a:solidFill>
                  <a:srgbClr val="FF0000"/>
                </a:solidFill>
                <a:latin typeface="Arial" panose="020B0604020202020204" pitchFamily="34" charset="0"/>
                <a:cs typeface="Arial" panose="020B0604020202020204" pitchFamily="34" charset="0"/>
              </a:rPr>
              <a:t>Αρχική ιδέα</a:t>
            </a:r>
          </a:p>
          <a:p>
            <a:r>
              <a:rPr lang="el-GR" sz="1100" b="1" dirty="0">
                <a:solidFill>
                  <a:srgbClr val="FF0000"/>
                </a:solidFill>
                <a:latin typeface="Arial" panose="020B0604020202020204" pitchFamily="34" charset="0"/>
                <a:cs typeface="Arial" panose="020B0604020202020204" pitchFamily="34" charset="0"/>
              </a:rPr>
              <a:t>Ομάδα</a:t>
            </a:r>
            <a:r>
              <a:rPr lang="en-US" sz="1100" b="1" dirty="0">
                <a:solidFill>
                  <a:srgbClr val="FF0000"/>
                </a:solidFill>
                <a:latin typeface="Arial" panose="020B0604020202020204" pitchFamily="34" charset="0"/>
                <a:cs typeface="Arial" panose="020B0604020202020204" pitchFamily="34" charset="0"/>
              </a:rPr>
              <a:t> </a:t>
            </a:r>
            <a:r>
              <a:rPr lang="el-GR" sz="1100" b="1" dirty="0">
                <a:solidFill>
                  <a:srgbClr val="FF0000"/>
                </a:solidFill>
                <a:latin typeface="Arial" panose="020B0604020202020204" pitchFamily="34" charset="0"/>
                <a:cs typeface="Arial" panose="020B0604020202020204" pitchFamily="34" charset="0"/>
              </a:rPr>
              <a:t>με Κοινό Όραμα &amp; Στόχους</a:t>
            </a:r>
          </a:p>
          <a:p>
            <a:r>
              <a:rPr lang="el-GR" sz="1100" b="1" dirty="0">
                <a:solidFill>
                  <a:srgbClr val="FF0000"/>
                </a:solidFill>
                <a:latin typeface="Arial" panose="020B0604020202020204" pitchFamily="34" charset="0"/>
                <a:cs typeface="Arial" panose="020B0604020202020204" pitchFamily="34" charset="0"/>
              </a:rPr>
              <a:t>Ανάλυση Αγοράς &amp;</a:t>
            </a:r>
          </a:p>
          <a:p>
            <a:r>
              <a:rPr lang="el-GR" sz="1100" b="1" dirty="0">
                <a:solidFill>
                  <a:srgbClr val="FF0000"/>
                </a:solidFill>
                <a:latin typeface="Arial" panose="020B0604020202020204" pitchFamily="34" charset="0"/>
                <a:cs typeface="Arial" panose="020B0604020202020204" pitchFamily="34" charset="0"/>
              </a:rPr>
              <a:t>Ανταγωνισμού</a:t>
            </a:r>
          </a:p>
          <a:p>
            <a:r>
              <a:rPr lang="el-GR" sz="1100" b="1" dirty="0">
                <a:solidFill>
                  <a:srgbClr val="FF0000"/>
                </a:solidFill>
                <a:latin typeface="Arial" panose="020B0604020202020204" pitchFamily="34" charset="0"/>
                <a:cs typeface="Arial" panose="020B0604020202020204" pitchFamily="34" charset="0"/>
              </a:rPr>
              <a:t>Πρόβλημα-Λύση</a:t>
            </a:r>
          </a:p>
        </p:txBody>
      </p:sp>
      <p:sp>
        <p:nvSpPr>
          <p:cNvPr id="11" name="TextBox 27">
            <a:extLst>
              <a:ext uri="{FF2B5EF4-FFF2-40B4-BE49-F238E27FC236}">
                <a16:creationId xmlns="" xmlns:a16="http://schemas.microsoft.com/office/drawing/2014/main" id="{BB353009-0177-4D5E-AA60-6872A655DC19}"/>
              </a:ext>
            </a:extLst>
          </p:cNvPr>
          <p:cNvSpPr txBox="1">
            <a:spLocks noChangeArrowheads="1"/>
          </p:cNvSpPr>
          <p:nvPr/>
        </p:nvSpPr>
        <p:spPr bwMode="auto">
          <a:xfrm>
            <a:off x="3325926" y="3897459"/>
            <a:ext cx="1648745" cy="1446550"/>
          </a:xfrm>
          <a:prstGeom prst="rect">
            <a:avLst/>
          </a:prstGeom>
          <a:noFill/>
          <a:ln w="9525">
            <a:noFill/>
            <a:miter lim="800000"/>
            <a:headEnd/>
            <a:tailEnd/>
          </a:ln>
        </p:spPr>
        <p:txBody>
          <a:bodyPr wrap="square">
            <a:spAutoFit/>
          </a:bodyPr>
          <a:lstStyle/>
          <a:p>
            <a:r>
              <a:rPr lang="el-GR" sz="1100" b="1" dirty="0">
                <a:solidFill>
                  <a:srgbClr val="FF0000"/>
                </a:solidFill>
                <a:latin typeface="Arial" panose="020B0604020202020204" pitchFamily="34" charset="0"/>
                <a:cs typeface="Arial" panose="020B0604020202020204" pitchFamily="34" charset="0"/>
              </a:rPr>
              <a:t>Επιχειρηματική Ιδέα</a:t>
            </a:r>
          </a:p>
          <a:p>
            <a:r>
              <a:rPr lang="en-US" sz="1100" b="1" dirty="0">
                <a:solidFill>
                  <a:srgbClr val="FF0000"/>
                </a:solidFill>
                <a:latin typeface="Arial" panose="020B0604020202020204" pitchFamily="34" charset="0"/>
                <a:cs typeface="Arial" panose="020B0604020202020204" pitchFamily="34" charset="0"/>
              </a:rPr>
              <a:t>SWOT</a:t>
            </a:r>
            <a:r>
              <a:rPr lang="el-GR" sz="1100" b="1" dirty="0">
                <a:solidFill>
                  <a:srgbClr val="FF0000"/>
                </a:solidFill>
                <a:latin typeface="Arial" panose="020B0604020202020204" pitchFamily="34" charset="0"/>
                <a:cs typeface="Arial" panose="020B0604020202020204" pitchFamily="34" charset="0"/>
              </a:rPr>
              <a:t> ανάλυση</a:t>
            </a:r>
            <a:endParaRPr lang="en-US" sz="1100" b="1" dirty="0">
              <a:solidFill>
                <a:srgbClr val="FF0000"/>
              </a:solidFill>
              <a:latin typeface="Arial" panose="020B0604020202020204" pitchFamily="34" charset="0"/>
              <a:cs typeface="Arial" panose="020B0604020202020204" pitchFamily="34" charset="0"/>
            </a:endParaRPr>
          </a:p>
          <a:p>
            <a:r>
              <a:rPr lang="el-GR" sz="1100" b="1" dirty="0">
                <a:solidFill>
                  <a:srgbClr val="FF0000"/>
                </a:solidFill>
                <a:latin typeface="Arial" panose="020B0604020202020204" pitchFamily="34" charset="0"/>
                <a:cs typeface="Arial" panose="020B0604020202020204" pitchFamily="34" charset="0"/>
              </a:rPr>
              <a:t>Αρχικές παραδοχές για πελάτες, κόστη, έσοδα, επενδύσεις  και  ίσως ένα πρότυπο προϊόντος </a:t>
            </a:r>
            <a:r>
              <a:rPr lang="en-US" sz="1100" b="1" dirty="0">
                <a:solidFill>
                  <a:srgbClr val="FF0000"/>
                </a:solidFill>
                <a:latin typeface="Arial" panose="020B0604020202020204" pitchFamily="34" charset="0"/>
                <a:cs typeface="Arial" panose="020B0604020202020204" pitchFamily="34" charset="0"/>
              </a:rPr>
              <a:t> (MVP)</a:t>
            </a:r>
            <a:endParaRPr lang="el-GR" sz="1100" dirty="0">
              <a:solidFill>
                <a:srgbClr val="FF0000"/>
              </a:solidFill>
              <a:latin typeface="Arial Black" pitchFamily="34" charset="0"/>
            </a:endParaRPr>
          </a:p>
        </p:txBody>
      </p:sp>
      <p:sp>
        <p:nvSpPr>
          <p:cNvPr id="12" name="TextBox 28">
            <a:extLst>
              <a:ext uri="{FF2B5EF4-FFF2-40B4-BE49-F238E27FC236}">
                <a16:creationId xmlns="" xmlns:a16="http://schemas.microsoft.com/office/drawing/2014/main" id="{C6A71555-0430-467F-996F-D80F6D6D85CC}"/>
              </a:ext>
            </a:extLst>
          </p:cNvPr>
          <p:cNvSpPr txBox="1">
            <a:spLocks noChangeArrowheads="1"/>
          </p:cNvSpPr>
          <p:nvPr/>
        </p:nvSpPr>
        <p:spPr bwMode="auto">
          <a:xfrm>
            <a:off x="5417164" y="3987919"/>
            <a:ext cx="1376981" cy="1107996"/>
          </a:xfrm>
          <a:prstGeom prst="rect">
            <a:avLst/>
          </a:prstGeom>
          <a:noFill/>
          <a:ln w="9525">
            <a:noFill/>
            <a:miter lim="800000"/>
            <a:headEnd/>
            <a:tailEnd/>
          </a:ln>
        </p:spPr>
        <p:txBody>
          <a:bodyPr wrap="square">
            <a:spAutoFit/>
          </a:bodyPr>
          <a:lstStyle/>
          <a:p>
            <a:r>
              <a:rPr lang="el-GR" sz="1100" b="1" dirty="0">
                <a:solidFill>
                  <a:srgbClr val="FF0000"/>
                </a:solidFill>
                <a:latin typeface="Arial" panose="020B0604020202020204" pitchFamily="34" charset="0"/>
                <a:cs typeface="Arial" panose="020B0604020202020204" pitchFamily="34" charset="0"/>
              </a:rPr>
              <a:t>Αξιολόγηση Παραδοχών</a:t>
            </a:r>
          </a:p>
          <a:p>
            <a:r>
              <a:rPr lang="el-GR" sz="1100" b="1" dirty="0">
                <a:solidFill>
                  <a:srgbClr val="FF0000"/>
                </a:solidFill>
                <a:latin typeface="Arial" panose="020B0604020202020204" pitchFamily="34" charset="0"/>
                <a:cs typeface="Arial" panose="020B0604020202020204" pitchFamily="34" charset="0"/>
              </a:rPr>
              <a:t>Αλλαγές-Βελτιώσεις, Διαφοροποιήσεις, Τερματισμός</a:t>
            </a:r>
            <a:endParaRPr lang="en-US" sz="1100" b="1" dirty="0">
              <a:solidFill>
                <a:srgbClr val="FF0000"/>
              </a:solidFill>
              <a:latin typeface="Arial" panose="020B0604020202020204" pitchFamily="34" charset="0"/>
              <a:cs typeface="Arial" panose="020B0604020202020204" pitchFamily="34" charset="0"/>
            </a:endParaRPr>
          </a:p>
        </p:txBody>
      </p:sp>
      <p:sp>
        <p:nvSpPr>
          <p:cNvPr id="13" name="TextBox 29">
            <a:extLst>
              <a:ext uri="{FF2B5EF4-FFF2-40B4-BE49-F238E27FC236}">
                <a16:creationId xmlns="" xmlns:a16="http://schemas.microsoft.com/office/drawing/2014/main" id="{919B2B01-3859-43F1-9048-5A63730107A8}"/>
              </a:ext>
            </a:extLst>
          </p:cNvPr>
          <p:cNvSpPr txBox="1">
            <a:spLocks noChangeArrowheads="1"/>
          </p:cNvSpPr>
          <p:nvPr/>
        </p:nvSpPr>
        <p:spPr bwMode="auto">
          <a:xfrm>
            <a:off x="7132920" y="4018015"/>
            <a:ext cx="1725854" cy="1277273"/>
          </a:xfrm>
          <a:prstGeom prst="rect">
            <a:avLst/>
          </a:prstGeom>
          <a:noFill/>
          <a:ln w="9525">
            <a:noFill/>
            <a:miter lim="800000"/>
            <a:headEnd/>
            <a:tailEnd/>
          </a:ln>
        </p:spPr>
        <p:txBody>
          <a:bodyPr wrap="square">
            <a:spAutoFit/>
          </a:bodyPr>
          <a:lstStyle/>
          <a:p>
            <a:r>
              <a:rPr lang="el-GR" sz="1100" b="1" dirty="0">
                <a:solidFill>
                  <a:srgbClr val="FF0000"/>
                </a:solidFill>
                <a:latin typeface="Arial" panose="020B0604020202020204" pitchFamily="34" charset="0"/>
                <a:cs typeface="Arial" panose="020B0604020202020204" pitchFamily="34" charset="0"/>
              </a:rPr>
              <a:t>Επιβεβαίωση παραδοχών, επιχειρηματικό μοντέλο , οντότητα, επενδύσεις, αρχικές δοκιμαστικές πωλήσεις</a:t>
            </a:r>
          </a:p>
        </p:txBody>
      </p:sp>
      <p:sp>
        <p:nvSpPr>
          <p:cNvPr id="14" name="TextBox 30">
            <a:extLst>
              <a:ext uri="{FF2B5EF4-FFF2-40B4-BE49-F238E27FC236}">
                <a16:creationId xmlns="" xmlns:a16="http://schemas.microsoft.com/office/drawing/2014/main" id="{4727EE33-A1AE-4ED4-A30B-0A1EB5BD7C29}"/>
              </a:ext>
            </a:extLst>
          </p:cNvPr>
          <p:cNvSpPr txBox="1">
            <a:spLocks noChangeArrowheads="1"/>
          </p:cNvSpPr>
          <p:nvPr/>
        </p:nvSpPr>
        <p:spPr bwMode="auto">
          <a:xfrm>
            <a:off x="8858774" y="3987919"/>
            <a:ext cx="1491900" cy="1277273"/>
          </a:xfrm>
          <a:prstGeom prst="rect">
            <a:avLst/>
          </a:prstGeom>
          <a:noFill/>
          <a:ln w="9525">
            <a:noFill/>
            <a:miter lim="800000"/>
            <a:headEnd/>
            <a:tailEnd/>
          </a:ln>
        </p:spPr>
        <p:txBody>
          <a:bodyPr wrap="square">
            <a:spAutoFit/>
          </a:bodyPr>
          <a:lstStyle/>
          <a:p>
            <a:r>
              <a:rPr lang="el-GR" sz="1100" b="1" dirty="0">
                <a:solidFill>
                  <a:srgbClr val="FF0000"/>
                </a:solidFill>
                <a:latin typeface="Arial" panose="020B0604020202020204" pitchFamily="34" charset="0"/>
                <a:cs typeface="Arial" panose="020B0604020202020204" pitchFamily="34" charset="0"/>
              </a:rPr>
              <a:t>Επαναλαμβανόμενες  Πωλήσεις</a:t>
            </a:r>
          </a:p>
          <a:p>
            <a:r>
              <a:rPr lang="el-GR" sz="1100" b="1" dirty="0">
                <a:solidFill>
                  <a:srgbClr val="FF0000"/>
                </a:solidFill>
                <a:latin typeface="Arial" panose="020B0604020202020204" pitchFamily="34" charset="0"/>
                <a:cs typeface="Arial" panose="020B0604020202020204" pitchFamily="34" charset="0"/>
              </a:rPr>
              <a:t>Επιχειρηματικό σχέδιο &amp; υλοποίησή του, Οργάνωση</a:t>
            </a:r>
            <a:endParaRPr lang="en-US" sz="1100" b="1" dirty="0">
              <a:solidFill>
                <a:srgbClr val="FF0000"/>
              </a:solidFill>
              <a:latin typeface="Arial" panose="020B0604020202020204" pitchFamily="34" charset="0"/>
              <a:cs typeface="Arial" panose="020B0604020202020204" pitchFamily="34" charset="0"/>
            </a:endParaRPr>
          </a:p>
          <a:p>
            <a:r>
              <a:rPr lang="el-GR" sz="1100" b="1" dirty="0">
                <a:solidFill>
                  <a:srgbClr val="FF0000"/>
                </a:solidFill>
                <a:latin typeface="Arial" panose="020B0604020202020204" pitchFamily="34" charset="0"/>
                <a:cs typeface="Arial" panose="020B0604020202020204" pitchFamily="34" charset="0"/>
              </a:rPr>
              <a:t>Χρηματοδότηση</a:t>
            </a:r>
          </a:p>
        </p:txBody>
      </p:sp>
    </p:spTree>
    <p:extLst>
      <p:ext uri="{BB962C8B-B14F-4D97-AF65-F5344CB8AC3E}">
        <p14:creationId xmlns:p14="http://schemas.microsoft.com/office/powerpoint/2010/main" val="30080771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33169" y="444500"/>
            <a:ext cx="10684474" cy="609600"/>
          </a:xfrm>
        </p:spPr>
        <p:txBody>
          <a:bodyPr>
            <a:normAutofit fontScale="90000"/>
          </a:bodyPr>
          <a:lstStyle/>
          <a:p>
            <a:pPr algn="r"/>
            <a:r>
              <a:rPr lang="el-GR" b="1" dirty="0" smtClean="0"/>
              <a:t/>
            </a:r>
            <a:br>
              <a:rPr lang="el-GR" b="1" dirty="0" smtClean="0"/>
            </a:br>
            <a:r>
              <a:rPr lang="el-GR" dirty="0" smtClean="0"/>
              <a:t> </a:t>
            </a:r>
            <a:r>
              <a:rPr lang="el-GR" dirty="0"/>
              <a:t/>
            </a:r>
            <a:br>
              <a:rPr lang="el-GR" dirty="0"/>
            </a:br>
            <a:endParaRPr lang="en-US" dirty="0"/>
          </a:p>
        </p:txBody>
      </p:sp>
      <p:sp>
        <p:nvSpPr>
          <p:cNvPr id="7" name="Cloud Callout 10"/>
          <p:cNvSpPr/>
          <p:nvPr/>
        </p:nvSpPr>
        <p:spPr>
          <a:xfrm>
            <a:off x="3442397" y="1432126"/>
            <a:ext cx="3571900" cy="1857388"/>
          </a:xfrm>
          <a:prstGeom prst="cloud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latin typeface="Arial Black" pitchFamily="34" charset="0"/>
              </a:rPr>
              <a:t>Η Επιχειρηματική Ιδέα</a:t>
            </a:r>
          </a:p>
        </p:txBody>
      </p:sp>
      <p:sp>
        <p:nvSpPr>
          <p:cNvPr id="9" name="Flowchart: Process 9"/>
          <p:cNvSpPr/>
          <p:nvPr/>
        </p:nvSpPr>
        <p:spPr>
          <a:xfrm>
            <a:off x="3078835" y="3507134"/>
            <a:ext cx="2439564" cy="642942"/>
          </a:xfrm>
          <a:prstGeom prst="flowChartProcess">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000" dirty="0">
              <a:solidFill>
                <a:schemeClr val="tx1"/>
              </a:solidFill>
              <a:latin typeface="Arial Black" pitchFamily="34" charset="0"/>
            </a:endParaRPr>
          </a:p>
          <a:p>
            <a:r>
              <a:rPr lang="el-GR" sz="1000" dirty="0">
                <a:solidFill>
                  <a:schemeClr val="tx1"/>
                </a:solidFill>
                <a:latin typeface="Arial Black" pitchFamily="34" charset="0"/>
              </a:rPr>
              <a:t>  </a:t>
            </a:r>
            <a:r>
              <a:rPr lang="el-GR" sz="2000" dirty="0">
                <a:solidFill>
                  <a:schemeClr val="tx1"/>
                </a:solidFill>
              </a:rPr>
              <a:t>Η Επιχειρηματική</a:t>
            </a:r>
            <a:r>
              <a:rPr lang="en-US" sz="2000" dirty="0">
                <a:solidFill>
                  <a:schemeClr val="tx1"/>
                </a:solidFill>
              </a:rPr>
              <a:t> </a:t>
            </a:r>
            <a:r>
              <a:rPr lang="el-GR" sz="2000" dirty="0">
                <a:solidFill>
                  <a:schemeClr val="tx1"/>
                </a:solidFill>
              </a:rPr>
              <a:t>   </a:t>
            </a:r>
          </a:p>
          <a:p>
            <a:r>
              <a:rPr lang="el-GR" sz="2000" dirty="0">
                <a:solidFill>
                  <a:schemeClr val="tx1"/>
                </a:solidFill>
              </a:rPr>
              <a:t>  Ιδέα</a:t>
            </a:r>
          </a:p>
          <a:p>
            <a:pPr algn="ctr"/>
            <a:endParaRPr lang="el-GR" sz="1000" dirty="0">
              <a:solidFill>
                <a:schemeClr val="tx1"/>
              </a:solidFill>
              <a:latin typeface="Arial Black" pitchFamily="34" charset="0"/>
            </a:endParaRPr>
          </a:p>
        </p:txBody>
      </p:sp>
      <p:sp>
        <p:nvSpPr>
          <p:cNvPr id="10" name="TextBox 26">
            <a:extLst>
              <a:ext uri="{FF2B5EF4-FFF2-40B4-BE49-F238E27FC236}">
                <a16:creationId xmlns="" xmlns:a16="http://schemas.microsoft.com/office/drawing/2014/main" id="{282602DD-44F8-4D44-BFE2-BFC62D3DDD0F}"/>
              </a:ext>
            </a:extLst>
          </p:cNvPr>
          <p:cNvSpPr txBox="1">
            <a:spLocks noChangeArrowheads="1"/>
          </p:cNvSpPr>
          <p:nvPr/>
        </p:nvSpPr>
        <p:spPr bwMode="auto">
          <a:xfrm>
            <a:off x="230386" y="2028204"/>
            <a:ext cx="2660822" cy="1938992"/>
          </a:xfrm>
          <a:prstGeom prst="rect">
            <a:avLst/>
          </a:prstGeom>
          <a:solidFill>
            <a:schemeClr val="accent1">
              <a:lumMod val="20000"/>
              <a:lumOff val="80000"/>
            </a:schemeClr>
          </a:solidFill>
          <a:ln w="9525">
            <a:noFill/>
            <a:miter lim="800000"/>
            <a:headEnd/>
            <a:tailEnd/>
          </a:ln>
        </p:spPr>
        <p:txBody>
          <a:bodyPr wrap="square">
            <a:spAutoFit/>
          </a:bodyPr>
          <a:lstStyle/>
          <a:p>
            <a:r>
              <a:rPr lang="el-GR" sz="2000" b="1" dirty="0">
                <a:solidFill>
                  <a:srgbClr val="000000"/>
                </a:solidFill>
                <a:cs typeface="Arial" panose="020B0604020202020204" pitchFamily="34" charset="0"/>
              </a:rPr>
              <a:t>Αρχική ιδέα</a:t>
            </a:r>
          </a:p>
          <a:p>
            <a:r>
              <a:rPr lang="el-GR" sz="2000" b="1" dirty="0">
                <a:solidFill>
                  <a:srgbClr val="000000"/>
                </a:solidFill>
                <a:cs typeface="Arial" panose="020B0604020202020204" pitchFamily="34" charset="0"/>
              </a:rPr>
              <a:t>Ομάδα</a:t>
            </a:r>
            <a:r>
              <a:rPr lang="en-US" sz="2000" b="1" dirty="0">
                <a:solidFill>
                  <a:srgbClr val="000000"/>
                </a:solidFill>
                <a:cs typeface="Arial" panose="020B0604020202020204" pitchFamily="34" charset="0"/>
              </a:rPr>
              <a:t> </a:t>
            </a:r>
            <a:r>
              <a:rPr lang="el-GR" sz="2000" b="1" dirty="0">
                <a:solidFill>
                  <a:srgbClr val="000000"/>
                </a:solidFill>
                <a:cs typeface="Arial" panose="020B0604020202020204" pitchFamily="34" charset="0"/>
              </a:rPr>
              <a:t>με Κοινό Όραμα &amp; Στόχους</a:t>
            </a:r>
          </a:p>
          <a:p>
            <a:r>
              <a:rPr lang="el-GR" sz="2000" b="1" dirty="0">
                <a:solidFill>
                  <a:srgbClr val="000000"/>
                </a:solidFill>
                <a:cs typeface="Arial" panose="020B0604020202020204" pitchFamily="34" charset="0"/>
              </a:rPr>
              <a:t>Ανάλυση Αγοράς &amp;</a:t>
            </a:r>
          </a:p>
          <a:p>
            <a:r>
              <a:rPr lang="el-GR" sz="2000" b="1" dirty="0">
                <a:solidFill>
                  <a:srgbClr val="000000"/>
                </a:solidFill>
                <a:cs typeface="Arial" panose="020B0604020202020204" pitchFamily="34" charset="0"/>
              </a:rPr>
              <a:t>Ανταγωνισμού</a:t>
            </a:r>
          </a:p>
          <a:p>
            <a:r>
              <a:rPr lang="el-GR" sz="2000" b="1" dirty="0">
                <a:solidFill>
                  <a:srgbClr val="000000"/>
                </a:solidFill>
                <a:cs typeface="Arial" panose="020B0604020202020204" pitchFamily="34" charset="0"/>
              </a:rPr>
              <a:t>Πρόβλημα-Λύση</a:t>
            </a:r>
          </a:p>
        </p:txBody>
      </p:sp>
      <p:sp>
        <p:nvSpPr>
          <p:cNvPr id="11" name="TextBox 10">
            <a:extLst>
              <a:ext uri="{FF2B5EF4-FFF2-40B4-BE49-F238E27FC236}">
                <a16:creationId xmlns="" xmlns:a16="http://schemas.microsoft.com/office/drawing/2014/main" id="{1F430523-D901-4DE7-8EF4-03F743560795}"/>
              </a:ext>
            </a:extLst>
          </p:cNvPr>
          <p:cNvSpPr txBox="1"/>
          <p:nvPr/>
        </p:nvSpPr>
        <p:spPr>
          <a:xfrm>
            <a:off x="455553" y="1432126"/>
            <a:ext cx="1423593" cy="307777"/>
          </a:xfrm>
          <a:prstGeom prst="rect">
            <a:avLst/>
          </a:prstGeom>
          <a:solidFill>
            <a:schemeClr val="accent1">
              <a:lumMod val="20000"/>
              <a:lumOff val="80000"/>
            </a:schemeClr>
          </a:solidFill>
        </p:spPr>
        <p:txBody>
          <a:bodyPr wrap="square" rtlCol="0">
            <a:spAutoFit/>
          </a:bodyPr>
          <a:lstStyle/>
          <a:p>
            <a:r>
              <a:rPr lang="el-GR" sz="1400" b="1" dirty="0">
                <a:latin typeface="Arial" panose="020B0604020202020204" pitchFamily="34" charset="0"/>
                <a:cs typeface="Arial" panose="020B0604020202020204" pitchFamily="34" charset="0"/>
              </a:rPr>
              <a:t>Η αρχική ιδέα</a:t>
            </a:r>
            <a:endParaRPr lang="en-US" sz="1400" b="1" dirty="0">
              <a:latin typeface="Arial" panose="020B0604020202020204" pitchFamily="34" charset="0"/>
              <a:cs typeface="Arial" panose="020B0604020202020204" pitchFamily="34" charset="0"/>
            </a:endParaRPr>
          </a:p>
        </p:txBody>
      </p:sp>
      <p:sp>
        <p:nvSpPr>
          <p:cNvPr id="12" name="47 - Διάγραμμα ροής: Συγχώνευση"/>
          <p:cNvSpPr/>
          <p:nvPr/>
        </p:nvSpPr>
        <p:spPr>
          <a:xfrm>
            <a:off x="3362944" y="1352242"/>
            <a:ext cx="571504" cy="642942"/>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2</a:t>
            </a:r>
            <a:endParaRPr lang="en-US" dirty="0"/>
          </a:p>
        </p:txBody>
      </p:sp>
      <p:sp>
        <p:nvSpPr>
          <p:cNvPr id="13" name="46 - Διάγραμμα ροής: Συγχώνευση"/>
          <p:cNvSpPr/>
          <p:nvPr/>
        </p:nvSpPr>
        <p:spPr>
          <a:xfrm>
            <a:off x="2008901" y="1342401"/>
            <a:ext cx="571504" cy="642942"/>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1</a:t>
            </a:r>
            <a:endParaRPr lang="en-US" dirty="0"/>
          </a:p>
        </p:txBody>
      </p:sp>
      <p:sp>
        <p:nvSpPr>
          <p:cNvPr id="14" name="Oval 12"/>
          <p:cNvSpPr/>
          <p:nvPr/>
        </p:nvSpPr>
        <p:spPr>
          <a:xfrm>
            <a:off x="7189782" y="3289514"/>
            <a:ext cx="3133746" cy="2357454"/>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latin typeface="Arial Black" pitchFamily="34" charset="0"/>
            </a:endParaRPr>
          </a:p>
          <a:p>
            <a:pPr algn="ctr"/>
            <a:r>
              <a:rPr lang="el-GR" dirty="0">
                <a:solidFill>
                  <a:schemeClr val="tx1"/>
                </a:solidFill>
                <a:latin typeface="Arial Black" pitchFamily="34" charset="0"/>
              </a:rPr>
              <a:t>Προεργασία Επιχειρηματικού Μοντέλου</a:t>
            </a:r>
          </a:p>
          <a:p>
            <a:pPr algn="ctr"/>
            <a:endParaRPr lang="el-GR" dirty="0">
              <a:solidFill>
                <a:schemeClr val="tx1"/>
              </a:solidFill>
              <a:latin typeface="Arial Black" pitchFamily="34" charset="0"/>
            </a:endParaRPr>
          </a:p>
        </p:txBody>
      </p:sp>
      <p:sp>
        <p:nvSpPr>
          <p:cNvPr id="15" name="Rectangle 71"/>
          <p:cNvSpPr/>
          <p:nvPr/>
        </p:nvSpPr>
        <p:spPr>
          <a:xfrm>
            <a:off x="7022803" y="2620387"/>
            <a:ext cx="1346844" cy="261610"/>
          </a:xfrm>
          <a:prstGeom prst="rect">
            <a:avLst/>
          </a:prstGeom>
        </p:spPr>
        <p:txBody>
          <a:bodyPr wrap="none">
            <a:spAutoFit/>
          </a:bodyPr>
          <a:lstStyle/>
          <a:p>
            <a:r>
              <a:rPr lang="en-US" sz="1100" dirty="0">
                <a:latin typeface="Arial Black" pitchFamily="34" charset="0"/>
              </a:rPr>
              <a:t>Desk research </a:t>
            </a:r>
            <a:endParaRPr lang="el-GR" sz="1100" dirty="0">
              <a:latin typeface="Arial Black" pitchFamily="34" charset="0"/>
            </a:endParaRPr>
          </a:p>
        </p:txBody>
      </p:sp>
      <p:sp>
        <p:nvSpPr>
          <p:cNvPr id="16" name="Rectangle 77"/>
          <p:cNvSpPr/>
          <p:nvPr/>
        </p:nvSpPr>
        <p:spPr>
          <a:xfrm>
            <a:off x="5788925" y="3397718"/>
            <a:ext cx="1400857" cy="430887"/>
          </a:xfrm>
          <a:prstGeom prst="rect">
            <a:avLst/>
          </a:prstGeom>
        </p:spPr>
        <p:txBody>
          <a:bodyPr wrap="square">
            <a:spAutoFit/>
          </a:bodyPr>
          <a:lstStyle/>
          <a:p>
            <a:r>
              <a:rPr lang="el-GR" sz="1100" dirty="0">
                <a:latin typeface="Arial Black" pitchFamily="34" charset="0"/>
              </a:rPr>
              <a:t>Τεχνολογικό </a:t>
            </a:r>
          </a:p>
          <a:p>
            <a:r>
              <a:rPr lang="el-GR" sz="1100" dirty="0">
                <a:latin typeface="Arial Black" pitchFamily="34" charset="0"/>
              </a:rPr>
              <a:t>περιβάλλον  </a:t>
            </a:r>
          </a:p>
        </p:txBody>
      </p:sp>
      <p:sp>
        <p:nvSpPr>
          <p:cNvPr id="17" name="Rectangle 76"/>
          <p:cNvSpPr/>
          <p:nvPr/>
        </p:nvSpPr>
        <p:spPr>
          <a:xfrm>
            <a:off x="5586886" y="4037354"/>
            <a:ext cx="1427411" cy="430887"/>
          </a:xfrm>
          <a:prstGeom prst="rect">
            <a:avLst/>
          </a:prstGeom>
        </p:spPr>
        <p:txBody>
          <a:bodyPr wrap="square">
            <a:spAutoFit/>
          </a:bodyPr>
          <a:lstStyle/>
          <a:p>
            <a:r>
              <a:rPr lang="el-GR" sz="1100" dirty="0">
                <a:latin typeface="Arial Black" pitchFamily="34" charset="0"/>
              </a:rPr>
              <a:t>Οικονομικό  </a:t>
            </a:r>
          </a:p>
          <a:p>
            <a:r>
              <a:rPr lang="el-GR" sz="1100" dirty="0">
                <a:latin typeface="Arial Black" pitchFamily="34" charset="0"/>
              </a:rPr>
              <a:t>περιβάλλον </a:t>
            </a:r>
          </a:p>
        </p:txBody>
      </p:sp>
      <p:sp>
        <p:nvSpPr>
          <p:cNvPr id="18" name="Rectangle 74"/>
          <p:cNvSpPr/>
          <p:nvPr/>
        </p:nvSpPr>
        <p:spPr>
          <a:xfrm>
            <a:off x="5586886" y="4676990"/>
            <a:ext cx="1087157" cy="430887"/>
          </a:xfrm>
          <a:prstGeom prst="rect">
            <a:avLst/>
          </a:prstGeom>
        </p:spPr>
        <p:txBody>
          <a:bodyPr wrap="none">
            <a:spAutoFit/>
          </a:bodyPr>
          <a:lstStyle/>
          <a:p>
            <a:r>
              <a:rPr lang="el-GR" sz="1100" dirty="0">
                <a:latin typeface="Arial Black" pitchFamily="34" charset="0"/>
              </a:rPr>
              <a:t>Κοινωνικές </a:t>
            </a:r>
          </a:p>
          <a:p>
            <a:r>
              <a:rPr lang="el-GR" sz="1100" dirty="0">
                <a:latin typeface="Arial Black" pitchFamily="34" charset="0"/>
              </a:rPr>
              <a:t>τάσεις</a:t>
            </a:r>
          </a:p>
        </p:txBody>
      </p:sp>
      <p:sp>
        <p:nvSpPr>
          <p:cNvPr id="19" name="Rectangle 78"/>
          <p:cNvSpPr/>
          <p:nvPr/>
        </p:nvSpPr>
        <p:spPr>
          <a:xfrm>
            <a:off x="5947630" y="5216081"/>
            <a:ext cx="1651414" cy="430887"/>
          </a:xfrm>
          <a:prstGeom prst="rect">
            <a:avLst/>
          </a:prstGeom>
        </p:spPr>
        <p:txBody>
          <a:bodyPr wrap="none">
            <a:spAutoFit/>
          </a:bodyPr>
          <a:lstStyle/>
          <a:p>
            <a:r>
              <a:rPr lang="el-GR" sz="1100" dirty="0">
                <a:latin typeface="Arial Black" pitchFamily="34" charset="0"/>
              </a:rPr>
              <a:t>Καταναλωτικές </a:t>
            </a:r>
          </a:p>
          <a:p>
            <a:r>
              <a:rPr lang="el-GR" sz="1100" dirty="0">
                <a:latin typeface="Arial Black" pitchFamily="34" charset="0"/>
              </a:rPr>
              <a:t>Τάσεις &amp; Συνήθειες</a:t>
            </a:r>
          </a:p>
        </p:txBody>
      </p:sp>
      <p:sp>
        <p:nvSpPr>
          <p:cNvPr id="20" name="Rectangle 73"/>
          <p:cNvSpPr/>
          <p:nvPr/>
        </p:nvSpPr>
        <p:spPr>
          <a:xfrm>
            <a:off x="6703446" y="5807977"/>
            <a:ext cx="1229824" cy="261610"/>
          </a:xfrm>
          <a:prstGeom prst="rect">
            <a:avLst/>
          </a:prstGeom>
        </p:spPr>
        <p:txBody>
          <a:bodyPr wrap="none">
            <a:spAutoFit/>
          </a:bodyPr>
          <a:lstStyle/>
          <a:p>
            <a:r>
              <a:rPr lang="el-GR" sz="1100" dirty="0">
                <a:latin typeface="Arial Black" pitchFamily="34" charset="0"/>
              </a:rPr>
              <a:t>Άνταγωνιστές</a:t>
            </a:r>
          </a:p>
        </p:txBody>
      </p:sp>
      <p:sp>
        <p:nvSpPr>
          <p:cNvPr id="21" name="Rectangle 87"/>
          <p:cNvSpPr/>
          <p:nvPr/>
        </p:nvSpPr>
        <p:spPr>
          <a:xfrm>
            <a:off x="8072814" y="5938782"/>
            <a:ext cx="1367682" cy="261610"/>
          </a:xfrm>
          <a:prstGeom prst="rect">
            <a:avLst/>
          </a:prstGeom>
        </p:spPr>
        <p:txBody>
          <a:bodyPr wrap="none">
            <a:spAutoFit/>
          </a:bodyPr>
          <a:lstStyle/>
          <a:p>
            <a:r>
              <a:rPr lang="en-US" sz="1100" dirty="0">
                <a:latin typeface="Arial Black" pitchFamily="34" charset="0"/>
              </a:rPr>
              <a:t>SWOT </a:t>
            </a:r>
            <a:r>
              <a:rPr lang="el-GR" sz="1100" dirty="0">
                <a:latin typeface="Arial Black" pitchFamily="34" charset="0"/>
              </a:rPr>
              <a:t>Ανάλυση</a:t>
            </a:r>
          </a:p>
        </p:txBody>
      </p:sp>
      <p:sp>
        <p:nvSpPr>
          <p:cNvPr id="22" name="Rectangle 92"/>
          <p:cNvSpPr/>
          <p:nvPr/>
        </p:nvSpPr>
        <p:spPr>
          <a:xfrm>
            <a:off x="7471405" y="2945798"/>
            <a:ext cx="1446230" cy="261610"/>
          </a:xfrm>
          <a:prstGeom prst="rect">
            <a:avLst/>
          </a:prstGeom>
        </p:spPr>
        <p:txBody>
          <a:bodyPr wrap="none">
            <a:spAutoFit/>
          </a:bodyPr>
          <a:lstStyle/>
          <a:p>
            <a:r>
              <a:rPr lang="el-GR" sz="1100" dirty="0">
                <a:latin typeface="Arial Black" pitchFamily="34" charset="0"/>
              </a:rPr>
              <a:t>Ανάλυση αγοράς</a:t>
            </a:r>
          </a:p>
        </p:txBody>
      </p:sp>
      <p:sp>
        <p:nvSpPr>
          <p:cNvPr id="23" name="Rectangle 84"/>
          <p:cNvSpPr/>
          <p:nvPr/>
        </p:nvSpPr>
        <p:spPr>
          <a:xfrm>
            <a:off x="9059875" y="2627892"/>
            <a:ext cx="1733167" cy="261610"/>
          </a:xfrm>
          <a:prstGeom prst="rect">
            <a:avLst/>
          </a:prstGeom>
        </p:spPr>
        <p:txBody>
          <a:bodyPr wrap="none">
            <a:spAutoFit/>
          </a:bodyPr>
          <a:lstStyle/>
          <a:p>
            <a:r>
              <a:rPr lang="el-GR" sz="1100" dirty="0">
                <a:latin typeface="Arial Black" pitchFamily="34" charset="0"/>
              </a:rPr>
              <a:t>Ανταγωνιστική θέση</a:t>
            </a:r>
          </a:p>
        </p:txBody>
      </p:sp>
      <p:sp>
        <p:nvSpPr>
          <p:cNvPr id="24" name="Rectangle 91"/>
          <p:cNvSpPr/>
          <p:nvPr/>
        </p:nvSpPr>
        <p:spPr>
          <a:xfrm>
            <a:off x="10253649" y="3410527"/>
            <a:ext cx="1581162" cy="430887"/>
          </a:xfrm>
          <a:prstGeom prst="rect">
            <a:avLst/>
          </a:prstGeom>
        </p:spPr>
        <p:txBody>
          <a:bodyPr wrap="square">
            <a:spAutoFit/>
          </a:bodyPr>
          <a:lstStyle/>
          <a:p>
            <a:r>
              <a:rPr lang="el-GR" sz="1100" dirty="0">
                <a:latin typeface="Arial Black" pitchFamily="34" charset="0"/>
              </a:rPr>
              <a:t>Παραδοσιακά/</a:t>
            </a:r>
          </a:p>
          <a:p>
            <a:r>
              <a:rPr lang="el-GR" sz="1100" dirty="0">
                <a:latin typeface="Arial Black" pitchFamily="34" charset="0"/>
              </a:rPr>
              <a:t>Ψηφιακά κανάλια</a:t>
            </a:r>
          </a:p>
        </p:txBody>
      </p:sp>
      <p:sp>
        <p:nvSpPr>
          <p:cNvPr id="25" name="Rectangle 109"/>
          <p:cNvSpPr/>
          <p:nvPr/>
        </p:nvSpPr>
        <p:spPr>
          <a:xfrm>
            <a:off x="10253649" y="4032407"/>
            <a:ext cx="1938351" cy="430887"/>
          </a:xfrm>
          <a:prstGeom prst="rect">
            <a:avLst/>
          </a:prstGeom>
        </p:spPr>
        <p:txBody>
          <a:bodyPr wrap="none">
            <a:spAutoFit/>
          </a:bodyPr>
          <a:lstStyle/>
          <a:p>
            <a:r>
              <a:rPr lang="el-GR" sz="1100" dirty="0">
                <a:latin typeface="Arial Black" pitchFamily="34" charset="0"/>
              </a:rPr>
              <a:t>Τρόποι Προσέγγισης/</a:t>
            </a:r>
          </a:p>
          <a:p>
            <a:r>
              <a:rPr lang="el-GR" sz="1100" dirty="0">
                <a:latin typeface="Arial Black" pitchFamily="34" charset="0"/>
              </a:rPr>
              <a:t>Εμπλοκής καταναλωτή</a:t>
            </a:r>
          </a:p>
        </p:txBody>
      </p:sp>
      <p:sp>
        <p:nvSpPr>
          <p:cNvPr id="26" name="Rectangle 108"/>
          <p:cNvSpPr/>
          <p:nvPr/>
        </p:nvSpPr>
        <p:spPr>
          <a:xfrm>
            <a:off x="9493978" y="5507895"/>
            <a:ext cx="2071702" cy="430887"/>
          </a:xfrm>
          <a:prstGeom prst="rect">
            <a:avLst/>
          </a:prstGeom>
        </p:spPr>
        <p:txBody>
          <a:bodyPr wrap="square">
            <a:spAutoFit/>
          </a:bodyPr>
          <a:lstStyle/>
          <a:p>
            <a:r>
              <a:rPr lang="el-GR" sz="1100" dirty="0">
                <a:latin typeface="Arial Black" pitchFamily="34" charset="0"/>
              </a:rPr>
              <a:t>Αρχικός</a:t>
            </a:r>
          </a:p>
          <a:p>
            <a:r>
              <a:rPr lang="el-GR" sz="1100" dirty="0">
                <a:latin typeface="Arial Black" pitchFamily="34" charset="0"/>
              </a:rPr>
              <a:t>Επιχειρηματικός</a:t>
            </a:r>
            <a:r>
              <a:rPr lang="en-US" sz="1100" dirty="0">
                <a:latin typeface="Arial Black" pitchFamily="34" charset="0"/>
              </a:rPr>
              <a:t> </a:t>
            </a:r>
            <a:r>
              <a:rPr lang="el-GR" sz="1100" dirty="0">
                <a:latin typeface="Arial Black" pitchFamily="34" charset="0"/>
              </a:rPr>
              <a:t>Κάμβας</a:t>
            </a:r>
          </a:p>
        </p:txBody>
      </p:sp>
      <p:sp>
        <p:nvSpPr>
          <p:cNvPr id="27" name="Rectangle 83"/>
          <p:cNvSpPr/>
          <p:nvPr/>
        </p:nvSpPr>
        <p:spPr>
          <a:xfrm>
            <a:off x="9059875" y="2964349"/>
            <a:ext cx="2050561" cy="261610"/>
          </a:xfrm>
          <a:prstGeom prst="rect">
            <a:avLst/>
          </a:prstGeom>
        </p:spPr>
        <p:txBody>
          <a:bodyPr wrap="none">
            <a:spAutoFit/>
          </a:bodyPr>
          <a:lstStyle/>
          <a:p>
            <a:r>
              <a:rPr lang="el-GR" sz="1100" dirty="0">
                <a:latin typeface="Arial Black" pitchFamily="34" charset="0"/>
              </a:rPr>
              <a:t>Δαπάνες/Μερίδια Αγοράς</a:t>
            </a:r>
          </a:p>
        </p:txBody>
      </p:sp>
      <p:sp>
        <p:nvSpPr>
          <p:cNvPr id="28" name="Rectangle 79"/>
          <p:cNvSpPr/>
          <p:nvPr/>
        </p:nvSpPr>
        <p:spPr>
          <a:xfrm>
            <a:off x="10085155" y="5042527"/>
            <a:ext cx="1915909" cy="261610"/>
          </a:xfrm>
          <a:prstGeom prst="rect">
            <a:avLst/>
          </a:prstGeom>
        </p:spPr>
        <p:txBody>
          <a:bodyPr wrap="none">
            <a:spAutoFit/>
          </a:bodyPr>
          <a:lstStyle/>
          <a:p>
            <a:r>
              <a:rPr lang="el-GR" sz="1100" dirty="0">
                <a:latin typeface="Arial Black" pitchFamily="34" charset="0"/>
              </a:rPr>
              <a:t>Τιμολογιακές πολιτικές</a:t>
            </a:r>
          </a:p>
        </p:txBody>
      </p:sp>
      <p:sp>
        <p:nvSpPr>
          <p:cNvPr id="3" name="Up Arrow Callout 2"/>
          <p:cNvSpPr/>
          <p:nvPr/>
        </p:nvSpPr>
        <p:spPr>
          <a:xfrm>
            <a:off x="230386" y="3873843"/>
            <a:ext cx="2508051" cy="2037180"/>
          </a:xfrm>
          <a:prstGeom prst="up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l-GR" sz="1200" b="1" dirty="0">
                <a:solidFill>
                  <a:schemeClr val="tx1"/>
                </a:solidFill>
              </a:rPr>
              <a:t>ΤΙΤΛΟΣ</a:t>
            </a:r>
            <a:r>
              <a:rPr lang="el-GR" b="1" dirty="0"/>
              <a:t> </a:t>
            </a:r>
            <a:r>
              <a:rPr lang="el-GR" sz="1200" b="1" dirty="0">
                <a:solidFill>
                  <a:schemeClr val="tx1"/>
                </a:solidFill>
              </a:rPr>
              <a:t>ΕΝΟΤΗΤΑΣ</a:t>
            </a:r>
            <a:endParaRPr lang="en-GB" sz="1200" dirty="0">
              <a:solidFill>
                <a:schemeClr val="tx1"/>
              </a:solidFill>
            </a:endParaRPr>
          </a:p>
          <a:p>
            <a:r>
              <a:rPr lang="el-GR" sz="1200" dirty="0" err="1">
                <a:solidFill>
                  <a:schemeClr val="tx1"/>
                </a:solidFill>
              </a:rPr>
              <a:t>Soft</a:t>
            </a:r>
            <a:r>
              <a:rPr lang="el-GR" sz="1200" dirty="0">
                <a:solidFill>
                  <a:schemeClr val="tx1"/>
                </a:solidFill>
              </a:rPr>
              <a:t> </a:t>
            </a:r>
            <a:r>
              <a:rPr lang="el-GR" sz="1200" dirty="0" err="1">
                <a:solidFill>
                  <a:schemeClr val="tx1"/>
                </a:solidFill>
              </a:rPr>
              <a:t>Entrepreneurial</a:t>
            </a:r>
            <a:r>
              <a:rPr lang="el-GR" sz="1200" dirty="0">
                <a:solidFill>
                  <a:schemeClr val="tx1"/>
                </a:solidFill>
              </a:rPr>
              <a:t> </a:t>
            </a:r>
            <a:r>
              <a:rPr lang="el-GR" sz="1200" dirty="0" err="1">
                <a:solidFill>
                  <a:schemeClr val="tx1"/>
                </a:solidFill>
              </a:rPr>
              <a:t>Skills</a:t>
            </a:r>
            <a:r>
              <a:rPr lang="el-GR" sz="1200" dirty="0">
                <a:solidFill>
                  <a:schemeClr val="tx1"/>
                </a:solidFill>
              </a:rPr>
              <a:t> </a:t>
            </a:r>
            <a:endParaRPr lang="en-GB" sz="1200" dirty="0">
              <a:solidFill>
                <a:schemeClr val="tx1"/>
              </a:solidFill>
            </a:endParaRPr>
          </a:p>
          <a:p>
            <a:r>
              <a:rPr lang="el-GR" sz="1200" b="1" dirty="0">
                <a:solidFill>
                  <a:schemeClr val="tx1"/>
                </a:solidFill>
              </a:rPr>
              <a:t>2. ΤΙΤΛΟΣ ΥΠΟΕΝΟΤΗΤΑΣ  </a:t>
            </a:r>
            <a:endParaRPr lang="en-GB" sz="1200" dirty="0">
              <a:solidFill>
                <a:schemeClr val="tx1"/>
              </a:solidFill>
            </a:endParaRPr>
          </a:p>
          <a:p>
            <a:r>
              <a:rPr lang="el-GR" sz="1200" dirty="0" err="1">
                <a:solidFill>
                  <a:schemeClr val="tx1"/>
                </a:solidFill>
              </a:rPr>
              <a:t>Creating</a:t>
            </a:r>
            <a:r>
              <a:rPr lang="el-GR" sz="1200" dirty="0">
                <a:solidFill>
                  <a:schemeClr val="tx1"/>
                </a:solidFill>
              </a:rPr>
              <a:t> and </a:t>
            </a:r>
            <a:r>
              <a:rPr lang="el-GR" sz="1200" dirty="0" err="1">
                <a:solidFill>
                  <a:schemeClr val="tx1"/>
                </a:solidFill>
              </a:rPr>
              <a:t>supporting</a:t>
            </a:r>
            <a:r>
              <a:rPr lang="el-GR" sz="1200" dirty="0">
                <a:solidFill>
                  <a:schemeClr val="tx1"/>
                </a:solidFill>
              </a:rPr>
              <a:t> a </a:t>
            </a:r>
            <a:r>
              <a:rPr lang="el-GR" sz="1200" dirty="0" err="1">
                <a:solidFill>
                  <a:schemeClr val="tx1"/>
                </a:solidFill>
              </a:rPr>
              <a:t>vision</a:t>
            </a:r>
            <a:endParaRPr lang="en-GB" sz="1200" dirty="0">
              <a:solidFill>
                <a:schemeClr val="tx1"/>
              </a:solidFill>
              <a:effectLst/>
            </a:endParaRPr>
          </a:p>
        </p:txBody>
      </p:sp>
    </p:spTree>
    <p:extLst>
      <p:ext uri="{BB962C8B-B14F-4D97-AF65-F5344CB8AC3E}">
        <p14:creationId xmlns:p14="http://schemas.microsoft.com/office/powerpoint/2010/main" val="215068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53"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p:cTn id="58" dur="500" fill="hold"/>
                                        <p:tgtEl>
                                          <p:spTgt spid="22"/>
                                        </p:tgtEl>
                                        <p:attrNameLst>
                                          <p:attrName>ppt_w</p:attrName>
                                        </p:attrNameLst>
                                      </p:cBhvr>
                                      <p:tavLst>
                                        <p:tav tm="0">
                                          <p:val>
                                            <p:fltVal val="0"/>
                                          </p:val>
                                        </p:tav>
                                        <p:tav tm="100000">
                                          <p:val>
                                            <p:strVal val="#ppt_w"/>
                                          </p:val>
                                        </p:tav>
                                      </p:tavLst>
                                    </p:anim>
                                    <p:anim calcmode="lin" valueType="num">
                                      <p:cBhvr>
                                        <p:cTn id="59" dur="500" fill="hold"/>
                                        <p:tgtEl>
                                          <p:spTgt spid="22"/>
                                        </p:tgtEl>
                                        <p:attrNameLst>
                                          <p:attrName>ppt_h</p:attrName>
                                        </p:attrNameLst>
                                      </p:cBhvr>
                                      <p:tavLst>
                                        <p:tav tm="0">
                                          <p:val>
                                            <p:fltVal val="0"/>
                                          </p:val>
                                        </p:tav>
                                        <p:tav tm="100000">
                                          <p:val>
                                            <p:strVal val="#ppt_h"/>
                                          </p:val>
                                        </p:tav>
                                      </p:tavLst>
                                    </p:anim>
                                    <p:animEffect transition="in" filter="fade">
                                      <p:cBhvr>
                                        <p:cTn id="60" dur="500"/>
                                        <p:tgtEl>
                                          <p:spTgt spid="22"/>
                                        </p:tgtEl>
                                      </p:cBhvr>
                                    </p:animEffect>
                                  </p:childTnLst>
                                </p:cTn>
                              </p:par>
                              <p:par>
                                <p:cTn id="61" presetID="53"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500" fill="hold"/>
                                        <p:tgtEl>
                                          <p:spTgt spid="23"/>
                                        </p:tgtEl>
                                        <p:attrNameLst>
                                          <p:attrName>ppt_w</p:attrName>
                                        </p:attrNameLst>
                                      </p:cBhvr>
                                      <p:tavLst>
                                        <p:tav tm="0">
                                          <p:val>
                                            <p:fltVal val="0"/>
                                          </p:val>
                                        </p:tav>
                                        <p:tav tm="100000">
                                          <p:val>
                                            <p:strVal val="#ppt_w"/>
                                          </p:val>
                                        </p:tav>
                                      </p:tavLst>
                                    </p:anim>
                                    <p:anim calcmode="lin" valueType="num">
                                      <p:cBhvr>
                                        <p:cTn id="64" dur="500" fill="hold"/>
                                        <p:tgtEl>
                                          <p:spTgt spid="23"/>
                                        </p:tgtEl>
                                        <p:attrNameLst>
                                          <p:attrName>ppt_h</p:attrName>
                                        </p:attrNameLst>
                                      </p:cBhvr>
                                      <p:tavLst>
                                        <p:tav tm="0">
                                          <p:val>
                                            <p:fltVal val="0"/>
                                          </p:val>
                                        </p:tav>
                                        <p:tav tm="100000">
                                          <p:val>
                                            <p:strVal val="#ppt_h"/>
                                          </p:val>
                                        </p:tav>
                                      </p:tavLst>
                                    </p:anim>
                                    <p:animEffect transition="in" filter="fade">
                                      <p:cBhvr>
                                        <p:cTn id="65" dur="500"/>
                                        <p:tgtEl>
                                          <p:spTgt spid="23"/>
                                        </p:tgtEl>
                                      </p:cBhvr>
                                    </p:animEffect>
                                  </p:childTnLst>
                                </p:cTn>
                              </p:par>
                              <p:par>
                                <p:cTn id="66" presetID="53"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fltVal val="0"/>
                                          </p:val>
                                        </p:tav>
                                        <p:tav tm="100000">
                                          <p:val>
                                            <p:strVal val="#ppt_h"/>
                                          </p:val>
                                        </p:tav>
                                      </p:tavLst>
                                    </p:anim>
                                    <p:animEffect transition="in" filter="fade">
                                      <p:cBhvr>
                                        <p:cTn id="70" dur="500"/>
                                        <p:tgtEl>
                                          <p:spTgt spid="24"/>
                                        </p:tgtEl>
                                      </p:cBhvr>
                                    </p:animEffect>
                                  </p:childTnLst>
                                </p:cTn>
                              </p:par>
                              <p:par>
                                <p:cTn id="71" presetID="53"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500" fill="hold"/>
                                        <p:tgtEl>
                                          <p:spTgt spid="25"/>
                                        </p:tgtEl>
                                        <p:attrNameLst>
                                          <p:attrName>ppt_w</p:attrName>
                                        </p:attrNameLst>
                                      </p:cBhvr>
                                      <p:tavLst>
                                        <p:tav tm="0">
                                          <p:val>
                                            <p:fltVal val="0"/>
                                          </p:val>
                                        </p:tav>
                                        <p:tav tm="100000">
                                          <p:val>
                                            <p:strVal val="#ppt_w"/>
                                          </p:val>
                                        </p:tav>
                                      </p:tavLst>
                                    </p:anim>
                                    <p:anim calcmode="lin" valueType="num">
                                      <p:cBhvr>
                                        <p:cTn id="74" dur="500" fill="hold"/>
                                        <p:tgtEl>
                                          <p:spTgt spid="25"/>
                                        </p:tgtEl>
                                        <p:attrNameLst>
                                          <p:attrName>ppt_h</p:attrName>
                                        </p:attrNameLst>
                                      </p:cBhvr>
                                      <p:tavLst>
                                        <p:tav tm="0">
                                          <p:val>
                                            <p:fltVal val="0"/>
                                          </p:val>
                                        </p:tav>
                                        <p:tav tm="100000">
                                          <p:val>
                                            <p:strVal val="#ppt_h"/>
                                          </p:val>
                                        </p:tav>
                                      </p:tavLst>
                                    </p:anim>
                                    <p:animEffect transition="in" filter="fade">
                                      <p:cBhvr>
                                        <p:cTn id="75" dur="500"/>
                                        <p:tgtEl>
                                          <p:spTgt spid="25"/>
                                        </p:tgtEl>
                                      </p:cBhvr>
                                    </p:animEffect>
                                  </p:childTnLst>
                                </p:cTn>
                              </p:par>
                              <p:par>
                                <p:cTn id="76" presetID="53" presetClass="entr" presetSubtype="0" fill="hold" grpId="0" nodeType="with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p:cTn id="78" dur="500" fill="hold"/>
                                        <p:tgtEl>
                                          <p:spTgt spid="26"/>
                                        </p:tgtEl>
                                        <p:attrNameLst>
                                          <p:attrName>ppt_w</p:attrName>
                                        </p:attrNameLst>
                                      </p:cBhvr>
                                      <p:tavLst>
                                        <p:tav tm="0">
                                          <p:val>
                                            <p:fltVal val="0"/>
                                          </p:val>
                                        </p:tav>
                                        <p:tav tm="100000">
                                          <p:val>
                                            <p:strVal val="#ppt_w"/>
                                          </p:val>
                                        </p:tav>
                                      </p:tavLst>
                                    </p:anim>
                                    <p:anim calcmode="lin" valueType="num">
                                      <p:cBhvr>
                                        <p:cTn id="79" dur="500" fill="hold"/>
                                        <p:tgtEl>
                                          <p:spTgt spid="26"/>
                                        </p:tgtEl>
                                        <p:attrNameLst>
                                          <p:attrName>ppt_h</p:attrName>
                                        </p:attrNameLst>
                                      </p:cBhvr>
                                      <p:tavLst>
                                        <p:tav tm="0">
                                          <p:val>
                                            <p:fltVal val="0"/>
                                          </p:val>
                                        </p:tav>
                                        <p:tav tm="100000">
                                          <p:val>
                                            <p:strVal val="#ppt_h"/>
                                          </p:val>
                                        </p:tav>
                                      </p:tavLst>
                                    </p:anim>
                                    <p:animEffect transition="in" filter="fade">
                                      <p:cBhvr>
                                        <p:cTn id="80" dur="500"/>
                                        <p:tgtEl>
                                          <p:spTgt spid="26"/>
                                        </p:tgtEl>
                                      </p:cBhvr>
                                    </p:animEffect>
                                  </p:childTnLst>
                                </p:cTn>
                              </p:par>
                              <p:par>
                                <p:cTn id="81" presetID="53"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p:cTn id="83" dur="500" fill="hold"/>
                                        <p:tgtEl>
                                          <p:spTgt spid="27"/>
                                        </p:tgtEl>
                                        <p:attrNameLst>
                                          <p:attrName>ppt_w</p:attrName>
                                        </p:attrNameLst>
                                      </p:cBhvr>
                                      <p:tavLst>
                                        <p:tav tm="0">
                                          <p:val>
                                            <p:fltVal val="0"/>
                                          </p:val>
                                        </p:tav>
                                        <p:tav tm="100000">
                                          <p:val>
                                            <p:strVal val="#ppt_w"/>
                                          </p:val>
                                        </p:tav>
                                      </p:tavLst>
                                    </p:anim>
                                    <p:anim calcmode="lin" valueType="num">
                                      <p:cBhvr>
                                        <p:cTn id="84" dur="500" fill="hold"/>
                                        <p:tgtEl>
                                          <p:spTgt spid="27"/>
                                        </p:tgtEl>
                                        <p:attrNameLst>
                                          <p:attrName>ppt_h</p:attrName>
                                        </p:attrNameLst>
                                      </p:cBhvr>
                                      <p:tavLst>
                                        <p:tav tm="0">
                                          <p:val>
                                            <p:fltVal val="0"/>
                                          </p:val>
                                        </p:tav>
                                        <p:tav tm="100000">
                                          <p:val>
                                            <p:strVal val="#ppt_h"/>
                                          </p:val>
                                        </p:tav>
                                      </p:tavLst>
                                    </p:anim>
                                    <p:animEffect transition="in" filter="fade">
                                      <p:cBhvr>
                                        <p:cTn id="85" dur="500"/>
                                        <p:tgtEl>
                                          <p:spTgt spid="27"/>
                                        </p:tgtEl>
                                      </p:cBhvr>
                                    </p:animEffect>
                                  </p:childTnLst>
                                </p:cTn>
                              </p:par>
                              <p:par>
                                <p:cTn id="86" presetID="53"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 calcmode="lin" valueType="num">
                                      <p:cBhvr>
                                        <p:cTn id="88" dur="500" fill="hold"/>
                                        <p:tgtEl>
                                          <p:spTgt spid="28"/>
                                        </p:tgtEl>
                                        <p:attrNameLst>
                                          <p:attrName>ppt_w</p:attrName>
                                        </p:attrNameLst>
                                      </p:cBhvr>
                                      <p:tavLst>
                                        <p:tav tm="0">
                                          <p:val>
                                            <p:fltVal val="0"/>
                                          </p:val>
                                        </p:tav>
                                        <p:tav tm="100000">
                                          <p:val>
                                            <p:strVal val="#ppt_w"/>
                                          </p:val>
                                        </p:tav>
                                      </p:tavLst>
                                    </p:anim>
                                    <p:anim calcmode="lin" valueType="num">
                                      <p:cBhvr>
                                        <p:cTn id="89" dur="500" fill="hold"/>
                                        <p:tgtEl>
                                          <p:spTgt spid="28"/>
                                        </p:tgtEl>
                                        <p:attrNameLst>
                                          <p:attrName>ppt_h</p:attrName>
                                        </p:attrNameLst>
                                      </p:cBhvr>
                                      <p:tavLst>
                                        <p:tav tm="0">
                                          <p:val>
                                            <p:fltVal val="0"/>
                                          </p:val>
                                        </p:tav>
                                        <p:tav tm="100000">
                                          <p:val>
                                            <p:strVal val="#ppt_h"/>
                                          </p:val>
                                        </p:tav>
                                      </p:tavLst>
                                    </p:anim>
                                    <p:animEffect transition="in" filter="fade">
                                      <p:cBhvr>
                                        <p:cTn id="90" dur="500"/>
                                        <p:tgtEl>
                                          <p:spTgt spid="28"/>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1" nodeType="click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1000" fill="hold"/>
                                        <p:tgtEl>
                                          <p:spTgt spid="21"/>
                                        </p:tgtEl>
                                        <p:attrNameLst>
                                          <p:attrName>ppt_w</p:attrName>
                                        </p:attrNameLst>
                                      </p:cBhvr>
                                      <p:tavLst>
                                        <p:tav tm="0">
                                          <p:val>
                                            <p:fltVal val="0"/>
                                          </p:val>
                                        </p:tav>
                                        <p:tav tm="100000">
                                          <p:val>
                                            <p:strVal val="#ppt_w"/>
                                          </p:val>
                                        </p:tav>
                                      </p:tavLst>
                                    </p:anim>
                                    <p:anim calcmode="lin" valueType="num">
                                      <p:cBhvr>
                                        <p:cTn id="96" dur="1000" fill="hold"/>
                                        <p:tgtEl>
                                          <p:spTgt spid="21"/>
                                        </p:tgtEl>
                                        <p:attrNameLst>
                                          <p:attrName>ppt_h</p:attrName>
                                        </p:attrNameLst>
                                      </p:cBhvr>
                                      <p:tavLst>
                                        <p:tav tm="0">
                                          <p:val>
                                            <p:fltVal val="0"/>
                                          </p:val>
                                        </p:tav>
                                        <p:tav tm="100000">
                                          <p:val>
                                            <p:strVal val="#ppt_h"/>
                                          </p:val>
                                        </p:tav>
                                      </p:tavLst>
                                    </p:anim>
                                    <p:anim calcmode="lin" valueType="num">
                                      <p:cBhvr>
                                        <p:cTn id="97" dur="1000" fill="hold"/>
                                        <p:tgtEl>
                                          <p:spTgt spid="21"/>
                                        </p:tgtEl>
                                        <p:attrNameLst>
                                          <p:attrName>style.rotation</p:attrName>
                                        </p:attrNameLst>
                                      </p:cBhvr>
                                      <p:tavLst>
                                        <p:tav tm="0">
                                          <p:val>
                                            <p:fltVal val="90"/>
                                          </p:val>
                                        </p:tav>
                                        <p:tav tm="100000">
                                          <p:val>
                                            <p:fltVal val="0"/>
                                          </p:val>
                                        </p:tav>
                                      </p:tavLst>
                                    </p:anim>
                                    <p:animEffect transition="in" filter="fade">
                                      <p:cBhvr>
                                        <p:cTn id="98" dur="1000"/>
                                        <p:tgtEl>
                                          <p:spTgt spid="21"/>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mph" presetSubtype="0" fill="hold" grpId="2" nodeType="clickEffect">
                                  <p:stCondLst>
                                    <p:cond delay="0"/>
                                  </p:stCondLst>
                                  <p:childTnLst>
                                    <p:animScale>
                                      <p:cBhvr>
                                        <p:cTn id="102" dur="200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P spid="15" grpId="0"/>
      <p:bldP spid="16" grpId="0"/>
      <p:bldP spid="17" grpId="0"/>
      <p:bldP spid="18" grpId="0"/>
      <p:bldP spid="19" grpId="0"/>
      <p:bldP spid="20" grpId="0"/>
      <p:bldP spid="21" grpId="0"/>
      <p:bldP spid="21" grpId="1"/>
      <p:bldP spid="21" grpId="2"/>
      <p:bldP spid="22" grpId="0"/>
      <p:bldP spid="23" grpId="0"/>
      <p:bldP spid="24" grpId="0"/>
      <p:bldP spid="25" grpId="0"/>
      <p:bldP spid="26" grpId="0"/>
      <p:bldP spid="27"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071" y="484356"/>
            <a:ext cx="2741071" cy="523220"/>
          </a:xfrm>
          <a:prstGeom prst="rect">
            <a:avLst/>
          </a:prstGeom>
        </p:spPr>
        <p:txBody>
          <a:bodyPr wrap="none">
            <a:spAutoFit/>
          </a:bodyPr>
          <a:lstStyle/>
          <a:p>
            <a:r>
              <a:rPr lang="en-US" sz="2800" b="1" dirty="0">
                <a:solidFill>
                  <a:schemeClr val="bg1"/>
                </a:solidFill>
              </a:rPr>
              <a:t>SWOT</a:t>
            </a:r>
            <a:r>
              <a:rPr lang="el-GR" sz="2800" b="1" dirty="0">
                <a:solidFill>
                  <a:schemeClr val="bg1"/>
                </a:solidFill>
              </a:rPr>
              <a:t>  </a:t>
            </a:r>
            <a:r>
              <a:rPr lang="en-GB" sz="2800" b="1" dirty="0">
                <a:solidFill>
                  <a:schemeClr val="bg1"/>
                </a:solidFill>
              </a:rPr>
              <a:t>ANALYSIS</a:t>
            </a:r>
            <a:r>
              <a:rPr lang="en-US" sz="2800" b="1" dirty="0">
                <a:solidFill>
                  <a:schemeClr val="bg1"/>
                </a:solidFill>
              </a:rPr>
              <a:t> </a:t>
            </a:r>
            <a:endParaRPr lang="en-GB" sz="2800" b="1" dirty="0">
              <a:solidFill>
                <a:schemeClr val="bg1"/>
              </a:solidFill>
            </a:endParaRPr>
          </a:p>
        </p:txBody>
      </p:sp>
      <p:sp>
        <p:nvSpPr>
          <p:cNvPr id="3" name="Google Shape;384;p9"/>
          <p:cNvSpPr txBox="1"/>
          <p:nvPr/>
        </p:nvSpPr>
        <p:spPr>
          <a:xfrm>
            <a:off x="3561224" y="1296346"/>
            <a:ext cx="5529436" cy="609600"/>
          </a:xfrm>
          <a:prstGeom prst="rect">
            <a:avLst/>
          </a:prstGeom>
          <a:noFill/>
          <a:ln>
            <a:noFill/>
          </a:ln>
        </p:spPr>
        <p:txBody>
          <a:bodyPr spcFirstLastPara="1" wrap="square" lIns="0" tIns="0" rIns="0" bIns="0" anchor="ctr" anchorCtr="0">
            <a:noAutofit/>
          </a:bodyPr>
          <a:lstStyle/>
          <a:p>
            <a:pPr algn="ctr"/>
            <a:r>
              <a:rPr lang="en-US" sz="2400" b="1" dirty="0" err="1">
                <a:solidFill>
                  <a:schemeClr val="dk1"/>
                </a:solidFill>
              </a:rPr>
              <a:t>Το</a:t>
            </a:r>
            <a:r>
              <a:rPr lang="en-US" sz="2400" b="1" dirty="0">
                <a:solidFill>
                  <a:schemeClr val="dk1"/>
                </a:solidFill>
              </a:rPr>
              <a:t> </a:t>
            </a:r>
            <a:r>
              <a:rPr lang="en-US" sz="2400" b="1" dirty="0" err="1">
                <a:solidFill>
                  <a:schemeClr val="dk1"/>
                </a:solidFill>
              </a:rPr>
              <a:t>εσωτερικό</a:t>
            </a:r>
            <a:r>
              <a:rPr lang="en-US" sz="2400" b="1" dirty="0">
                <a:solidFill>
                  <a:schemeClr val="dk1"/>
                </a:solidFill>
              </a:rPr>
              <a:t> της Επ</a:t>
            </a:r>
            <a:r>
              <a:rPr lang="en-US" sz="2400" b="1" dirty="0" err="1">
                <a:solidFill>
                  <a:schemeClr val="dk1"/>
                </a:solidFill>
              </a:rPr>
              <a:t>ιχείρησης</a:t>
            </a:r>
            <a:r>
              <a:rPr lang="en-US" sz="2400" b="1" dirty="0">
                <a:solidFill>
                  <a:schemeClr val="dk1"/>
                </a:solidFill>
              </a:rPr>
              <a:t> </a:t>
            </a:r>
            <a:endParaRPr dirty="0"/>
          </a:p>
        </p:txBody>
      </p:sp>
      <p:sp>
        <p:nvSpPr>
          <p:cNvPr id="4" name="Google Shape;385;p9"/>
          <p:cNvSpPr txBox="1">
            <a:spLocks/>
          </p:cNvSpPr>
          <p:nvPr/>
        </p:nvSpPr>
        <p:spPr>
          <a:xfrm>
            <a:off x="1437149" y="2028638"/>
            <a:ext cx="4248150" cy="4419600"/>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SzPts val="1600"/>
              <a:buFont typeface="Arial" panose="020B0604020202020204" pitchFamily="34" charset="0"/>
              <a:buChar char="●"/>
            </a:pPr>
            <a:r>
              <a:rPr lang="el-GR" sz="2000" b="1" dirty="0" smtClean="0"/>
              <a:t>Δυνατά σημεία</a:t>
            </a:r>
          </a:p>
          <a:p>
            <a:pPr marL="587375" lvl="1" indent="-242887">
              <a:lnSpc>
                <a:spcPct val="120000"/>
              </a:lnSpc>
              <a:spcBef>
                <a:spcPts val="1000"/>
              </a:spcBef>
              <a:buSzPts val="1600"/>
              <a:buFont typeface="Noto Sans Symbols"/>
              <a:buChar char="⮚"/>
            </a:pPr>
            <a:r>
              <a:rPr lang="el-GR" sz="2000" dirty="0" smtClean="0"/>
              <a:t>Ποιες είναι οι ιδιαίτερες</a:t>
            </a:r>
            <a:br>
              <a:rPr lang="el-GR" sz="2000" dirty="0" smtClean="0"/>
            </a:br>
            <a:r>
              <a:rPr lang="el-GR" sz="2000" dirty="0" smtClean="0"/>
              <a:t>ικανότητες της ιδρυτικής ομάδας;</a:t>
            </a:r>
          </a:p>
          <a:p>
            <a:pPr marL="587375" lvl="1" indent="-242887">
              <a:lnSpc>
                <a:spcPct val="120000"/>
              </a:lnSpc>
              <a:spcBef>
                <a:spcPts val="1000"/>
              </a:spcBef>
              <a:buSzPts val="1600"/>
              <a:buFont typeface="Noto Sans Symbols"/>
              <a:buChar char="⮚"/>
            </a:pPr>
            <a:r>
              <a:rPr lang="el-GR" sz="2000" dirty="0" smtClean="0"/>
              <a:t> Ποιοι είναι οι πόροι τους οποίους μπορείτε να αντλήσετε;</a:t>
            </a:r>
          </a:p>
          <a:p>
            <a:pPr marL="587375" lvl="1" indent="-242887">
              <a:lnSpc>
                <a:spcPct val="120000"/>
              </a:lnSpc>
              <a:spcBef>
                <a:spcPts val="1000"/>
              </a:spcBef>
              <a:buSzPts val="1600"/>
              <a:buFont typeface="Noto Sans Symbols"/>
              <a:buChar char="⮚"/>
            </a:pPr>
            <a:r>
              <a:rPr lang="el-GR" sz="2000" dirty="0" smtClean="0"/>
              <a:t>Ποιο είναι το συγκριτικό σας</a:t>
            </a:r>
            <a:br>
              <a:rPr lang="el-GR" sz="2000" dirty="0" smtClean="0"/>
            </a:br>
            <a:r>
              <a:rPr lang="el-GR" sz="2000" dirty="0" smtClean="0"/>
              <a:t>πλεονέκτημα;</a:t>
            </a:r>
            <a:br>
              <a:rPr lang="el-GR" sz="2000" dirty="0" smtClean="0"/>
            </a:br>
            <a:endParaRPr lang="el-GR" sz="2000" dirty="0"/>
          </a:p>
        </p:txBody>
      </p:sp>
      <p:sp>
        <p:nvSpPr>
          <p:cNvPr id="5" name="Google Shape;386;p9"/>
          <p:cNvSpPr txBox="1"/>
          <p:nvPr/>
        </p:nvSpPr>
        <p:spPr>
          <a:xfrm>
            <a:off x="6463542" y="1905946"/>
            <a:ext cx="4248150" cy="4419600"/>
          </a:xfrm>
          <a:prstGeom prst="rect">
            <a:avLst/>
          </a:prstGeom>
          <a:noFill/>
          <a:ln>
            <a:noFill/>
          </a:ln>
        </p:spPr>
        <p:txBody>
          <a:bodyPr spcFirstLastPara="1" wrap="square" lIns="91425" tIns="45700" rIns="91425" bIns="45700" anchor="t" anchorCtr="0">
            <a:noAutofit/>
          </a:bodyPr>
          <a:lstStyle/>
          <a:p>
            <a:pPr marL="342900" indent="-342900">
              <a:buClr>
                <a:srgbClr val="E74030"/>
              </a:buClr>
              <a:buSzPts val="1600"/>
              <a:buFont typeface="Noto Sans Symbols"/>
              <a:buChar char="●"/>
            </a:pPr>
            <a:r>
              <a:rPr lang="en-US" sz="2000" b="1" dirty="0" err="1">
                <a:solidFill>
                  <a:schemeClr val="dk1"/>
                </a:solidFill>
              </a:rPr>
              <a:t>Αδύν</a:t>
            </a:r>
            <a:r>
              <a:rPr lang="en-US" sz="2000" b="1" dirty="0">
                <a:solidFill>
                  <a:schemeClr val="dk1"/>
                </a:solidFill>
              </a:rPr>
              <a:t>ατα σημεία</a:t>
            </a:r>
            <a:endParaRPr sz="2000" dirty="0">
              <a:solidFill>
                <a:schemeClr val="dk1"/>
              </a:solidFill>
            </a:endParaRPr>
          </a:p>
          <a:p>
            <a:pPr marL="587375" lvl="1" indent="-242887">
              <a:lnSpc>
                <a:spcPct val="120000"/>
              </a:lnSpc>
              <a:spcBef>
                <a:spcPts val="1000"/>
              </a:spcBef>
              <a:buClr>
                <a:srgbClr val="E74030"/>
              </a:buClr>
              <a:buSzPts val="1600"/>
              <a:buFont typeface="Noto Sans Symbols"/>
              <a:buChar char="⮚"/>
            </a:pPr>
            <a:r>
              <a:rPr lang="en-US" sz="2000" dirty="0" err="1">
                <a:solidFill>
                  <a:schemeClr val="dk1"/>
                </a:solidFill>
              </a:rPr>
              <a:t>Πού</a:t>
            </a:r>
            <a:r>
              <a:rPr lang="en-US" sz="2000" dirty="0">
                <a:solidFill>
                  <a:schemeClr val="dk1"/>
                </a:solidFill>
              </a:rPr>
              <a:t> </a:t>
            </a:r>
            <a:r>
              <a:rPr lang="en-US" sz="2000" dirty="0" err="1">
                <a:solidFill>
                  <a:schemeClr val="dk1"/>
                </a:solidFill>
              </a:rPr>
              <a:t>έχετε</a:t>
            </a:r>
            <a:r>
              <a:rPr lang="en-US" sz="2000" dirty="0">
                <a:solidFill>
                  <a:schemeClr val="dk1"/>
                </a:solidFill>
              </a:rPr>
              <a:t> α</a:t>
            </a:r>
            <a:r>
              <a:rPr lang="en-US" sz="2000" dirty="0" err="1">
                <a:solidFill>
                  <a:schemeClr val="dk1"/>
                </a:solidFill>
              </a:rPr>
              <a:t>νάγκη</a:t>
            </a:r>
            <a:r>
              <a:rPr lang="en-US" sz="2000" dirty="0">
                <a:solidFill>
                  <a:schemeClr val="dk1"/>
                </a:solidFill>
              </a:rPr>
              <a:t> β</a:t>
            </a:r>
            <a:r>
              <a:rPr lang="en-US" sz="2000" dirty="0" err="1">
                <a:solidFill>
                  <a:schemeClr val="dk1"/>
                </a:solidFill>
              </a:rPr>
              <a:t>ελτίωσης</a:t>
            </a:r>
            <a:r>
              <a:rPr lang="en-US" sz="2000" dirty="0">
                <a:solidFill>
                  <a:schemeClr val="dk1"/>
                </a:solidFill>
              </a:rPr>
              <a:t>;</a:t>
            </a:r>
            <a:endParaRPr dirty="0"/>
          </a:p>
          <a:p>
            <a:pPr marL="587375" lvl="1" indent="-242887">
              <a:lnSpc>
                <a:spcPct val="120000"/>
              </a:lnSpc>
              <a:spcBef>
                <a:spcPts val="1000"/>
              </a:spcBef>
              <a:buClr>
                <a:srgbClr val="E74030"/>
              </a:buClr>
              <a:buSzPts val="1600"/>
              <a:buFont typeface="Noto Sans Symbols"/>
              <a:buChar char="⮚"/>
            </a:pPr>
            <a:r>
              <a:rPr lang="en-US" sz="2000" dirty="0" err="1">
                <a:solidFill>
                  <a:schemeClr val="dk1"/>
                </a:solidFill>
              </a:rPr>
              <a:t>Ποιοι</a:t>
            </a:r>
            <a:r>
              <a:rPr lang="en-US" sz="2000" dirty="0">
                <a:solidFill>
                  <a:schemeClr val="dk1"/>
                </a:solidFill>
              </a:rPr>
              <a:t> π</a:t>
            </a:r>
            <a:r>
              <a:rPr lang="en-US" sz="2000" dirty="0" err="1">
                <a:solidFill>
                  <a:schemeClr val="dk1"/>
                </a:solidFill>
              </a:rPr>
              <a:t>όροι</a:t>
            </a:r>
            <a:r>
              <a:rPr lang="en-US" sz="2000" dirty="0">
                <a:solidFill>
                  <a:schemeClr val="dk1"/>
                </a:solidFill>
              </a:rPr>
              <a:t> </a:t>
            </a:r>
            <a:r>
              <a:rPr lang="en-US" sz="2000" dirty="0" err="1">
                <a:solidFill>
                  <a:schemeClr val="dk1"/>
                </a:solidFill>
              </a:rPr>
              <a:t>σάς</a:t>
            </a:r>
            <a:r>
              <a:rPr lang="en-US" sz="2000" dirty="0">
                <a:solidFill>
                  <a:schemeClr val="dk1"/>
                </a:solidFill>
              </a:rPr>
              <a:t> </a:t>
            </a:r>
            <a:r>
              <a:rPr lang="en-US" sz="2000" dirty="0" err="1">
                <a:solidFill>
                  <a:schemeClr val="dk1"/>
                </a:solidFill>
              </a:rPr>
              <a:t>λεί</a:t>
            </a:r>
            <a:r>
              <a:rPr lang="en-US" sz="2000" dirty="0">
                <a:solidFill>
                  <a:schemeClr val="dk1"/>
                </a:solidFill>
              </a:rPr>
              <a:t>πουν και πώς μπορείτε να τους εξασφαλίσετε;</a:t>
            </a:r>
            <a:endParaRPr dirty="0"/>
          </a:p>
          <a:p>
            <a:pPr marL="587375" lvl="1" indent="-242887">
              <a:lnSpc>
                <a:spcPct val="120000"/>
              </a:lnSpc>
              <a:spcBef>
                <a:spcPts val="1000"/>
              </a:spcBef>
              <a:buClr>
                <a:srgbClr val="E74030"/>
              </a:buClr>
              <a:buSzPts val="1600"/>
              <a:buFont typeface="Noto Sans Symbols"/>
              <a:buChar char="⮚"/>
            </a:pPr>
            <a:r>
              <a:rPr lang="en-US" sz="2000" dirty="0" err="1">
                <a:solidFill>
                  <a:schemeClr val="dk1"/>
                </a:solidFill>
              </a:rPr>
              <a:t>Τι</a:t>
            </a:r>
            <a:r>
              <a:rPr lang="en-US" sz="2000" dirty="0">
                <a:solidFill>
                  <a:schemeClr val="dk1"/>
                </a:solidFill>
              </a:rPr>
              <a:t> μπ</a:t>
            </a:r>
            <a:r>
              <a:rPr lang="en-US" sz="2000" dirty="0" err="1">
                <a:solidFill>
                  <a:schemeClr val="dk1"/>
                </a:solidFill>
              </a:rPr>
              <a:t>ορεί</a:t>
            </a:r>
            <a:r>
              <a:rPr lang="en-US" sz="2000" dirty="0">
                <a:solidFill>
                  <a:schemeClr val="dk1"/>
                </a:solidFill>
              </a:rPr>
              <a:t> να </a:t>
            </a:r>
            <a:r>
              <a:rPr lang="en-US" sz="2000" dirty="0" err="1">
                <a:solidFill>
                  <a:schemeClr val="dk1"/>
                </a:solidFill>
              </a:rPr>
              <a:t>θεωρήσουν</a:t>
            </a:r>
            <a:r>
              <a:rPr lang="en-US" sz="2000" dirty="0">
                <a:solidFill>
                  <a:schemeClr val="dk1"/>
                </a:solidFill>
              </a:rPr>
              <a:t> </a:t>
            </a:r>
            <a:r>
              <a:rPr lang="en-US" sz="2000" dirty="0" err="1">
                <a:solidFill>
                  <a:schemeClr val="dk1"/>
                </a:solidFill>
              </a:rPr>
              <a:t>οι</a:t>
            </a:r>
            <a:r>
              <a:rPr lang="en-US" sz="2000" dirty="0">
                <a:solidFill>
                  <a:schemeClr val="dk1"/>
                </a:solidFill>
              </a:rPr>
              <a:t> </a:t>
            </a:r>
            <a:r>
              <a:rPr lang="en-US" sz="2000" dirty="0" err="1">
                <a:solidFill>
                  <a:schemeClr val="dk1"/>
                </a:solidFill>
              </a:rPr>
              <a:t>άλλοι</a:t>
            </a:r>
            <a:r>
              <a:rPr lang="en-US" sz="2000" dirty="0">
                <a:solidFill>
                  <a:schemeClr val="dk1"/>
                </a:solidFill>
              </a:rPr>
              <a:t>/</a:t>
            </a:r>
            <a:r>
              <a:rPr lang="en-US" sz="2000" dirty="0" err="1">
                <a:solidFill>
                  <a:schemeClr val="dk1"/>
                </a:solidFill>
              </a:rPr>
              <a:t>ες</a:t>
            </a:r>
            <a:r>
              <a:rPr lang="en-US" sz="2000" dirty="0">
                <a:solidFill>
                  <a:schemeClr val="dk1"/>
                </a:solidFill>
              </a:rPr>
              <a:t> </a:t>
            </a:r>
            <a:r>
              <a:rPr lang="en-US" sz="2000" dirty="0" err="1">
                <a:solidFill>
                  <a:schemeClr val="dk1"/>
                </a:solidFill>
              </a:rPr>
              <a:t>ως</a:t>
            </a:r>
            <a:r>
              <a:rPr lang="en-US" sz="2000" dirty="0">
                <a:solidFill>
                  <a:schemeClr val="dk1"/>
                </a:solidFill>
              </a:rPr>
              <a:t> α</a:t>
            </a:r>
            <a:r>
              <a:rPr lang="en-US" sz="2000" dirty="0" err="1">
                <a:solidFill>
                  <a:schemeClr val="dk1"/>
                </a:solidFill>
              </a:rPr>
              <a:t>δυν</a:t>
            </a:r>
            <a:r>
              <a:rPr lang="en-US" sz="2000" dirty="0">
                <a:solidFill>
                  <a:schemeClr val="dk1"/>
                </a:solidFill>
              </a:rPr>
              <a:t>αμία του εγχειρήματος ;</a:t>
            </a:r>
            <a:br>
              <a:rPr lang="en-US" sz="2000" dirty="0">
                <a:solidFill>
                  <a:schemeClr val="dk1"/>
                </a:solidFill>
              </a:rPr>
            </a:br>
            <a:endParaRPr sz="2000" dirty="0">
              <a:solidFill>
                <a:schemeClr val="dk1"/>
              </a:solidFill>
            </a:endParaRPr>
          </a:p>
        </p:txBody>
      </p:sp>
    </p:spTree>
    <p:extLst>
      <p:ext uri="{BB962C8B-B14F-4D97-AF65-F5344CB8AC3E}">
        <p14:creationId xmlns:p14="http://schemas.microsoft.com/office/powerpoint/2010/main" val="37640857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071" y="484356"/>
            <a:ext cx="2741071" cy="523220"/>
          </a:xfrm>
          <a:prstGeom prst="rect">
            <a:avLst/>
          </a:prstGeom>
        </p:spPr>
        <p:txBody>
          <a:bodyPr wrap="none">
            <a:spAutoFit/>
          </a:bodyPr>
          <a:lstStyle/>
          <a:p>
            <a:r>
              <a:rPr lang="en-US" sz="2800" b="1" dirty="0">
                <a:solidFill>
                  <a:schemeClr val="bg1"/>
                </a:solidFill>
              </a:rPr>
              <a:t>SWOT</a:t>
            </a:r>
            <a:r>
              <a:rPr lang="el-GR" sz="2800" b="1" dirty="0">
                <a:solidFill>
                  <a:schemeClr val="bg1"/>
                </a:solidFill>
              </a:rPr>
              <a:t>  </a:t>
            </a:r>
            <a:r>
              <a:rPr lang="en-GB" sz="2800" b="1" dirty="0">
                <a:solidFill>
                  <a:schemeClr val="bg1"/>
                </a:solidFill>
              </a:rPr>
              <a:t>ANALYSIS</a:t>
            </a:r>
            <a:r>
              <a:rPr lang="en-US" sz="2800" b="1" dirty="0">
                <a:solidFill>
                  <a:schemeClr val="bg1"/>
                </a:solidFill>
              </a:rPr>
              <a:t> </a:t>
            </a:r>
            <a:endParaRPr lang="en-GB" sz="2800" b="1" dirty="0">
              <a:solidFill>
                <a:schemeClr val="bg1"/>
              </a:solidFill>
            </a:endParaRPr>
          </a:p>
        </p:txBody>
      </p:sp>
      <p:sp>
        <p:nvSpPr>
          <p:cNvPr id="6" name="Google Shape;393;p10"/>
          <p:cNvSpPr txBox="1"/>
          <p:nvPr/>
        </p:nvSpPr>
        <p:spPr>
          <a:xfrm>
            <a:off x="518160" y="974725"/>
            <a:ext cx="8877300" cy="895328"/>
          </a:xfrm>
          <a:prstGeom prst="rect">
            <a:avLst/>
          </a:prstGeom>
          <a:noFill/>
          <a:ln>
            <a:noFill/>
          </a:ln>
        </p:spPr>
        <p:txBody>
          <a:bodyPr spcFirstLastPara="1" wrap="square" lIns="0" tIns="0" rIns="0" bIns="0" anchor="ctr" anchorCtr="0">
            <a:noAutofit/>
          </a:bodyPr>
          <a:lstStyle/>
          <a:p>
            <a:pPr algn="r"/>
            <a:endParaRPr lang="en-US" sz="2400" b="1" dirty="0" smtClean="0">
              <a:solidFill>
                <a:schemeClr val="dk1"/>
              </a:solidFill>
            </a:endParaRPr>
          </a:p>
          <a:p>
            <a:pPr algn="r"/>
            <a:r>
              <a:rPr lang="en-US" sz="2400" b="1" dirty="0" err="1" smtClean="0">
                <a:solidFill>
                  <a:schemeClr val="dk1"/>
                </a:solidFill>
              </a:rPr>
              <a:t>Το</a:t>
            </a:r>
            <a:r>
              <a:rPr lang="en-US" sz="2400" b="1" dirty="0" smtClean="0">
                <a:solidFill>
                  <a:schemeClr val="dk1"/>
                </a:solidFill>
              </a:rPr>
              <a:t> </a:t>
            </a:r>
            <a:r>
              <a:rPr lang="en-US" sz="2400" b="1" dirty="0">
                <a:solidFill>
                  <a:schemeClr val="dk1"/>
                </a:solidFill>
              </a:rPr>
              <a:t>π</a:t>
            </a:r>
            <a:r>
              <a:rPr lang="en-US" sz="2400" b="1" dirty="0" err="1">
                <a:solidFill>
                  <a:schemeClr val="dk1"/>
                </a:solidFill>
              </a:rPr>
              <a:t>ερι</a:t>
            </a:r>
            <a:r>
              <a:rPr lang="en-US" sz="2400" b="1" dirty="0">
                <a:solidFill>
                  <a:schemeClr val="dk1"/>
                </a:solidFill>
              </a:rPr>
              <a:t>βάλλον της Επιχείρησης   (Εξωτερικά)</a:t>
            </a:r>
            <a:endParaRPr dirty="0"/>
          </a:p>
        </p:txBody>
      </p:sp>
      <p:sp>
        <p:nvSpPr>
          <p:cNvPr id="7" name="Google Shape;394;p10"/>
          <p:cNvSpPr txBox="1">
            <a:spLocks/>
          </p:cNvSpPr>
          <p:nvPr/>
        </p:nvSpPr>
        <p:spPr>
          <a:xfrm>
            <a:off x="1395673" y="2094234"/>
            <a:ext cx="4248150" cy="3824302"/>
          </a:xfrm>
          <a:prstGeom prst="rect">
            <a:avLst/>
          </a:prstGeom>
          <a:noFill/>
          <a:ln>
            <a:noFill/>
          </a:ln>
        </p:spPr>
        <p:txBody>
          <a:bodyPr spcFirstLastPara="1" vert="horz" wrap="square" lIns="0" tIns="0" rIns="0" bIns="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SzPts val="1600"/>
              <a:buFont typeface="Arial" panose="020B0604020202020204" pitchFamily="34" charset="0"/>
              <a:buChar char="●"/>
            </a:pPr>
            <a:r>
              <a:rPr lang="el-GR" sz="2000" b="1" smtClean="0"/>
              <a:t>Ευκαιρίες</a:t>
            </a:r>
          </a:p>
          <a:p>
            <a:pPr marL="587375" lvl="1" indent="-242887">
              <a:lnSpc>
                <a:spcPct val="120000"/>
              </a:lnSpc>
              <a:spcBef>
                <a:spcPts val="1000"/>
              </a:spcBef>
              <a:buSzPts val="1600"/>
              <a:buFont typeface="Noto Sans Symbols"/>
              <a:buChar char="⮚"/>
            </a:pPr>
            <a:r>
              <a:rPr lang="el-GR" sz="2000" smtClean="0"/>
              <a:t>Υπάρχουν ευκαιρίες στον κλάδο</a:t>
            </a:r>
            <a:br>
              <a:rPr lang="el-GR" sz="2000" smtClean="0"/>
            </a:br>
            <a:r>
              <a:rPr lang="el-GR" sz="2000" smtClean="0"/>
              <a:t>στο οποίο θέλετε να εισέλθετε;</a:t>
            </a:r>
            <a:endParaRPr lang="el-GR" smtClean="0"/>
          </a:p>
          <a:p>
            <a:pPr marL="587375" lvl="1" indent="-242887">
              <a:lnSpc>
                <a:spcPct val="120000"/>
              </a:lnSpc>
              <a:spcBef>
                <a:spcPts val="1000"/>
              </a:spcBef>
              <a:buSzPts val="1600"/>
              <a:buFont typeface="Noto Sans Symbols"/>
              <a:buChar char="⮚"/>
            </a:pPr>
            <a:r>
              <a:rPr lang="el-GR" sz="2000" smtClean="0"/>
              <a:t>Ποια είναι η τάση στη</a:t>
            </a:r>
            <a:br>
              <a:rPr lang="el-GR" sz="2000" smtClean="0"/>
            </a:br>
            <a:r>
              <a:rPr lang="el-GR" sz="2000" smtClean="0"/>
              <a:t>συγκεκριμένη αγορά;</a:t>
            </a:r>
            <a:endParaRPr lang="el-GR" smtClean="0"/>
          </a:p>
          <a:p>
            <a:pPr marL="587375" lvl="1" indent="-242887">
              <a:lnSpc>
                <a:spcPct val="120000"/>
              </a:lnSpc>
              <a:spcBef>
                <a:spcPts val="1000"/>
              </a:spcBef>
              <a:buSzPts val="1600"/>
              <a:buFont typeface="Noto Sans Symbols"/>
              <a:buChar char="⮚"/>
            </a:pPr>
            <a:r>
              <a:rPr lang="el-GR" sz="2000" smtClean="0"/>
              <a:t>Πώς μπορείτε να μετασχηματίσετε τα δυνατά σημεία σε ευκαιρίες;</a:t>
            </a:r>
            <a:endParaRPr lang="el-GR" dirty="0"/>
          </a:p>
        </p:txBody>
      </p:sp>
      <p:sp>
        <p:nvSpPr>
          <p:cNvPr id="8" name="Google Shape;395;p10"/>
          <p:cNvSpPr txBox="1"/>
          <p:nvPr/>
        </p:nvSpPr>
        <p:spPr>
          <a:xfrm>
            <a:off x="6314114" y="2094234"/>
            <a:ext cx="4248150" cy="3467112"/>
          </a:xfrm>
          <a:prstGeom prst="rect">
            <a:avLst/>
          </a:prstGeom>
          <a:noFill/>
          <a:ln>
            <a:noFill/>
          </a:ln>
        </p:spPr>
        <p:txBody>
          <a:bodyPr spcFirstLastPara="1" wrap="square" lIns="91425" tIns="45700" rIns="91425" bIns="45700" anchor="t" anchorCtr="0">
            <a:noAutofit/>
          </a:bodyPr>
          <a:lstStyle/>
          <a:p>
            <a:pPr marL="342900" indent="-342900">
              <a:buClr>
                <a:srgbClr val="E74030"/>
              </a:buClr>
              <a:buSzPts val="1600"/>
              <a:buFont typeface="Noto Sans Symbols"/>
              <a:buChar char="●"/>
            </a:pPr>
            <a:r>
              <a:rPr lang="en-US" sz="2000" b="1" dirty="0">
                <a:solidFill>
                  <a:schemeClr val="dk1"/>
                </a:solidFill>
              </a:rPr>
              <a:t>Απ</a:t>
            </a:r>
            <a:r>
              <a:rPr lang="en-US" sz="2000" b="1" dirty="0" err="1">
                <a:solidFill>
                  <a:schemeClr val="dk1"/>
                </a:solidFill>
              </a:rPr>
              <a:t>ειλές</a:t>
            </a:r>
            <a:endParaRPr sz="2000" dirty="0">
              <a:solidFill>
                <a:schemeClr val="dk1"/>
              </a:solidFill>
            </a:endParaRPr>
          </a:p>
          <a:p>
            <a:pPr marL="587375" lvl="1" indent="-242887">
              <a:lnSpc>
                <a:spcPct val="120000"/>
              </a:lnSpc>
              <a:spcBef>
                <a:spcPts val="1000"/>
              </a:spcBef>
              <a:buClr>
                <a:srgbClr val="E74030"/>
              </a:buClr>
              <a:buSzPts val="1600"/>
              <a:buFont typeface="Noto Sans Symbols"/>
              <a:buChar char="⮚"/>
            </a:pPr>
            <a:r>
              <a:rPr lang="en-US" sz="2000" dirty="0" err="1">
                <a:solidFill>
                  <a:schemeClr val="dk1"/>
                </a:solidFill>
              </a:rPr>
              <a:t>Ποιες</a:t>
            </a:r>
            <a:r>
              <a:rPr lang="en-US" sz="2000" dirty="0">
                <a:solidFill>
                  <a:schemeClr val="dk1"/>
                </a:solidFill>
              </a:rPr>
              <a:t> </a:t>
            </a:r>
            <a:r>
              <a:rPr lang="en-US" sz="2000" dirty="0" err="1">
                <a:solidFill>
                  <a:schemeClr val="dk1"/>
                </a:solidFill>
              </a:rPr>
              <a:t>συγκεκριμένες</a:t>
            </a:r>
            <a:r>
              <a:rPr lang="en-US" sz="2000" dirty="0">
                <a:solidFill>
                  <a:schemeClr val="dk1"/>
                </a:solidFill>
              </a:rPr>
              <a:t> απ</a:t>
            </a:r>
            <a:r>
              <a:rPr lang="en-US" sz="2000" dirty="0" err="1">
                <a:solidFill>
                  <a:schemeClr val="dk1"/>
                </a:solidFill>
              </a:rPr>
              <a:t>ειλές</a:t>
            </a:r>
            <a:r>
              <a:rPr lang="en-US" sz="2000" dirty="0">
                <a:solidFill>
                  <a:schemeClr val="dk1"/>
                </a:solidFill>
              </a:rPr>
              <a:t/>
            </a:r>
            <a:br>
              <a:rPr lang="en-US" sz="2000" dirty="0">
                <a:solidFill>
                  <a:schemeClr val="dk1"/>
                </a:solidFill>
              </a:rPr>
            </a:br>
            <a:r>
              <a:rPr lang="en-US" sz="2000" dirty="0" err="1">
                <a:solidFill>
                  <a:schemeClr val="dk1"/>
                </a:solidFill>
              </a:rPr>
              <a:t>γεννά</a:t>
            </a:r>
            <a:r>
              <a:rPr lang="en-US" sz="2000" dirty="0">
                <a:solidFill>
                  <a:schemeClr val="dk1"/>
                </a:solidFill>
              </a:rPr>
              <a:t> η </a:t>
            </a:r>
            <a:r>
              <a:rPr lang="en-US" sz="2000" dirty="0" err="1">
                <a:solidFill>
                  <a:schemeClr val="dk1"/>
                </a:solidFill>
              </a:rPr>
              <a:t>γενικότερη</a:t>
            </a:r>
            <a:r>
              <a:rPr lang="en-US" sz="2000" dirty="0">
                <a:solidFill>
                  <a:schemeClr val="dk1"/>
                </a:solidFill>
              </a:rPr>
              <a:t> </a:t>
            </a:r>
            <a:r>
              <a:rPr lang="en-US" sz="2000" dirty="0" err="1">
                <a:solidFill>
                  <a:schemeClr val="dk1"/>
                </a:solidFill>
              </a:rPr>
              <a:t>οικονομική</a:t>
            </a:r>
            <a:r>
              <a:rPr lang="en-US" sz="2000" dirty="0">
                <a:solidFill>
                  <a:schemeClr val="dk1"/>
                </a:solidFill>
              </a:rPr>
              <a:t/>
            </a:r>
            <a:br>
              <a:rPr lang="en-US" sz="2000" dirty="0">
                <a:solidFill>
                  <a:schemeClr val="dk1"/>
                </a:solidFill>
              </a:rPr>
            </a:br>
            <a:r>
              <a:rPr lang="en-US" sz="2000" dirty="0">
                <a:solidFill>
                  <a:schemeClr val="dk1"/>
                </a:solidFill>
              </a:rPr>
              <a:t>κα</a:t>
            </a:r>
            <a:r>
              <a:rPr lang="en-US" sz="2000" dirty="0" err="1">
                <a:solidFill>
                  <a:schemeClr val="dk1"/>
                </a:solidFill>
              </a:rPr>
              <a:t>τάστ</a:t>
            </a:r>
            <a:r>
              <a:rPr lang="en-US" sz="2000" dirty="0">
                <a:solidFill>
                  <a:schemeClr val="dk1"/>
                </a:solidFill>
              </a:rPr>
              <a:t>αση για το υπό σύσταση εγχείρημα;</a:t>
            </a:r>
            <a:endParaRPr dirty="0"/>
          </a:p>
          <a:p>
            <a:pPr marL="587375" lvl="1" indent="-242887">
              <a:lnSpc>
                <a:spcPct val="120000"/>
              </a:lnSpc>
              <a:spcBef>
                <a:spcPts val="1000"/>
              </a:spcBef>
              <a:buClr>
                <a:srgbClr val="E74030"/>
              </a:buClr>
              <a:buSzPts val="1600"/>
              <a:buFont typeface="Noto Sans Symbols"/>
              <a:buChar char="⮚"/>
            </a:pPr>
            <a:r>
              <a:rPr lang="en-US" sz="2000" dirty="0" err="1">
                <a:solidFill>
                  <a:schemeClr val="dk1"/>
                </a:solidFill>
              </a:rPr>
              <a:t>Ποι</a:t>
            </a:r>
            <a:r>
              <a:rPr lang="en-US" sz="2000" dirty="0">
                <a:solidFill>
                  <a:schemeClr val="dk1"/>
                </a:solidFill>
              </a:rPr>
              <a:t>α είναι η θέση των</a:t>
            </a:r>
            <a:br>
              <a:rPr lang="en-US" sz="2000" dirty="0">
                <a:solidFill>
                  <a:schemeClr val="dk1"/>
                </a:solidFill>
              </a:rPr>
            </a:br>
            <a:r>
              <a:rPr lang="en-US" sz="2000" dirty="0">
                <a:solidFill>
                  <a:schemeClr val="dk1"/>
                </a:solidFill>
              </a:rPr>
              <a:t>ανταγωνιστών σας;</a:t>
            </a:r>
            <a:r>
              <a:rPr lang="en-US" dirty="0">
                <a:solidFill>
                  <a:schemeClr val="dk1"/>
                </a:solidFill>
                <a:latin typeface="Comic Sans MS"/>
                <a:ea typeface="Comic Sans MS"/>
                <a:cs typeface="Comic Sans MS"/>
                <a:sym typeface="Comic Sans MS"/>
              </a:rPr>
              <a:t/>
            </a:r>
            <a:br>
              <a:rPr lang="en-US" dirty="0">
                <a:solidFill>
                  <a:schemeClr val="dk1"/>
                </a:solidFill>
                <a:latin typeface="Comic Sans MS"/>
                <a:ea typeface="Comic Sans MS"/>
                <a:cs typeface="Comic Sans MS"/>
                <a:sym typeface="Comic Sans MS"/>
              </a:rPr>
            </a:br>
            <a:endParaRPr dirty="0">
              <a:solidFill>
                <a:schemeClr val="dk1"/>
              </a:solidFill>
              <a:latin typeface="Comic Sans MS"/>
              <a:ea typeface="Comic Sans MS"/>
              <a:cs typeface="Comic Sans MS"/>
              <a:sym typeface="Comic Sans MS"/>
            </a:endParaRPr>
          </a:p>
        </p:txBody>
      </p:sp>
    </p:spTree>
    <p:extLst>
      <p:ext uri="{BB962C8B-B14F-4D97-AF65-F5344CB8AC3E}">
        <p14:creationId xmlns:p14="http://schemas.microsoft.com/office/powerpoint/2010/main" val="6231641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b="1" dirty="0">
                <a:solidFill>
                  <a:schemeClr val="bg1"/>
                </a:solidFill>
              </a:rPr>
              <a:t>άσκηση </a:t>
            </a:r>
            <a:r>
              <a:rPr lang="en-GB" sz="2800" b="1" dirty="0" smtClean="0">
                <a:solidFill>
                  <a:schemeClr val="bg1"/>
                </a:solidFill>
              </a:rPr>
              <a:t>4</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pic>
        <p:nvPicPr>
          <p:cNvPr id="9" name="Picture 8"/>
          <p:cNvPicPr>
            <a:picLocks noChangeAspect="1"/>
          </p:cNvPicPr>
          <p:nvPr/>
        </p:nvPicPr>
        <p:blipFill>
          <a:blip r:embed="rId2"/>
          <a:stretch>
            <a:fillRect/>
          </a:stretch>
        </p:blipFill>
        <p:spPr>
          <a:xfrm>
            <a:off x="7919207" y="3078760"/>
            <a:ext cx="2457975" cy="2155970"/>
          </a:xfrm>
          <a:prstGeom prst="rect">
            <a:avLst/>
          </a:prstGeom>
        </p:spPr>
      </p:pic>
      <p:sp>
        <p:nvSpPr>
          <p:cNvPr id="7" name="Content Placeholder 2"/>
          <p:cNvSpPr txBox="1">
            <a:spLocks/>
          </p:cNvSpPr>
          <p:nvPr/>
        </p:nvSpPr>
        <p:spPr>
          <a:xfrm>
            <a:off x="787866" y="1473140"/>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smtClean="0"/>
              <a:t>Συμπληρώστε   τη </a:t>
            </a:r>
            <a:r>
              <a:rPr lang="en-GB" smtClean="0"/>
              <a:t>SWOT ANALYSIS</a:t>
            </a:r>
            <a:r>
              <a:rPr lang="el-GR" smtClean="0"/>
              <a:t> της δικής σας επιχειρηματικής ιδέας </a:t>
            </a:r>
            <a:endParaRPr lang="en-GB" dirty="0"/>
          </a:p>
        </p:txBody>
      </p:sp>
      <p:sp>
        <p:nvSpPr>
          <p:cNvPr id="10" name="Rectangle 9"/>
          <p:cNvSpPr/>
          <p:nvPr/>
        </p:nvSpPr>
        <p:spPr>
          <a:xfrm>
            <a:off x="1003155" y="3929964"/>
            <a:ext cx="4276235" cy="523220"/>
          </a:xfrm>
          <a:prstGeom prst="rect">
            <a:avLst/>
          </a:prstGeom>
        </p:spPr>
        <p:txBody>
          <a:bodyPr wrap="none">
            <a:spAutoFit/>
          </a:bodyPr>
          <a:lstStyle/>
          <a:p>
            <a:r>
              <a:rPr lang="el-GR" sz="2800" dirty="0"/>
              <a:t>Κάποιος να το περιγράψει</a:t>
            </a:r>
            <a:r>
              <a:rPr lang="en-GB" sz="2800" dirty="0"/>
              <a:t>? </a:t>
            </a:r>
          </a:p>
        </p:txBody>
      </p:sp>
    </p:spTree>
    <p:extLst>
      <p:ext uri="{BB962C8B-B14F-4D97-AF65-F5344CB8AC3E}">
        <p14:creationId xmlns:p14="http://schemas.microsoft.com/office/powerpoint/2010/main" val="30329549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071" y="484356"/>
            <a:ext cx="5845959" cy="523220"/>
          </a:xfrm>
          <a:prstGeom prst="rect">
            <a:avLst/>
          </a:prstGeom>
        </p:spPr>
        <p:txBody>
          <a:bodyPr wrap="none">
            <a:spAutoFit/>
          </a:bodyPr>
          <a:lstStyle/>
          <a:p>
            <a:r>
              <a:rPr lang="en-US" sz="2800" b="1" dirty="0" err="1">
                <a:solidFill>
                  <a:schemeClr val="bg1"/>
                </a:solidFill>
              </a:rPr>
              <a:t>Αρχικό</a:t>
            </a:r>
            <a:r>
              <a:rPr lang="en-US" sz="2800" b="1" dirty="0">
                <a:solidFill>
                  <a:schemeClr val="bg1"/>
                </a:solidFill>
              </a:rPr>
              <a:t> Business Model Canvas (BMC) </a:t>
            </a:r>
            <a:endParaRPr lang="en-GB" sz="2800" b="1" dirty="0">
              <a:solidFill>
                <a:schemeClr val="bg1"/>
              </a:solidFill>
            </a:endParaRPr>
          </a:p>
        </p:txBody>
      </p:sp>
      <p:pic>
        <p:nvPicPr>
          <p:cNvPr id="3" name="Google Shape;403;p11" descr="C:\Users\HP\AppData\Local\Microsoft\Windows\Temporary Internet Files\Content.Outlook\CD2LGUAY\image.gif"/>
          <p:cNvPicPr>
            <a:picLocks noChangeAspect="1"/>
          </p:cNvPicPr>
          <p:nvPr/>
        </p:nvPicPr>
        <p:blipFill rotWithShape="1">
          <a:blip r:embed="rId2">
            <a:alphaModFix/>
          </a:blip>
          <a:srcRect/>
          <a:stretch/>
        </p:blipFill>
        <p:spPr>
          <a:xfrm>
            <a:off x="542829" y="1526795"/>
            <a:ext cx="6934200" cy="4359513"/>
          </a:xfrm>
          <a:prstGeom prst="rect">
            <a:avLst/>
          </a:prstGeom>
          <a:noFill/>
          <a:ln>
            <a:noFill/>
          </a:ln>
        </p:spPr>
      </p:pic>
      <p:pic>
        <p:nvPicPr>
          <p:cNvPr id="4" name="Εικόνα 3"/>
          <p:cNvPicPr>
            <a:picLocks noChangeAspect="1"/>
          </p:cNvPicPr>
          <p:nvPr/>
        </p:nvPicPr>
        <p:blipFill>
          <a:blip r:embed="rId3"/>
          <a:stretch>
            <a:fillRect/>
          </a:stretch>
        </p:blipFill>
        <p:spPr>
          <a:xfrm>
            <a:off x="8112004" y="2424425"/>
            <a:ext cx="3747769" cy="2054530"/>
          </a:xfrm>
          <a:prstGeom prst="rect">
            <a:avLst/>
          </a:prstGeom>
        </p:spPr>
      </p:pic>
      <p:sp>
        <p:nvSpPr>
          <p:cNvPr id="5" name="Google Shape;402;p11"/>
          <p:cNvSpPr txBox="1"/>
          <p:nvPr/>
        </p:nvSpPr>
        <p:spPr>
          <a:xfrm>
            <a:off x="461071" y="998247"/>
            <a:ext cx="10898660" cy="528548"/>
          </a:xfrm>
          <a:prstGeom prst="rect">
            <a:avLst/>
          </a:prstGeom>
          <a:noFill/>
          <a:ln>
            <a:noFill/>
          </a:ln>
        </p:spPr>
        <p:txBody>
          <a:bodyPr spcFirstLastPara="1" wrap="square" lIns="0" tIns="0" rIns="0" bIns="0" anchor="ctr" anchorCtr="0">
            <a:noAutofit/>
          </a:bodyPr>
          <a:lstStyle/>
          <a:p>
            <a:pPr algn="just"/>
            <a:r>
              <a:rPr lang="en-US" sz="2000" b="1" dirty="0" err="1">
                <a:solidFill>
                  <a:schemeClr val="dk1"/>
                </a:solidFill>
                <a:cs typeface="Segoe UI" panose="020B0502040204020203" pitchFamily="34" charset="0"/>
              </a:rPr>
              <a:t>Γι</a:t>
            </a:r>
            <a:r>
              <a:rPr lang="en-US" sz="2000" b="1" dirty="0">
                <a:solidFill>
                  <a:schemeClr val="dk1"/>
                </a:solidFill>
                <a:cs typeface="Segoe UI" panose="020B0502040204020203" pitchFamily="34" charset="0"/>
              </a:rPr>
              <a:t>α να δημιουργηθεί ένα πρώτο </a:t>
            </a:r>
            <a:r>
              <a:rPr lang="en-US" sz="2000" b="1" u="sng" dirty="0">
                <a:solidFill>
                  <a:srgbClr val="21218A"/>
                </a:solidFill>
                <a:cs typeface="Segoe UI" panose="020B0502040204020203" pitchFamily="34" charset="0"/>
              </a:rPr>
              <a:t>αξιόπιστο</a:t>
            </a:r>
            <a:r>
              <a:rPr lang="en-US" sz="2000" b="1" dirty="0">
                <a:solidFill>
                  <a:srgbClr val="21218A"/>
                </a:solidFill>
                <a:cs typeface="Segoe UI" panose="020B0502040204020203" pitchFamily="34" charset="0"/>
              </a:rPr>
              <a:t> </a:t>
            </a:r>
            <a:r>
              <a:rPr lang="en-US" sz="2000" b="1" dirty="0" smtClean="0">
                <a:solidFill>
                  <a:schemeClr val="dk1"/>
                </a:solidFill>
                <a:cs typeface="Segoe UI" panose="020B0502040204020203" pitchFamily="34" charset="0"/>
              </a:rPr>
              <a:t>BMC προϋπόθεση </a:t>
            </a:r>
            <a:r>
              <a:rPr lang="en-US" sz="2000" b="1" dirty="0">
                <a:solidFill>
                  <a:schemeClr val="dk1"/>
                </a:solidFill>
                <a:cs typeface="Segoe UI" panose="020B0502040204020203" pitchFamily="34" charset="0"/>
              </a:rPr>
              <a:t>είναι να έχει </a:t>
            </a:r>
            <a:r>
              <a:rPr lang="en-US" sz="2000" b="1" dirty="0" smtClean="0">
                <a:solidFill>
                  <a:schemeClr val="dk1"/>
                </a:solidFill>
                <a:cs typeface="Segoe UI" panose="020B0502040204020203" pitchFamily="34" charset="0"/>
              </a:rPr>
              <a:t>γίνει </a:t>
            </a:r>
            <a:r>
              <a:rPr lang="en-US" sz="2000" b="1" dirty="0" smtClean="0">
                <a:solidFill>
                  <a:srgbClr val="21218A"/>
                </a:solidFill>
                <a:cs typeface="Segoe UI" panose="020B0502040204020203" pitchFamily="34" charset="0"/>
              </a:rPr>
              <a:t>η </a:t>
            </a:r>
            <a:r>
              <a:rPr lang="en-US" sz="2000" b="1" dirty="0">
                <a:solidFill>
                  <a:srgbClr val="21218A"/>
                </a:solidFill>
                <a:cs typeface="Segoe UI" panose="020B0502040204020203" pitchFamily="34" charset="0"/>
              </a:rPr>
              <a:t>Ανάλυση της Αγοράς </a:t>
            </a:r>
            <a:r>
              <a:rPr lang="en-US" sz="2000" dirty="0">
                <a:solidFill>
                  <a:schemeClr val="dk1"/>
                </a:solidFill>
                <a:cs typeface="Segoe UI" panose="020B0502040204020203" pitchFamily="34" charset="0"/>
              </a:rPr>
              <a:t>(τουλάχιστον desk research) </a:t>
            </a:r>
            <a:endParaRPr sz="2000" dirty="0">
              <a:solidFill>
                <a:schemeClr val="dk1"/>
              </a:solidFill>
              <a:cs typeface="Segoe UI" panose="020B0502040204020203" pitchFamily="34" charset="0"/>
            </a:endParaRPr>
          </a:p>
        </p:txBody>
      </p:sp>
    </p:spTree>
    <p:extLst>
      <p:ext uri="{BB962C8B-B14F-4D97-AF65-F5344CB8AC3E}">
        <p14:creationId xmlns:p14="http://schemas.microsoft.com/office/powerpoint/2010/main" val="37628249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071" y="484356"/>
            <a:ext cx="5845959" cy="523220"/>
          </a:xfrm>
          <a:prstGeom prst="rect">
            <a:avLst/>
          </a:prstGeom>
        </p:spPr>
        <p:txBody>
          <a:bodyPr wrap="none">
            <a:spAutoFit/>
          </a:bodyPr>
          <a:lstStyle/>
          <a:p>
            <a:r>
              <a:rPr lang="en-US" sz="2800" b="1" dirty="0" err="1">
                <a:solidFill>
                  <a:schemeClr val="bg1"/>
                </a:solidFill>
              </a:rPr>
              <a:t>Αρχικό</a:t>
            </a:r>
            <a:r>
              <a:rPr lang="en-US" sz="2800" b="1" dirty="0">
                <a:solidFill>
                  <a:schemeClr val="bg1"/>
                </a:solidFill>
              </a:rPr>
              <a:t> Business Model Canvas (BMC) </a:t>
            </a:r>
            <a:endParaRPr lang="en-GB" sz="2800" b="1" dirty="0">
              <a:solidFill>
                <a:schemeClr val="bg1"/>
              </a:solidFill>
            </a:endParaRPr>
          </a:p>
        </p:txBody>
      </p:sp>
      <p:pic>
        <p:nvPicPr>
          <p:cNvPr id="3" name="Google Shape;403;p11" descr="C:\Users\HP\AppData\Local\Microsoft\Windows\Temporary Internet Files\Content.Outlook\CD2LGUAY\image.gif"/>
          <p:cNvPicPr>
            <a:picLocks noChangeAspect="1"/>
          </p:cNvPicPr>
          <p:nvPr/>
        </p:nvPicPr>
        <p:blipFill rotWithShape="1">
          <a:blip r:embed="rId2">
            <a:alphaModFix/>
          </a:blip>
          <a:srcRect/>
          <a:stretch/>
        </p:blipFill>
        <p:spPr>
          <a:xfrm>
            <a:off x="2390784" y="1493239"/>
            <a:ext cx="6934200" cy="4359513"/>
          </a:xfrm>
          <a:prstGeom prst="rect">
            <a:avLst/>
          </a:prstGeom>
          <a:noFill/>
          <a:ln>
            <a:noFill/>
          </a:ln>
        </p:spPr>
      </p:pic>
      <p:sp>
        <p:nvSpPr>
          <p:cNvPr id="6" name="Oval 5"/>
          <p:cNvSpPr/>
          <p:nvPr/>
        </p:nvSpPr>
        <p:spPr>
          <a:xfrm>
            <a:off x="5234731" y="1113015"/>
            <a:ext cx="5234780" cy="4130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rot="-720000">
            <a:off x="5685754" y="2394102"/>
            <a:ext cx="4118919" cy="1323439"/>
          </a:xfrm>
          <a:prstGeom prst="rect">
            <a:avLst/>
          </a:prstGeom>
          <a:noFill/>
        </p:spPr>
        <p:txBody>
          <a:bodyPr wrap="square" rtlCol="0">
            <a:spAutoFit/>
          </a:bodyPr>
          <a:lstStyle/>
          <a:p>
            <a:pPr algn="ctr"/>
            <a:r>
              <a:rPr lang="el-GR" sz="4000" b="1" dirty="0" err="1" smtClean="0">
                <a:solidFill>
                  <a:srgbClr val="FF0000"/>
                </a:solidFill>
              </a:rPr>
              <a:t>Εξωτερικο</a:t>
            </a:r>
            <a:r>
              <a:rPr lang="el-GR" sz="4000" b="1" dirty="0" smtClean="0">
                <a:solidFill>
                  <a:srgbClr val="FF0000"/>
                </a:solidFill>
              </a:rPr>
              <a:t> περιβάλλον</a:t>
            </a:r>
            <a:endParaRPr lang="en-GB" sz="4000" b="1" dirty="0">
              <a:solidFill>
                <a:srgbClr val="FF0000"/>
              </a:solidFill>
            </a:endParaRPr>
          </a:p>
        </p:txBody>
      </p:sp>
      <p:sp>
        <p:nvSpPr>
          <p:cNvPr id="8" name="Oval 7"/>
          <p:cNvSpPr/>
          <p:nvPr/>
        </p:nvSpPr>
        <p:spPr>
          <a:xfrm>
            <a:off x="1728131" y="1242704"/>
            <a:ext cx="3506599" cy="53051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rot="-720000">
            <a:off x="1381683" y="2663041"/>
            <a:ext cx="4118919" cy="1323439"/>
          </a:xfrm>
          <a:prstGeom prst="rect">
            <a:avLst/>
          </a:prstGeom>
          <a:noFill/>
        </p:spPr>
        <p:txBody>
          <a:bodyPr wrap="square" rtlCol="0">
            <a:spAutoFit/>
          </a:bodyPr>
          <a:lstStyle/>
          <a:p>
            <a:pPr algn="ctr"/>
            <a:r>
              <a:rPr lang="el-GR" sz="4000" b="1" dirty="0" err="1" smtClean="0">
                <a:solidFill>
                  <a:srgbClr val="FF0000"/>
                </a:solidFill>
              </a:rPr>
              <a:t>Εσωτερικο</a:t>
            </a:r>
            <a:r>
              <a:rPr lang="el-GR" sz="4000" b="1" dirty="0" smtClean="0">
                <a:solidFill>
                  <a:srgbClr val="FF0000"/>
                </a:solidFill>
              </a:rPr>
              <a:t> της επιχείρησης</a:t>
            </a:r>
            <a:endParaRPr lang="en-GB" sz="4000" b="1" dirty="0">
              <a:solidFill>
                <a:srgbClr val="FF0000"/>
              </a:solidFill>
            </a:endParaRPr>
          </a:p>
        </p:txBody>
      </p:sp>
    </p:spTree>
    <p:extLst>
      <p:ext uri="{BB962C8B-B14F-4D97-AF65-F5344CB8AC3E}">
        <p14:creationId xmlns:p14="http://schemas.microsoft.com/office/powerpoint/2010/main" val="25018602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071" y="484356"/>
            <a:ext cx="5845959" cy="523220"/>
          </a:xfrm>
          <a:prstGeom prst="rect">
            <a:avLst/>
          </a:prstGeom>
        </p:spPr>
        <p:txBody>
          <a:bodyPr wrap="none">
            <a:spAutoFit/>
          </a:bodyPr>
          <a:lstStyle/>
          <a:p>
            <a:r>
              <a:rPr lang="en-US" sz="2800" b="1" dirty="0" err="1">
                <a:solidFill>
                  <a:schemeClr val="bg1"/>
                </a:solidFill>
              </a:rPr>
              <a:t>Αρχικό</a:t>
            </a:r>
            <a:r>
              <a:rPr lang="en-US" sz="2800" b="1" dirty="0">
                <a:solidFill>
                  <a:schemeClr val="bg1"/>
                </a:solidFill>
              </a:rPr>
              <a:t> Business Model Canvas (BMC) </a:t>
            </a:r>
            <a:endParaRPr lang="en-GB" sz="2800" b="1" dirty="0">
              <a:solidFill>
                <a:schemeClr val="bg1"/>
              </a:solidFill>
            </a:endParaRPr>
          </a:p>
        </p:txBody>
      </p:sp>
      <p:pic>
        <p:nvPicPr>
          <p:cNvPr id="3" name="Google Shape;403;p11" descr="C:\Users\HP\AppData\Local\Microsoft\Windows\Temporary Internet Files\Content.Outlook\CD2LGUAY\image.gif"/>
          <p:cNvPicPr>
            <a:picLocks noChangeAspect="1"/>
          </p:cNvPicPr>
          <p:nvPr/>
        </p:nvPicPr>
        <p:blipFill rotWithShape="1">
          <a:blip r:embed="rId2">
            <a:alphaModFix/>
          </a:blip>
          <a:srcRect/>
          <a:stretch/>
        </p:blipFill>
        <p:spPr>
          <a:xfrm>
            <a:off x="2390784" y="1493239"/>
            <a:ext cx="6934200" cy="4359513"/>
          </a:xfrm>
          <a:prstGeom prst="rect">
            <a:avLst/>
          </a:prstGeom>
          <a:noFill/>
          <a:ln>
            <a:noFill/>
          </a:ln>
        </p:spPr>
      </p:pic>
      <p:sp>
        <p:nvSpPr>
          <p:cNvPr id="4" name="TextBox 3"/>
          <p:cNvSpPr txBox="1"/>
          <p:nvPr/>
        </p:nvSpPr>
        <p:spPr>
          <a:xfrm>
            <a:off x="8313490" y="2936147"/>
            <a:ext cx="360727" cy="646331"/>
          </a:xfrm>
          <a:prstGeom prst="rect">
            <a:avLst/>
          </a:prstGeom>
          <a:noFill/>
        </p:spPr>
        <p:txBody>
          <a:bodyPr wrap="square" rtlCol="0">
            <a:spAutoFit/>
          </a:bodyPr>
          <a:lstStyle/>
          <a:p>
            <a:r>
              <a:rPr lang="en-GB" sz="3600" b="1" dirty="0" smtClean="0">
                <a:solidFill>
                  <a:srgbClr val="FF0000"/>
                </a:solidFill>
              </a:rPr>
              <a:t>1</a:t>
            </a:r>
            <a:endParaRPr lang="en-GB" sz="3600" b="1" dirty="0">
              <a:solidFill>
                <a:srgbClr val="FF0000"/>
              </a:solidFill>
            </a:endParaRPr>
          </a:p>
        </p:txBody>
      </p:sp>
      <p:sp>
        <p:nvSpPr>
          <p:cNvPr id="11" name="TextBox 10"/>
          <p:cNvSpPr txBox="1"/>
          <p:nvPr/>
        </p:nvSpPr>
        <p:spPr>
          <a:xfrm>
            <a:off x="5497157" y="3473042"/>
            <a:ext cx="542916" cy="646331"/>
          </a:xfrm>
          <a:prstGeom prst="rect">
            <a:avLst/>
          </a:prstGeom>
          <a:noFill/>
        </p:spPr>
        <p:txBody>
          <a:bodyPr wrap="square" rtlCol="0">
            <a:spAutoFit/>
          </a:bodyPr>
          <a:lstStyle/>
          <a:p>
            <a:r>
              <a:rPr lang="en-GB" sz="3600" b="1" dirty="0">
                <a:solidFill>
                  <a:srgbClr val="FF0000"/>
                </a:solidFill>
              </a:rPr>
              <a:t>2</a:t>
            </a:r>
          </a:p>
        </p:txBody>
      </p:sp>
      <p:sp>
        <p:nvSpPr>
          <p:cNvPr id="12" name="TextBox 11"/>
          <p:cNvSpPr txBox="1"/>
          <p:nvPr/>
        </p:nvSpPr>
        <p:spPr>
          <a:xfrm>
            <a:off x="7167965" y="4229449"/>
            <a:ext cx="542916" cy="646331"/>
          </a:xfrm>
          <a:prstGeom prst="rect">
            <a:avLst/>
          </a:prstGeom>
          <a:noFill/>
        </p:spPr>
        <p:txBody>
          <a:bodyPr wrap="square" rtlCol="0">
            <a:spAutoFit/>
          </a:bodyPr>
          <a:lstStyle/>
          <a:p>
            <a:r>
              <a:rPr lang="en-GB" sz="3600" b="1" dirty="0" smtClean="0">
                <a:solidFill>
                  <a:srgbClr val="FF0000"/>
                </a:solidFill>
              </a:rPr>
              <a:t>3</a:t>
            </a:r>
            <a:endParaRPr lang="en-GB" sz="3600" b="1" dirty="0">
              <a:solidFill>
                <a:srgbClr val="FF0000"/>
              </a:solidFill>
            </a:endParaRPr>
          </a:p>
        </p:txBody>
      </p:sp>
      <p:sp>
        <p:nvSpPr>
          <p:cNvPr id="13" name="TextBox 12"/>
          <p:cNvSpPr txBox="1"/>
          <p:nvPr/>
        </p:nvSpPr>
        <p:spPr>
          <a:xfrm>
            <a:off x="7119807" y="2538179"/>
            <a:ext cx="542916" cy="646331"/>
          </a:xfrm>
          <a:prstGeom prst="rect">
            <a:avLst/>
          </a:prstGeom>
          <a:noFill/>
        </p:spPr>
        <p:txBody>
          <a:bodyPr wrap="square" rtlCol="0">
            <a:spAutoFit/>
          </a:bodyPr>
          <a:lstStyle/>
          <a:p>
            <a:r>
              <a:rPr lang="en-GB" sz="3600" b="1" dirty="0">
                <a:solidFill>
                  <a:srgbClr val="FF0000"/>
                </a:solidFill>
              </a:rPr>
              <a:t>4</a:t>
            </a:r>
          </a:p>
        </p:txBody>
      </p:sp>
      <p:sp>
        <p:nvSpPr>
          <p:cNvPr id="14" name="TextBox 13"/>
          <p:cNvSpPr txBox="1"/>
          <p:nvPr/>
        </p:nvSpPr>
        <p:spPr>
          <a:xfrm>
            <a:off x="7391265" y="5136858"/>
            <a:ext cx="542916" cy="646331"/>
          </a:xfrm>
          <a:prstGeom prst="rect">
            <a:avLst/>
          </a:prstGeom>
          <a:noFill/>
        </p:spPr>
        <p:txBody>
          <a:bodyPr wrap="square" rtlCol="0">
            <a:spAutoFit/>
          </a:bodyPr>
          <a:lstStyle/>
          <a:p>
            <a:r>
              <a:rPr lang="en-GB" sz="3600" b="1" dirty="0">
                <a:solidFill>
                  <a:srgbClr val="FF0000"/>
                </a:solidFill>
              </a:rPr>
              <a:t>5</a:t>
            </a:r>
          </a:p>
        </p:txBody>
      </p:sp>
      <p:sp>
        <p:nvSpPr>
          <p:cNvPr id="15" name="TextBox 14"/>
          <p:cNvSpPr txBox="1"/>
          <p:nvPr/>
        </p:nvSpPr>
        <p:spPr>
          <a:xfrm>
            <a:off x="4115770" y="2443992"/>
            <a:ext cx="542916" cy="646331"/>
          </a:xfrm>
          <a:prstGeom prst="rect">
            <a:avLst/>
          </a:prstGeom>
          <a:noFill/>
        </p:spPr>
        <p:txBody>
          <a:bodyPr wrap="square" rtlCol="0">
            <a:spAutoFit/>
          </a:bodyPr>
          <a:lstStyle/>
          <a:p>
            <a:r>
              <a:rPr lang="en-GB" sz="3600" b="1" dirty="0">
                <a:solidFill>
                  <a:srgbClr val="FF0000"/>
                </a:solidFill>
              </a:rPr>
              <a:t>6</a:t>
            </a:r>
          </a:p>
        </p:txBody>
      </p:sp>
      <p:sp>
        <p:nvSpPr>
          <p:cNvPr id="16" name="TextBox 15"/>
          <p:cNvSpPr txBox="1"/>
          <p:nvPr/>
        </p:nvSpPr>
        <p:spPr>
          <a:xfrm>
            <a:off x="4236459" y="4041076"/>
            <a:ext cx="542916" cy="646331"/>
          </a:xfrm>
          <a:prstGeom prst="rect">
            <a:avLst/>
          </a:prstGeom>
          <a:noFill/>
        </p:spPr>
        <p:txBody>
          <a:bodyPr wrap="square" rtlCol="0">
            <a:spAutoFit/>
          </a:bodyPr>
          <a:lstStyle/>
          <a:p>
            <a:r>
              <a:rPr lang="en-GB" sz="3600" b="1" dirty="0">
                <a:solidFill>
                  <a:srgbClr val="FF0000"/>
                </a:solidFill>
              </a:rPr>
              <a:t>7</a:t>
            </a:r>
          </a:p>
        </p:txBody>
      </p:sp>
      <p:sp>
        <p:nvSpPr>
          <p:cNvPr id="17" name="TextBox 16"/>
          <p:cNvSpPr txBox="1"/>
          <p:nvPr/>
        </p:nvSpPr>
        <p:spPr>
          <a:xfrm>
            <a:off x="2952282" y="3026664"/>
            <a:ext cx="542916" cy="646331"/>
          </a:xfrm>
          <a:prstGeom prst="rect">
            <a:avLst/>
          </a:prstGeom>
          <a:noFill/>
        </p:spPr>
        <p:txBody>
          <a:bodyPr wrap="square" rtlCol="0">
            <a:spAutoFit/>
          </a:bodyPr>
          <a:lstStyle/>
          <a:p>
            <a:r>
              <a:rPr lang="en-GB" sz="3600" b="1" dirty="0">
                <a:solidFill>
                  <a:srgbClr val="FF0000"/>
                </a:solidFill>
              </a:rPr>
              <a:t>8</a:t>
            </a:r>
          </a:p>
        </p:txBody>
      </p:sp>
      <p:sp>
        <p:nvSpPr>
          <p:cNvPr id="18" name="TextBox 17"/>
          <p:cNvSpPr txBox="1"/>
          <p:nvPr/>
        </p:nvSpPr>
        <p:spPr>
          <a:xfrm>
            <a:off x="4410393" y="5173070"/>
            <a:ext cx="542916" cy="646331"/>
          </a:xfrm>
          <a:prstGeom prst="rect">
            <a:avLst/>
          </a:prstGeom>
          <a:noFill/>
        </p:spPr>
        <p:txBody>
          <a:bodyPr wrap="square" rtlCol="0">
            <a:spAutoFit/>
          </a:bodyPr>
          <a:lstStyle/>
          <a:p>
            <a:r>
              <a:rPr lang="en-GB" sz="3600" b="1" dirty="0">
                <a:solidFill>
                  <a:srgbClr val="FF0000"/>
                </a:solidFill>
              </a:rPr>
              <a:t>9</a:t>
            </a:r>
          </a:p>
        </p:txBody>
      </p:sp>
      <p:sp>
        <p:nvSpPr>
          <p:cNvPr id="5" name="TextBox 4"/>
          <p:cNvSpPr txBox="1"/>
          <p:nvPr/>
        </p:nvSpPr>
        <p:spPr>
          <a:xfrm>
            <a:off x="250599" y="882788"/>
            <a:ext cx="11426875" cy="646331"/>
          </a:xfrm>
          <a:prstGeom prst="rect">
            <a:avLst/>
          </a:prstGeom>
          <a:noFill/>
        </p:spPr>
        <p:txBody>
          <a:bodyPr wrap="square" rtlCol="0">
            <a:spAutoFit/>
          </a:bodyPr>
          <a:lstStyle/>
          <a:p>
            <a:r>
              <a:rPr lang="el-GR" sz="3600" b="1" dirty="0" smtClean="0">
                <a:solidFill>
                  <a:srgbClr val="FF0000"/>
                </a:solidFill>
              </a:rPr>
              <a:t>ΠΡΟΒΛΗΜΑ  = ΛΥΣΗ (ΠΡΟΪΟΝ Ή ΥΠΗΡΕΣΙΑ)</a:t>
            </a:r>
            <a:endParaRPr lang="en-GB" sz="3600" b="1" dirty="0">
              <a:solidFill>
                <a:srgbClr val="FF0000"/>
              </a:solidFill>
            </a:endParaRPr>
          </a:p>
        </p:txBody>
      </p:sp>
      <p:sp>
        <p:nvSpPr>
          <p:cNvPr id="19" name="Oval Callout 18"/>
          <p:cNvSpPr/>
          <p:nvPr/>
        </p:nvSpPr>
        <p:spPr>
          <a:xfrm>
            <a:off x="8228434" y="1772895"/>
            <a:ext cx="2843867" cy="2176898"/>
          </a:xfrm>
          <a:prstGeom prst="wedgeEllipseCallout">
            <a:avLst/>
          </a:prstGeom>
          <a:solidFill>
            <a:srgbClr val="5C5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8506174" y="2121275"/>
            <a:ext cx="2356404" cy="1569660"/>
          </a:xfrm>
          <a:prstGeom prst="rect">
            <a:avLst/>
          </a:prstGeom>
          <a:noFill/>
        </p:spPr>
        <p:txBody>
          <a:bodyPr wrap="square" rtlCol="0">
            <a:spAutoFit/>
          </a:bodyPr>
          <a:lstStyle/>
          <a:p>
            <a:pPr algn="ctr" fontAlgn="auto">
              <a:spcBef>
                <a:spcPts val="0"/>
              </a:spcBef>
              <a:spcAft>
                <a:spcPts val="0"/>
              </a:spcAft>
              <a:defRPr/>
            </a:pPr>
            <a:r>
              <a:rPr lang="el-GR" sz="1600" b="1" dirty="0">
                <a:solidFill>
                  <a:schemeClr val="bg1"/>
                </a:solidFill>
              </a:rPr>
              <a:t>Οι </a:t>
            </a:r>
            <a:r>
              <a:rPr lang="el-GR" sz="1600" b="1" dirty="0" smtClean="0">
                <a:solidFill>
                  <a:schemeClr val="bg1"/>
                </a:solidFill>
              </a:rPr>
              <a:t>πελάτες μας μια ομάδα ή περισσότερες με τα χαρακτηριστικά τους  </a:t>
            </a:r>
            <a:r>
              <a:rPr lang="el-GR" sz="1600" b="1" dirty="0">
                <a:solidFill>
                  <a:schemeClr val="bg1"/>
                </a:solidFill>
              </a:rPr>
              <a:t>(Δημογραφικά, Ψυχογραφικά, Ηλικιακά κλπ.)</a:t>
            </a:r>
            <a:endParaRPr lang="en-US" sz="1600" b="1" dirty="0">
              <a:solidFill>
                <a:schemeClr val="bg1"/>
              </a:solidFill>
              <a:latin typeface="Arial" pitchFamily="34" charset="0"/>
              <a:cs typeface="Arial" pitchFamily="34" charset="0"/>
            </a:endParaRPr>
          </a:p>
        </p:txBody>
      </p:sp>
      <p:sp>
        <p:nvSpPr>
          <p:cNvPr id="21" name="Right Arrow Callout 20"/>
          <p:cNvSpPr/>
          <p:nvPr/>
        </p:nvSpPr>
        <p:spPr>
          <a:xfrm>
            <a:off x="2550161" y="2139570"/>
            <a:ext cx="3064352" cy="2340087"/>
          </a:xfrm>
          <a:prstGeom prst="rightArrowCallout">
            <a:avLst/>
          </a:prstGeom>
          <a:solidFill>
            <a:srgbClr val="5C51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2502663" y="2295185"/>
            <a:ext cx="2100247" cy="1815882"/>
          </a:xfrm>
          <a:prstGeom prst="rect">
            <a:avLst/>
          </a:prstGeom>
          <a:noFill/>
        </p:spPr>
        <p:txBody>
          <a:bodyPr wrap="square" rtlCol="0">
            <a:spAutoFit/>
          </a:bodyPr>
          <a:lstStyle/>
          <a:p>
            <a:pPr algn="ctr" fontAlgn="auto">
              <a:spcBef>
                <a:spcPts val="0"/>
              </a:spcBef>
              <a:spcAft>
                <a:spcPts val="0"/>
              </a:spcAft>
              <a:defRPr/>
            </a:pPr>
            <a:r>
              <a:rPr lang="el-GR" sz="1400" b="1" dirty="0" smtClean="0">
                <a:solidFill>
                  <a:schemeClr val="bg1"/>
                </a:solidFill>
              </a:rPr>
              <a:t>Το προϊόν ή υπηρεσία μας τι, πόσα και ποια προσφέρει στον πελάτη μας για να λύσει το πρόβλημά του και να ικανοποιήσει την ανάγκη του; (για κάθε ομάδα </a:t>
            </a:r>
            <a:r>
              <a:rPr lang="el-GR" sz="1400" b="1" dirty="0">
                <a:solidFill>
                  <a:schemeClr val="bg1"/>
                </a:solidFill>
              </a:rPr>
              <a:t>πελατών </a:t>
            </a:r>
            <a:r>
              <a:rPr lang="el-GR" sz="1400" b="1" dirty="0" smtClean="0">
                <a:solidFill>
                  <a:schemeClr val="bg1"/>
                </a:solidFill>
              </a:rPr>
              <a:t>μας)</a:t>
            </a:r>
            <a:endParaRPr lang="el-GR" sz="1400" b="1" dirty="0">
              <a:solidFill>
                <a:schemeClr val="bg1"/>
              </a:solidFill>
            </a:endParaRPr>
          </a:p>
        </p:txBody>
      </p:sp>
      <p:sp>
        <p:nvSpPr>
          <p:cNvPr id="23" name="Oval Callout 22"/>
          <p:cNvSpPr/>
          <p:nvPr/>
        </p:nvSpPr>
        <p:spPr>
          <a:xfrm>
            <a:off x="6584770" y="502972"/>
            <a:ext cx="2210747" cy="1792213"/>
          </a:xfrm>
          <a:prstGeom prst="wedgeEllipseCallout">
            <a:avLst/>
          </a:prstGeom>
          <a:solidFill>
            <a:srgbClr val="5C51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6927602" y="802640"/>
            <a:ext cx="1746615" cy="1384995"/>
          </a:xfrm>
          <a:prstGeom prst="rect">
            <a:avLst/>
          </a:prstGeom>
          <a:noFill/>
        </p:spPr>
        <p:txBody>
          <a:bodyPr wrap="square" rtlCol="0">
            <a:spAutoFit/>
          </a:bodyPr>
          <a:lstStyle/>
          <a:p>
            <a:pPr>
              <a:defRPr/>
            </a:pPr>
            <a:r>
              <a:rPr lang="el-GR" sz="1200" b="1" dirty="0">
                <a:solidFill>
                  <a:schemeClr val="bg1"/>
                </a:solidFill>
              </a:rPr>
              <a:t>Το είδος των σχέσεων που καλλιεργούμε με κάθε μία από τις ομάδες των πελατών μας, ανάλογα με το στάδιο του κύκλου ζωής τους.</a:t>
            </a:r>
          </a:p>
        </p:txBody>
      </p:sp>
      <p:sp>
        <p:nvSpPr>
          <p:cNvPr id="25" name="Right Arrow Callout 24"/>
          <p:cNvSpPr/>
          <p:nvPr/>
        </p:nvSpPr>
        <p:spPr>
          <a:xfrm>
            <a:off x="5903743" y="3026664"/>
            <a:ext cx="1748430" cy="1849116"/>
          </a:xfrm>
          <a:prstGeom prst="rightArrowCallout">
            <a:avLst/>
          </a:prstGeom>
          <a:solidFill>
            <a:srgbClr val="5C51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5959517" y="3090323"/>
            <a:ext cx="1101581" cy="1692771"/>
          </a:xfrm>
          <a:prstGeom prst="rect">
            <a:avLst/>
          </a:prstGeom>
          <a:noFill/>
        </p:spPr>
        <p:txBody>
          <a:bodyPr wrap="square" rtlCol="0">
            <a:spAutoFit/>
          </a:bodyPr>
          <a:lstStyle/>
          <a:p>
            <a:r>
              <a:rPr lang="el-GR" sz="1300" b="1" dirty="0">
                <a:solidFill>
                  <a:schemeClr val="bg1"/>
                </a:solidFill>
              </a:rPr>
              <a:t>Τα </a:t>
            </a:r>
            <a:r>
              <a:rPr lang="el-GR" sz="1300" b="1" dirty="0" smtClean="0">
                <a:solidFill>
                  <a:schemeClr val="bg1"/>
                </a:solidFill>
              </a:rPr>
              <a:t>σημεία επαφής  </a:t>
            </a:r>
            <a:r>
              <a:rPr lang="el-GR" sz="1300" b="1" dirty="0">
                <a:solidFill>
                  <a:schemeClr val="bg1"/>
                </a:solidFill>
              </a:rPr>
              <a:t>από τα οποία </a:t>
            </a:r>
            <a:r>
              <a:rPr lang="el-GR" sz="1300" b="1" dirty="0" smtClean="0">
                <a:solidFill>
                  <a:schemeClr val="bg1"/>
                </a:solidFill>
              </a:rPr>
              <a:t>, επικοινωνούμε, προωθούμε «πωλούμε», </a:t>
            </a:r>
            <a:r>
              <a:rPr lang="el-GR" sz="1300" b="1" dirty="0" err="1" smtClean="0">
                <a:solidFill>
                  <a:schemeClr val="bg1"/>
                </a:solidFill>
              </a:rPr>
              <a:t>εισπράτουμε</a:t>
            </a:r>
            <a:r>
              <a:rPr lang="el-GR" sz="1100" b="1" dirty="0" smtClean="0">
                <a:solidFill>
                  <a:schemeClr val="bg1"/>
                </a:solidFill>
              </a:rPr>
              <a:t> </a:t>
            </a:r>
            <a:endParaRPr lang="en-GB" sz="1100" dirty="0">
              <a:solidFill>
                <a:schemeClr val="bg1"/>
              </a:solidFill>
            </a:endParaRPr>
          </a:p>
        </p:txBody>
      </p:sp>
      <p:sp>
        <p:nvSpPr>
          <p:cNvPr id="27" name="Left Arrow Callout 26"/>
          <p:cNvSpPr/>
          <p:nvPr/>
        </p:nvSpPr>
        <p:spPr>
          <a:xfrm>
            <a:off x="8228434" y="4435456"/>
            <a:ext cx="2143703" cy="1319343"/>
          </a:xfrm>
          <a:prstGeom prst="leftArrowCallout">
            <a:avLst/>
          </a:prstGeom>
          <a:solidFill>
            <a:srgbClr val="5C51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9127472" y="4612640"/>
            <a:ext cx="1144288" cy="1200329"/>
          </a:xfrm>
          <a:prstGeom prst="rect">
            <a:avLst/>
          </a:prstGeom>
          <a:noFill/>
        </p:spPr>
        <p:txBody>
          <a:bodyPr wrap="square" rtlCol="0">
            <a:spAutoFit/>
          </a:bodyPr>
          <a:lstStyle/>
          <a:p>
            <a:r>
              <a:rPr lang="el-GR" b="1" dirty="0" smtClean="0">
                <a:solidFill>
                  <a:schemeClr val="bg1"/>
                </a:solidFill>
              </a:rPr>
              <a:t>ΕΣΟΔΑ ΧΩΡΙΣΤΑ ΓΙΑ ΚΆΘΕ ΠΕΛΑΤΗ</a:t>
            </a:r>
            <a:endParaRPr lang="en-GB" b="1" dirty="0">
              <a:solidFill>
                <a:schemeClr val="bg1"/>
              </a:solidFill>
            </a:endParaRPr>
          </a:p>
        </p:txBody>
      </p:sp>
    </p:spTree>
    <p:extLst>
      <p:ext uri="{BB962C8B-B14F-4D97-AF65-F5344CB8AC3E}">
        <p14:creationId xmlns:p14="http://schemas.microsoft.com/office/powerpoint/2010/main" val="65890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3" grpId="0" animBg="1"/>
      <p:bldP spid="24" grpId="0"/>
      <p:bldP spid="25" grpId="0" animBg="1"/>
      <p:bldP spid="26" grpId="0"/>
      <p:bldP spid="27" grpId="0" animBg="1"/>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071" y="484356"/>
            <a:ext cx="5845959" cy="523220"/>
          </a:xfrm>
          <a:prstGeom prst="rect">
            <a:avLst/>
          </a:prstGeom>
        </p:spPr>
        <p:txBody>
          <a:bodyPr wrap="none">
            <a:spAutoFit/>
          </a:bodyPr>
          <a:lstStyle/>
          <a:p>
            <a:r>
              <a:rPr lang="en-US" sz="2800" b="1" dirty="0" err="1">
                <a:solidFill>
                  <a:schemeClr val="bg1"/>
                </a:solidFill>
              </a:rPr>
              <a:t>Αρχικό</a:t>
            </a:r>
            <a:r>
              <a:rPr lang="en-US" sz="2800" b="1" dirty="0">
                <a:solidFill>
                  <a:schemeClr val="bg1"/>
                </a:solidFill>
              </a:rPr>
              <a:t> Business Model Canvas (BMC) </a:t>
            </a:r>
            <a:endParaRPr lang="en-GB" sz="2800" b="1" dirty="0">
              <a:solidFill>
                <a:schemeClr val="bg1"/>
              </a:solidFill>
            </a:endParaRPr>
          </a:p>
        </p:txBody>
      </p:sp>
      <p:pic>
        <p:nvPicPr>
          <p:cNvPr id="3" name="Google Shape;403;p11" descr="C:\Users\HP\AppData\Local\Microsoft\Windows\Temporary Internet Files\Content.Outlook\CD2LGUAY\image.gif"/>
          <p:cNvPicPr>
            <a:picLocks noChangeAspect="1"/>
          </p:cNvPicPr>
          <p:nvPr/>
        </p:nvPicPr>
        <p:blipFill rotWithShape="1">
          <a:blip r:embed="rId2">
            <a:alphaModFix/>
          </a:blip>
          <a:srcRect/>
          <a:stretch/>
        </p:blipFill>
        <p:spPr>
          <a:xfrm>
            <a:off x="2390784" y="1493239"/>
            <a:ext cx="6934200" cy="4359513"/>
          </a:xfrm>
          <a:prstGeom prst="rect">
            <a:avLst/>
          </a:prstGeom>
          <a:noFill/>
          <a:ln>
            <a:noFill/>
          </a:ln>
        </p:spPr>
      </p:pic>
      <p:sp>
        <p:nvSpPr>
          <p:cNvPr id="4" name="TextBox 3"/>
          <p:cNvSpPr txBox="1"/>
          <p:nvPr/>
        </p:nvSpPr>
        <p:spPr>
          <a:xfrm>
            <a:off x="8313490" y="2936147"/>
            <a:ext cx="360727" cy="646331"/>
          </a:xfrm>
          <a:prstGeom prst="rect">
            <a:avLst/>
          </a:prstGeom>
          <a:noFill/>
        </p:spPr>
        <p:txBody>
          <a:bodyPr wrap="square" rtlCol="0">
            <a:spAutoFit/>
          </a:bodyPr>
          <a:lstStyle/>
          <a:p>
            <a:r>
              <a:rPr lang="en-GB" sz="3600" b="1" dirty="0" smtClean="0">
                <a:solidFill>
                  <a:srgbClr val="FF0000"/>
                </a:solidFill>
              </a:rPr>
              <a:t>1</a:t>
            </a:r>
            <a:endParaRPr lang="en-GB" sz="3600" b="1" dirty="0">
              <a:solidFill>
                <a:srgbClr val="FF0000"/>
              </a:solidFill>
            </a:endParaRPr>
          </a:p>
        </p:txBody>
      </p:sp>
      <p:sp>
        <p:nvSpPr>
          <p:cNvPr id="11" name="TextBox 10"/>
          <p:cNvSpPr txBox="1"/>
          <p:nvPr/>
        </p:nvSpPr>
        <p:spPr>
          <a:xfrm>
            <a:off x="5497157" y="3473042"/>
            <a:ext cx="542916" cy="646331"/>
          </a:xfrm>
          <a:prstGeom prst="rect">
            <a:avLst/>
          </a:prstGeom>
          <a:noFill/>
        </p:spPr>
        <p:txBody>
          <a:bodyPr wrap="square" rtlCol="0">
            <a:spAutoFit/>
          </a:bodyPr>
          <a:lstStyle/>
          <a:p>
            <a:r>
              <a:rPr lang="en-GB" sz="3600" b="1" dirty="0">
                <a:solidFill>
                  <a:srgbClr val="FF0000"/>
                </a:solidFill>
              </a:rPr>
              <a:t>2</a:t>
            </a:r>
          </a:p>
        </p:txBody>
      </p:sp>
      <p:sp>
        <p:nvSpPr>
          <p:cNvPr id="12" name="TextBox 11"/>
          <p:cNvSpPr txBox="1"/>
          <p:nvPr/>
        </p:nvSpPr>
        <p:spPr>
          <a:xfrm>
            <a:off x="7167965" y="4229449"/>
            <a:ext cx="542916" cy="646331"/>
          </a:xfrm>
          <a:prstGeom prst="rect">
            <a:avLst/>
          </a:prstGeom>
          <a:noFill/>
        </p:spPr>
        <p:txBody>
          <a:bodyPr wrap="square" rtlCol="0">
            <a:spAutoFit/>
          </a:bodyPr>
          <a:lstStyle/>
          <a:p>
            <a:r>
              <a:rPr lang="en-GB" sz="3600" b="1" dirty="0" smtClean="0">
                <a:solidFill>
                  <a:srgbClr val="FF0000"/>
                </a:solidFill>
              </a:rPr>
              <a:t>3</a:t>
            </a:r>
            <a:endParaRPr lang="en-GB" sz="3600" b="1" dirty="0">
              <a:solidFill>
                <a:srgbClr val="FF0000"/>
              </a:solidFill>
            </a:endParaRPr>
          </a:p>
        </p:txBody>
      </p:sp>
      <p:sp>
        <p:nvSpPr>
          <p:cNvPr id="13" name="TextBox 12"/>
          <p:cNvSpPr txBox="1"/>
          <p:nvPr/>
        </p:nvSpPr>
        <p:spPr>
          <a:xfrm>
            <a:off x="7119807" y="2538179"/>
            <a:ext cx="542916" cy="646331"/>
          </a:xfrm>
          <a:prstGeom prst="rect">
            <a:avLst/>
          </a:prstGeom>
          <a:noFill/>
        </p:spPr>
        <p:txBody>
          <a:bodyPr wrap="square" rtlCol="0">
            <a:spAutoFit/>
          </a:bodyPr>
          <a:lstStyle/>
          <a:p>
            <a:r>
              <a:rPr lang="en-GB" sz="3600" b="1" dirty="0">
                <a:solidFill>
                  <a:srgbClr val="FF0000"/>
                </a:solidFill>
              </a:rPr>
              <a:t>4</a:t>
            </a:r>
          </a:p>
        </p:txBody>
      </p:sp>
      <p:sp>
        <p:nvSpPr>
          <p:cNvPr id="14" name="TextBox 13"/>
          <p:cNvSpPr txBox="1"/>
          <p:nvPr/>
        </p:nvSpPr>
        <p:spPr>
          <a:xfrm>
            <a:off x="7391265" y="5136858"/>
            <a:ext cx="542916" cy="646331"/>
          </a:xfrm>
          <a:prstGeom prst="rect">
            <a:avLst/>
          </a:prstGeom>
          <a:noFill/>
        </p:spPr>
        <p:txBody>
          <a:bodyPr wrap="square" rtlCol="0">
            <a:spAutoFit/>
          </a:bodyPr>
          <a:lstStyle/>
          <a:p>
            <a:r>
              <a:rPr lang="en-GB" sz="3600" b="1" dirty="0">
                <a:solidFill>
                  <a:srgbClr val="FF0000"/>
                </a:solidFill>
              </a:rPr>
              <a:t>5</a:t>
            </a:r>
          </a:p>
        </p:txBody>
      </p:sp>
      <p:sp>
        <p:nvSpPr>
          <p:cNvPr id="15" name="TextBox 14"/>
          <p:cNvSpPr txBox="1"/>
          <p:nvPr/>
        </p:nvSpPr>
        <p:spPr>
          <a:xfrm>
            <a:off x="4115770" y="2443992"/>
            <a:ext cx="542916" cy="646331"/>
          </a:xfrm>
          <a:prstGeom prst="rect">
            <a:avLst/>
          </a:prstGeom>
          <a:noFill/>
        </p:spPr>
        <p:txBody>
          <a:bodyPr wrap="square" rtlCol="0">
            <a:spAutoFit/>
          </a:bodyPr>
          <a:lstStyle/>
          <a:p>
            <a:r>
              <a:rPr lang="en-GB" sz="3600" b="1" dirty="0">
                <a:solidFill>
                  <a:srgbClr val="FF0000"/>
                </a:solidFill>
              </a:rPr>
              <a:t>6</a:t>
            </a:r>
          </a:p>
        </p:txBody>
      </p:sp>
      <p:sp>
        <p:nvSpPr>
          <p:cNvPr id="16" name="TextBox 15"/>
          <p:cNvSpPr txBox="1"/>
          <p:nvPr/>
        </p:nvSpPr>
        <p:spPr>
          <a:xfrm>
            <a:off x="4236459" y="4041076"/>
            <a:ext cx="542916" cy="646331"/>
          </a:xfrm>
          <a:prstGeom prst="rect">
            <a:avLst/>
          </a:prstGeom>
          <a:noFill/>
        </p:spPr>
        <p:txBody>
          <a:bodyPr wrap="square" rtlCol="0">
            <a:spAutoFit/>
          </a:bodyPr>
          <a:lstStyle/>
          <a:p>
            <a:r>
              <a:rPr lang="en-GB" sz="3600" b="1" dirty="0">
                <a:solidFill>
                  <a:srgbClr val="FF0000"/>
                </a:solidFill>
              </a:rPr>
              <a:t>7</a:t>
            </a:r>
          </a:p>
        </p:txBody>
      </p:sp>
      <p:sp>
        <p:nvSpPr>
          <p:cNvPr id="17" name="TextBox 16"/>
          <p:cNvSpPr txBox="1"/>
          <p:nvPr/>
        </p:nvSpPr>
        <p:spPr>
          <a:xfrm>
            <a:off x="2952282" y="3026664"/>
            <a:ext cx="542916" cy="646331"/>
          </a:xfrm>
          <a:prstGeom prst="rect">
            <a:avLst/>
          </a:prstGeom>
          <a:noFill/>
        </p:spPr>
        <p:txBody>
          <a:bodyPr wrap="square" rtlCol="0">
            <a:spAutoFit/>
          </a:bodyPr>
          <a:lstStyle/>
          <a:p>
            <a:r>
              <a:rPr lang="en-GB" sz="3600" b="1" dirty="0">
                <a:solidFill>
                  <a:srgbClr val="FF0000"/>
                </a:solidFill>
              </a:rPr>
              <a:t>8</a:t>
            </a:r>
          </a:p>
        </p:txBody>
      </p:sp>
      <p:sp>
        <p:nvSpPr>
          <p:cNvPr id="18" name="TextBox 17"/>
          <p:cNvSpPr txBox="1"/>
          <p:nvPr/>
        </p:nvSpPr>
        <p:spPr>
          <a:xfrm>
            <a:off x="4410393" y="5173070"/>
            <a:ext cx="542916" cy="646331"/>
          </a:xfrm>
          <a:prstGeom prst="rect">
            <a:avLst/>
          </a:prstGeom>
          <a:noFill/>
        </p:spPr>
        <p:txBody>
          <a:bodyPr wrap="square" rtlCol="0">
            <a:spAutoFit/>
          </a:bodyPr>
          <a:lstStyle/>
          <a:p>
            <a:r>
              <a:rPr lang="en-GB" sz="3600" b="1" dirty="0">
                <a:solidFill>
                  <a:srgbClr val="FF0000"/>
                </a:solidFill>
              </a:rPr>
              <a:t>9</a:t>
            </a:r>
          </a:p>
        </p:txBody>
      </p:sp>
      <p:sp>
        <p:nvSpPr>
          <p:cNvPr id="5" name="TextBox 4"/>
          <p:cNvSpPr txBox="1"/>
          <p:nvPr/>
        </p:nvSpPr>
        <p:spPr>
          <a:xfrm>
            <a:off x="250599" y="882788"/>
            <a:ext cx="11426875" cy="646331"/>
          </a:xfrm>
          <a:prstGeom prst="rect">
            <a:avLst/>
          </a:prstGeom>
          <a:noFill/>
        </p:spPr>
        <p:txBody>
          <a:bodyPr wrap="square" rtlCol="0">
            <a:spAutoFit/>
          </a:bodyPr>
          <a:lstStyle/>
          <a:p>
            <a:r>
              <a:rPr lang="el-GR" sz="3600" b="1" dirty="0" smtClean="0">
                <a:solidFill>
                  <a:srgbClr val="FF0000"/>
                </a:solidFill>
              </a:rPr>
              <a:t>ΠΡΟΒΛΗΜΑ  = ΛΥΣΗ (ΠΡΟΪΟΝ Ή ΥΠΗΡΕΣΙΑ)</a:t>
            </a:r>
            <a:endParaRPr lang="en-GB" sz="3600" b="1" dirty="0">
              <a:solidFill>
                <a:srgbClr val="FF0000"/>
              </a:solidFill>
            </a:endParaRPr>
          </a:p>
        </p:txBody>
      </p:sp>
      <p:sp>
        <p:nvSpPr>
          <p:cNvPr id="21" name="Right Arrow Callout 20"/>
          <p:cNvSpPr/>
          <p:nvPr/>
        </p:nvSpPr>
        <p:spPr>
          <a:xfrm>
            <a:off x="167020" y="1976864"/>
            <a:ext cx="3064352" cy="2340087"/>
          </a:xfrm>
          <a:prstGeom prst="rightArrowCallout">
            <a:avLst/>
          </a:prstGeom>
          <a:solidFill>
            <a:srgbClr val="5C51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145679" y="2193566"/>
            <a:ext cx="2100247" cy="1169551"/>
          </a:xfrm>
          <a:prstGeom prst="rect">
            <a:avLst/>
          </a:prstGeom>
          <a:noFill/>
        </p:spPr>
        <p:txBody>
          <a:bodyPr wrap="square" rtlCol="0">
            <a:spAutoFit/>
          </a:bodyPr>
          <a:lstStyle/>
          <a:p>
            <a:pPr algn="ctr" fontAlgn="auto">
              <a:spcBef>
                <a:spcPts val="0"/>
              </a:spcBef>
              <a:spcAft>
                <a:spcPts val="0"/>
              </a:spcAft>
              <a:defRPr/>
            </a:pPr>
            <a:r>
              <a:rPr lang="el-GR" sz="1400" b="1" dirty="0" smtClean="0">
                <a:solidFill>
                  <a:schemeClr val="bg1"/>
                </a:solidFill>
              </a:rPr>
              <a:t>Ποιο είναι οι κύριοι συνεργάτες μας που αν χάσουμε ένα από αυτούς θέτουμε σε κίνδυνο την επιχείρησή μας</a:t>
            </a:r>
            <a:endParaRPr lang="el-GR" sz="1400" b="1" dirty="0">
              <a:solidFill>
                <a:schemeClr val="bg1"/>
              </a:solidFill>
            </a:endParaRPr>
          </a:p>
        </p:txBody>
      </p:sp>
      <p:sp>
        <p:nvSpPr>
          <p:cNvPr id="23" name="Oval Callout 22"/>
          <p:cNvSpPr/>
          <p:nvPr/>
        </p:nvSpPr>
        <p:spPr>
          <a:xfrm>
            <a:off x="3864568" y="572600"/>
            <a:ext cx="3196530" cy="1792213"/>
          </a:xfrm>
          <a:prstGeom prst="wedgeEllipseCallout">
            <a:avLst/>
          </a:prstGeom>
          <a:solidFill>
            <a:srgbClr val="5C51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4236459" y="773442"/>
            <a:ext cx="2398410" cy="1200329"/>
          </a:xfrm>
          <a:prstGeom prst="rect">
            <a:avLst/>
          </a:prstGeom>
          <a:noFill/>
        </p:spPr>
        <p:txBody>
          <a:bodyPr wrap="square" rtlCol="0">
            <a:spAutoFit/>
          </a:bodyPr>
          <a:lstStyle/>
          <a:p>
            <a:pPr>
              <a:defRPr/>
            </a:pPr>
            <a:r>
              <a:rPr lang="el-GR" sz="1200" b="1" dirty="0" smtClean="0">
                <a:solidFill>
                  <a:schemeClr val="bg1"/>
                </a:solidFill>
              </a:rPr>
              <a:t>Τι λειτουργίες πρέπει να  κάνει η επιχείρηση εσωτερικά για να  καταφέρουμε να έχουμε προϊόν, να το πουλήσουμε, μέσα από τα κανάλια και να διατηρήσουμε σχέσεις με πελάτες;</a:t>
            </a:r>
            <a:endParaRPr lang="el-GR" sz="1200" b="1" dirty="0">
              <a:solidFill>
                <a:schemeClr val="bg1"/>
              </a:solidFill>
            </a:endParaRPr>
          </a:p>
        </p:txBody>
      </p:sp>
      <p:sp>
        <p:nvSpPr>
          <p:cNvPr id="25" name="Right Arrow Callout 24"/>
          <p:cNvSpPr/>
          <p:nvPr/>
        </p:nvSpPr>
        <p:spPr>
          <a:xfrm>
            <a:off x="3030945" y="3349829"/>
            <a:ext cx="1748430" cy="1849116"/>
          </a:xfrm>
          <a:prstGeom prst="rightArrowCallout">
            <a:avLst/>
          </a:prstGeom>
          <a:solidFill>
            <a:srgbClr val="5C51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Left Arrow Callout 26"/>
          <p:cNvSpPr/>
          <p:nvPr/>
        </p:nvSpPr>
        <p:spPr>
          <a:xfrm>
            <a:off x="5192015" y="4557261"/>
            <a:ext cx="2143703" cy="1319343"/>
          </a:xfrm>
          <a:prstGeom prst="leftArrowCallout">
            <a:avLst/>
          </a:prstGeom>
          <a:solidFill>
            <a:srgbClr val="5C51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6192202" y="4964129"/>
            <a:ext cx="1144288" cy="369332"/>
          </a:xfrm>
          <a:prstGeom prst="rect">
            <a:avLst/>
          </a:prstGeom>
          <a:noFill/>
        </p:spPr>
        <p:txBody>
          <a:bodyPr wrap="square" rtlCol="0">
            <a:spAutoFit/>
          </a:bodyPr>
          <a:lstStyle/>
          <a:p>
            <a:r>
              <a:rPr lang="el-GR" b="1" dirty="0" smtClean="0">
                <a:solidFill>
                  <a:schemeClr val="bg1"/>
                </a:solidFill>
              </a:rPr>
              <a:t>ΕΞΟΔΑ</a:t>
            </a:r>
            <a:endParaRPr lang="en-GB" b="1" dirty="0">
              <a:solidFill>
                <a:schemeClr val="bg1"/>
              </a:solidFill>
            </a:endParaRPr>
          </a:p>
        </p:txBody>
      </p:sp>
      <p:sp>
        <p:nvSpPr>
          <p:cNvPr id="6" name="TextBox 5"/>
          <p:cNvSpPr txBox="1"/>
          <p:nvPr/>
        </p:nvSpPr>
        <p:spPr>
          <a:xfrm>
            <a:off x="3056317" y="3473042"/>
            <a:ext cx="1000379" cy="1169551"/>
          </a:xfrm>
          <a:prstGeom prst="rect">
            <a:avLst/>
          </a:prstGeom>
          <a:noFill/>
        </p:spPr>
        <p:txBody>
          <a:bodyPr wrap="square" rtlCol="0">
            <a:spAutoFit/>
          </a:bodyPr>
          <a:lstStyle/>
          <a:p>
            <a:r>
              <a:rPr lang="el-GR" sz="1400" b="1" dirty="0" smtClean="0">
                <a:solidFill>
                  <a:schemeClr val="bg1"/>
                </a:solidFill>
              </a:rPr>
              <a:t>Τι πόρους χρειαζόμαστε για να λειτουργήσουμε;</a:t>
            </a:r>
            <a:endParaRPr lang="en-GB" sz="1400" b="1" dirty="0">
              <a:solidFill>
                <a:schemeClr val="bg1"/>
              </a:solidFill>
            </a:endParaRPr>
          </a:p>
        </p:txBody>
      </p:sp>
    </p:spTree>
    <p:extLst>
      <p:ext uri="{BB962C8B-B14F-4D97-AF65-F5344CB8AC3E}">
        <p14:creationId xmlns:p14="http://schemas.microsoft.com/office/powerpoint/2010/main" val="373446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P spid="25" grpId="0" animBg="1"/>
      <p:bldP spid="27" grpId="0" animBg="1"/>
      <p:bldP spid="28"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 xmlns:a16="http://schemas.microsoft.com/office/drawing/2014/main" id="{8935EFE2-8765-01EC-33E3-474740854362}"/>
              </a:ext>
            </a:extLst>
          </p:cNvPr>
          <p:cNvSpPr txBox="1">
            <a:spLocks/>
          </p:cNvSpPr>
          <p:nvPr/>
        </p:nvSpPr>
        <p:spPr>
          <a:xfrm>
            <a:off x="470263" y="1423851"/>
            <a:ext cx="9839597" cy="363379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US" sz="2000" i="1" dirty="0">
              <a:solidFill>
                <a:srgbClr val="4E4D4D"/>
              </a:solidFill>
            </a:endParaRPr>
          </a:p>
        </p:txBody>
      </p:sp>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b="1" dirty="0">
                <a:solidFill>
                  <a:schemeClr val="bg1"/>
                </a:solidFill>
              </a:rPr>
              <a:t>Πως ορίζεται το επιχειρηματικό μοντέλο;</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400" dirty="0" smtClean="0">
                <a:cs typeface="Segoe UI" panose="020B0502040204020203" pitchFamily="34" charset="0"/>
              </a:rPr>
              <a:t>Το </a:t>
            </a:r>
            <a:r>
              <a:rPr lang="el-GR" sz="2400" dirty="0">
                <a:cs typeface="Segoe UI" panose="020B0502040204020203" pitchFamily="34" charset="0"/>
              </a:rPr>
              <a:t>Επιχειρηματικό μοντέλο περιγράφει πώς μια Επιχείρηση Δημιουργεί Αξία</a:t>
            </a:r>
            <a:r>
              <a:rPr lang="en-US" sz="2400" dirty="0">
                <a:cs typeface="Segoe UI" panose="020B0502040204020203" pitchFamily="34" charset="0"/>
              </a:rPr>
              <a:t>, </a:t>
            </a:r>
            <a:r>
              <a:rPr lang="el-GR" sz="2400" dirty="0">
                <a:cs typeface="Segoe UI" panose="020B0502040204020203" pitchFamily="34" charset="0"/>
              </a:rPr>
              <a:t>την Προσφέρει στο Πελάτη</a:t>
            </a:r>
            <a:r>
              <a:rPr lang="en-US" sz="2400" dirty="0">
                <a:cs typeface="Segoe UI" panose="020B0502040204020203" pitchFamily="34" charset="0"/>
              </a:rPr>
              <a:t> </a:t>
            </a:r>
            <a:r>
              <a:rPr lang="el-GR" sz="2400" dirty="0">
                <a:cs typeface="Segoe UI" panose="020B0502040204020203" pitchFamily="34" charset="0"/>
              </a:rPr>
              <a:t>Και Αμείβεται                                                                                                 </a:t>
            </a:r>
            <a:r>
              <a:rPr lang="el-GR" sz="2400" dirty="0" smtClean="0">
                <a:cs typeface="Segoe UI" panose="020B0502040204020203" pitchFamily="34" charset="0"/>
              </a:rPr>
              <a:t>										</a:t>
            </a:r>
            <a:r>
              <a:rPr lang="en-US" sz="2400" dirty="0" smtClean="0">
                <a:cs typeface="Segoe UI" panose="020B0502040204020203" pitchFamily="34" charset="0"/>
              </a:rPr>
              <a:t>Steve </a:t>
            </a:r>
            <a:r>
              <a:rPr lang="en-US" sz="2400" dirty="0">
                <a:cs typeface="Segoe UI" panose="020B0502040204020203" pitchFamily="34" charset="0"/>
              </a:rPr>
              <a:t>Blank </a:t>
            </a:r>
            <a:endParaRPr lang="el-GR" sz="2400" dirty="0">
              <a:cs typeface="Segoe UI" panose="020B0502040204020203" pitchFamily="34" charset="0"/>
            </a:endParaRPr>
          </a:p>
          <a:p>
            <a:pPr marL="0" indent="0">
              <a:buNone/>
            </a:pPr>
            <a:endParaRPr lang="en-GB" dirty="0"/>
          </a:p>
        </p:txBody>
      </p:sp>
      <p:pic>
        <p:nvPicPr>
          <p:cNvPr id="4" name="Picture 3"/>
          <p:cNvPicPr>
            <a:picLocks noChangeAspect="1"/>
          </p:cNvPicPr>
          <p:nvPr/>
        </p:nvPicPr>
        <p:blipFill>
          <a:blip r:embed="rId2"/>
          <a:stretch>
            <a:fillRect/>
          </a:stretch>
        </p:blipFill>
        <p:spPr>
          <a:xfrm>
            <a:off x="3047635" y="2184878"/>
            <a:ext cx="5828281" cy="3377477"/>
          </a:xfrm>
          <a:prstGeom prst="rect">
            <a:avLst/>
          </a:prstGeom>
        </p:spPr>
      </p:pic>
      <p:sp>
        <p:nvSpPr>
          <p:cNvPr id="5" name="TextBox 4"/>
          <p:cNvSpPr txBox="1"/>
          <p:nvPr/>
        </p:nvSpPr>
        <p:spPr>
          <a:xfrm>
            <a:off x="1816884" y="4259702"/>
            <a:ext cx="1266738" cy="369332"/>
          </a:xfrm>
          <a:prstGeom prst="rect">
            <a:avLst/>
          </a:prstGeom>
          <a:noFill/>
        </p:spPr>
        <p:txBody>
          <a:bodyPr wrap="square" rtlCol="0">
            <a:spAutoFit/>
          </a:bodyPr>
          <a:lstStyle/>
          <a:p>
            <a:r>
              <a:rPr lang="el-GR" b="1" dirty="0">
                <a:solidFill>
                  <a:srgbClr val="FF0000"/>
                </a:solidFill>
              </a:rPr>
              <a:t>έ</a:t>
            </a:r>
            <a:r>
              <a:rPr lang="el-GR" b="1" dirty="0" smtClean="0">
                <a:solidFill>
                  <a:srgbClr val="FF0000"/>
                </a:solidFill>
              </a:rPr>
              <a:t>σοδα</a:t>
            </a:r>
            <a:endParaRPr lang="en-GB" b="1" dirty="0">
              <a:solidFill>
                <a:srgbClr val="FF0000"/>
              </a:solidFill>
            </a:endParaRPr>
          </a:p>
        </p:txBody>
      </p:sp>
      <p:sp>
        <p:nvSpPr>
          <p:cNvPr id="9" name="TextBox 8"/>
          <p:cNvSpPr txBox="1"/>
          <p:nvPr/>
        </p:nvSpPr>
        <p:spPr>
          <a:xfrm>
            <a:off x="9034733" y="2677486"/>
            <a:ext cx="1266738" cy="369332"/>
          </a:xfrm>
          <a:prstGeom prst="rect">
            <a:avLst/>
          </a:prstGeom>
          <a:noFill/>
        </p:spPr>
        <p:txBody>
          <a:bodyPr wrap="square" rtlCol="0">
            <a:spAutoFit/>
          </a:bodyPr>
          <a:lstStyle/>
          <a:p>
            <a:r>
              <a:rPr lang="el-GR" b="1" dirty="0" smtClean="0">
                <a:solidFill>
                  <a:srgbClr val="FF0000"/>
                </a:solidFill>
              </a:rPr>
              <a:t>διανομή</a:t>
            </a:r>
            <a:endParaRPr lang="en-GB" b="1" dirty="0">
              <a:solidFill>
                <a:srgbClr val="FF0000"/>
              </a:solidFill>
            </a:endParaRPr>
          </a:p>
        </p:txBody>
      </p:sp>
      <p:sp>
        <p:nvSpPr>
          <p:cNvPr id="10" name="TextBox 9"/>
          <p:cNvSpPr txBox="1"/>
          <p:nvPr/>
        </p:nvSpPr>
        <p:spPr>
          <a:xfrm>
            <a:off x="2014756" y="2761376"/>
            <a:ext cx="1266738" cy="369332"/>
          </a:xfrm>
          <a:prstGeom prst="rect">
            <a:avLst/>
          </a:prstGeom>
          <a:noFill/>
        </p:spPr>
        <p:txBody>
          <a:bodyPr wrap="square" rtlCol="0">
            <a:spAutoFit/>
          </a:bodyPr>
          <a:lstStyle/>
          <a:p>
            <a:r>
              <a:rPr lang="el-GR" b="1" dirty="0" smtClean="0">
                <a:solidFill>
                  <a:srgbClr val="FF0000"/>
                </a:solidFill>
              </a:rPr>
              <a:t>προϊόν</a:t>
            </a:r>
            <a:endParaRPr lang="en-GB" b="1" dirty="0">
              <a:solidFill>
                <a:srgbClr val="FF0000"/>
              </a:solidFill>
            </a:endParaRPr>
          </a:p>
        </p:txBody>
      </p:sp>
      <p:sp>
        <p:nvSpPr>
          <p:cNvPr id="7" name="TextBox 6"/>
          <p:cNvSpPr txBox="1"/>
          <p:nvPr/>
        </p:nvSpPr>
        <p:spPr>
          <a:xfrm>
            <a:off x="5889072" y="5192785"/>
            <a:ext cx="1501629" cy="369332"/>
          </a:xfrm>
          <a:prstGeom prst="rect">
            <a:avLst/>
          </a:prstGeom>
          <a:noFill/>
        </p:spPr>
        <p:txBody>
          <a:bodyPr wrap="square" rtlCol="0">
            <a:spAutoFit/>
          </a:bodyPr>
          <a:lstStyle/>
          <a:p>
            <a:r>
              <a:rPr lang="el-GR" b="1" dirty="0" smtClean="0">
                <a:solidFill>
                  <a:srgbClr val="FF0000"/>
                </a:solidFill>
              </a:rPr>
              <a:t>πελάτες</a:t>
            </a:r>
            <a:endParaRPr lang="en-GB" b="1" dirty="0">
              <a:solidFill>
                <a:srgbClr val="FF0000"/>
              </a:solidFill>
            </a:endParaRPr>
          </a:p>
        </p:txBody>
      </p:sp>
      <p:sp>
        <p:nvSpPr>
          <p:cNvPr id="12" name="TextBox 11"/>
          <p:cNvSpPr txBox="1"/>
          <p:nvPr/>
        </p:nvSpPr>
        <p:spPr>
          <a:xfrm>
            <a:off x="8456103" y="3745339"/>
            <a:ext cx="897622" cy="369332"/>
          </a:xfrm>
          <a:prstGeom prst="rect">
            <a:avLst/>
          </a:prstGeom>
          <a:noFill/>
        </p:spPr>
        <p:txBody>
          <a:bodyPr wrap="square" rtlCol="0">
            <a:spAutoFit/>
          </a:bodyPr>
          <a:lstStyle/>
          <a:p>
            <a:r>
              <a:rPr lang="el-GR" b="1" dirty="0" smtClean="0">
                <a:solidFill>
                  <a:srgbClr val="FF0000"/>
                </a:solidFill>
              </a:rPr>
              <a:t>έξοδα</a:t>
            </a:r>
            <a:endParaRPr lang="en-GB" b="1" dirty="0">
              <a:solidFill>
                <a:srgbClr val="FF0000"/>
              </a:solidFill>
            </a:endParaRPr>
          </a:p>
        </p:txBody>
      </p:sp>
      <p:sp>
        <p:nvSpPr>
          <p:cNvPr id="13" name="TextBox 12"/>
          <p:cNvSpPr txBox="1"/>
          <p:nvPr/>
        </p:nvSpPr>
        <p:spPr>
          <a:xfrm>
            <a:off x="5626351" y="2049739"/>
            <a:ext cx="1151954" cy="369332"/>
          </a:xfrm>
          <a:prstGeom prst="rect">
            <a:avLst/>
          </a:prstGeom>
          <a:noFill/>
        </p:spPr>
        <p:txBody>
          <a:bodyPr wrap="square" rtlCol="0">
            <a:spAutoFit/>
          </a:bodyPr>
          <a:lstStyle/>
          <a:p>
            <a:r>
              <a:rPr lang="el-GR" b="1" dirty="0" smtClean="0">
                <a:solidFill>
                  <a:srgbClr val="FF0000"/>
                </a:solidFill>
              </a:rPr>
              <a:t>διοίκηση</a:t>
            </a:r>
            <a:endParaRPr lang="en-GB" b="1" dirty="0">
              <a:solidFill>
                <a:srgbClr val="FF0000"/>
              </a:solidFill>
            </a:endParaRPr>
          </a:p>
        </p:txBody>
      </p:sp>
    </p:spTree>
    <p:extLst>
      <p:ext uri="{BB962C8B-B14F-4D97-AF65-F5344CB8AC3E}">
        <p14:creationId xmlns:p14="http://schemas.microsoft.com/office/powerpoint/2010/main" val="3462390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 xmlns:a16="http://schemas.microsoft.com/office/drawing/2014/main" id="{8935EFE2-8765-01EC-33E3-474740854362}"/>
              </a:ext>
            </a:extLst>
          </p:cNvPr>
          <p:cNvSpPr txBox="1">
            <a:spLocks/>
          </p:cNvSpPr>
          <p:nvPr/>
        </p:nvSpPr>
        <p:spPr>
          <a:xfrm>
            <a:off x="6912528" y="1424687"/>
            <a:ext cx="4404011" cy="363379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US" sz="2000" i="1" dirty="0">
              <a:solidFill>
                <a:srgbClr val="4E4D4D"/>
              </a:solidFill>
            </a:endParaRPr>
          </a:p>
        </p:txBody>
      </p:sp>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5951927"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b="1" dirty="0">
                <a:solidFill>
                  <a:schemeClr val="bg1"/>
                </a:solidFill>
              </a:rPr>
              <a:t>Πρόγραμμα παρουσίασης   </a:t>
            </a:r>
            <a:r>
              <a:rPr lang="en-GB" sz="2800" b="1" dirty="0">
                <a:solidFill>
                  <a:schemeClr val="bg1"/>
                </a:solidFill>
              </a:rPr>
              <a:t>4 </a:t>
            </a:r>
            <a:r>
              <a:rPr lang="el-GR" sz="2800" b="1" dirty="0">
                <a:solidFill>
                  <a:schemeClr val="bg1"/>
                </a:solidFill>
              </a:rPr>
              <a:t>ωρών</a:t>
            </a:r>
            <a:endParaRPr lang="pt-PT" sz="2800" b="1"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624762151"/>
              </p:ext>
            </p:extLst>
          </p:nvPr>
        </p:nvGraphicFramePr>
        <p:xfrm>
          <a:off x="402671" y="1216993"/>
          <a:ext cx="5532481" cy="4461082"/>
        </p:xfrm>
        <a:graphic>
          <a:graphicData uri="http://schemas.openxmlformats.org/drawingml/2006/table">
            <a:tbl>
              <a:tblPr firstRow="1" bandRow="1">
                <a:tableStyleId>{5C22544A-7EE6-4342-B048-85BDC9FD1C3A}</a:tableStyleId>
              </a:tblPr>
              <a:tblGrid>
                <a:gridCol w="2659652"/>
                <a:gridCol w="262666"/>
                <a:gridCol w="2610163"/>
              </a:tblGrid>
              <a:tr h="349051">
                <a:tc>
                  <a:txBody>
                    <a:bodyPr/>
                    <a:lstStyle/>
                    <a:p>
                      <a:r>
                        <a:rPr lang="el-GR" sz="1800" dirty="0" smtClean="0">
                          <a:solidFill>
                            <a:schemeClr val="bg1"/>
                          </a:solidFill>
                        </a:rPr>
                        <a:t>ΜΕΡΟΣ Ι</a:t>
                      </a:r>
                      <a:endParaRPr lang="en-GB" dirty="0">
                        <a:solidFill>
                          <a:schemeClr val="bg1"/>
                        </a:solidFill>
                      </a:endParaRPr>
                    </a:p>
                  </a:txBody>
                  <a:tcPr>
                    <a:solidFill>
                      <a:srgbClr val="5C51F1"/>
                    </a:solidFill>
                  </a:tcPr>
                </a:tc>
                <a:tc>
                  <a:txBody>
                    <a:bodyPr/>
                    <a:lstStyle/>
                    <a:p>
                      <a:endParaRPr lang="en-GB">
                        <a:solidFill>
                          <a:schemeClr val="accent3"/>
                        </a:solidFill>
                      </a:endParaRPr>
                    </a:p>
                  </a:txBody>
                  <a:tcPr>
                    <a:solidFill>
                      <a:srgbClr val="5C51F1"/>
                    </a:solidFill>
                  </a:tcPr>
                </a:tc>
                <a:tc>
                  <a:txBody>
                    <a:bodyPr/>
                    <a:lstStyle/>
                    <a:p>
                      <a:endParaRPr lang="en-GB" dirty="0">
                        <a:solidFill>
                          <a:schemeClr val="accent3"/>
                        </a:solidFill>
                      </a:endParaRPr>
                    </a:p>
                  </a:txBody>
                  <a:tcPr>
                    <a:solidFill>
                      <a:srgbClr val="5C51F1"/>
                    </a:solidFill>
                  </a:tcPr>
                </a:tc>
              </a:tr>
              <a:tr h="349051">
                <a:tc>
                  <a:txBody>
                    <a:bodyPr/>
                    <a:lstStyle/>
                    <a:p>
                      <a:r>
                        <a:rPr lang="el-GR" dirty="0" smtClean="0"/>
                        <a:t>΄</a:t>
                      </a:r>
                      <a:r>
                        <a:rPr lang="el-GR" dirty="0" err="1" smtClean="0"/>
                        <a:t>Εναρξη</a:t>
                      </a:r>
                      <a:r>
                        <a:rPr lang="el-GR" baseline="0" dirty="0" smtClean="0"/>
                        <a:t> παρουσίασης</a:t>
                      </a:r>
                      <a:endParaRPr lang="en-GB" dirty="0"/>
                    </a:p>
                  </a:txBody>
                  <a:tcPr/>
                </a:tc>
                <a:tc>
                  <a:txBody>
                    <a:bodyPr/>
                    <a:lstStyle/>
                    <a:p>
                      <a:endParaRPr lang="en-GB" dirty="0"/>
                    </a:p>
                  </a:txBody>
                  <a:tcPr/>
                </a:tc>
                <a:tc>
                  <a:txBody>
                    <a:bodyPr/>
                    <a:lstStyle/>
                    <a:p>
                      <a:r>
                        <a:rPr lang="el-GR" dirty="0" smtClean="0"/>
                        <a:t>20 λεπτά</a:t>
                      </a:r>
                      <a:endParaRPr lang="en-GB" dirty="0"/>
                    </a:p>
                  </a:txBody>
                  <a:tcPr/>
                </a:tc>
              </a:tr>
              <a:tr h="349051">
                <a:tc>
                  <a:txBody>
                    <a:bodyPr/>
                    <a:lstStyle/>
                    <a:p>
                      <a:r>
                        <a:rPr lang="el-GR" dirty="0" smtClean="0"/>
                        <a:t>΄</a:t>
                      </a:r>
                      <a:r>
                        <a:rPr lang="el-GR" dirty="0" err="1" smtClean="0"/>
                        <a:t>Ασκηση</a:t>
                      </a:r>
                      <a:r>
                        <a:rPr lang="el-GR" dirty="0" smtClean="0"/>
                        <a:t> 1</a:t>
                      </a:r>
                      <a:endParaRPr lang="en-GB" dirty="0"/>
                    </a:p>
                  </a:txBody>
                  <a:tcPr/>
                </a:tc>
                <a:tc>
                  <a:txBody>
                    <a:bodyPr/>
                    <a:lstStyle/>
                    <a:p>
                      <a:endParaRPr lang="en-GB" dirty="0"/>
                    </a:p>
                  </a:txBody>
                  <a:tcPr/>
                </a:tc>
                <a:tc>
                  <a:txBody>
                    <a:bodyPr/>
                    <a:lstStyle/>
                    <a:p>
                      <a:r>
                        <a:rPr lang="el-GR" dirty="0" smtClean="0"/>
                        <a:t>10 λεπτά</a:t>
                      </a:r>
                      <a:endParaRPr lang="en-GB" dirty="0"/>
                    </a:p>
                  </a:txBody>
                  <a:tcPr/>
                </a:tc>
              </a:tr>
              <a:tr h="349051">
                <a:tc>
                  <a:txBody>
                    <a:bodyPr/>
                    <a:lstStyle/>
                    <a:p>
                      <a:r>
                        <a:rPr lang="el-GR" dirty="0" smtClean="0"/>
                        <a:t>Συνέχεια παρουσίασης</a:t>
                      </a:r>
                      <a:endParaRPr lang="en-GB" dirty="0"/>
                    </a:p>
                  </a:txBody>
                  <a:tcPr/>
                </a:tc>
                <a:tc>
                  <a:txBody>
                    <a:bodyPr/>
                    <a:lstStyle/>
                    <a:p>
                      <a:endParaRPr lang="en-GB"/>
                    </a:p>
                  </a:txBody>
                  <a:tcPr/>
                </a:tc>
                <a:tc>
                  <a:txBody>
                    <a:bodyPr/>
                    <a:lstStyle/>
                    <a:p>
                      <a:r>
                        <a:rPr lang="el-GR" dirty="0" smtClean="0"/>
                        <a:t>10 λεπτά</a:t>
                      </a:r>
                      <a:endParaRPr lang="en-GB" dirty="0"/>
                    </a:p>
                  </a:txBody>
                  <a:tcPr/>
                </a:tc>
              </a:tr>
              <a:tr h="349051">
                <a:tc>
                  <a:txBody>
                    <a:bodyPr/>
                    <a:lstStyle/>
                    <a:p>
                      <a:r>
                        <a:rPr lang="el-GR" dirty="0" smtClean="0"/>
                        <a:t>΄</a:t>
                      </a:r>
                      <a:r>
                        <a:rPr lang="el-GR" dirty="0" err="1" smtClean="0"/>
                        <a:t>Ασκηση</a:t>
                      </a:r>
                      <a:r>
                        <a:rPr lang="el-GR" dirty="0" smtClean="0"/>
                        <a:t> 2</a:t>
                      </a:r>
                      <a:endParaRPr lang="en-GB" dirty="0"/>
                    </a:p>
                  </a:txBody>
                  <a:tcPr/>
                </a:tc>
                <a:tc>
                  <a:txBody>
                    <a:bodyPr/>
                    <a:lstStyle/>
                    <a:p>
                      <a:endParaRPr lang="en-GB"/>
                    </a:p>
                  </a:txBody>
                  <a:tcPr/>
                </a:tc>
                <a:tc>
                  <a:txBody>
                    <a:bodyPr/>
                    <a:lstStyle/>
                    <a:p>
                      <a:r>
                        <a:rPr lang="el-GR" dirty="0" smtClean="0"/>
                        <a:t>15 λεπτά</a:t>
                      </a:r>
                      <a:endParaRPr lang="en-GB" dirty="0"/>
                    </a:p>
                  </a:txBody>
                  <a:tcPr/>
                </a:tc>
              </a:tr>
              <a:tr h="349051">
                <a:tc>
                  <a:txBody>
                    <a:bodyPr/>
                    <a:lstStyle/>
                    <a:p>
                      <a:r>
                        <a:rPr lang="el-GR" dirty="0" smtClean="0"/>
                        <a:t>Συνέχεια παρουσίασης</a:t>
                      </a:r>
                      <a:endParaRPr lang="en-GB" dirty="0"/>
                    </a:p>
                  </a:txBody>
                  <a:tcPr/>
                </a:tc>
                <a:tc>
                  <a:txBody>
                    <a:bodyPr/>
                    <a:lstStyle/>
                    <a:p>
                      <a:endParaRPr lang="en-GB"/>
                    </a:p>
                  </a:txBody>
                  <a:tcPr/>
                </a:tc>
                <a:tc>
                  <a:txBody>
                    <a:bodyPr/>
                    <a:lstStyle/>
                    <a:p>
                      <a:r>
                        <a:rPr lang="el-GR" dirty="0" smtClean="0"/>
                        <a:t>5 λεπτά</a:t>
                      </a:r>
                      <a:endParaRPr lang="en-GB" dirty="0"/>
                    </a:p>
                  </a:txBody>
                  <a:tcPr/>
                </a:tc>
              </a:tr>
              <a:tr h="349051">
                <a:tc>
                  <a:txBody>
                    <a:bodyPr/>
                    <a:lstStyle/>
                    <a:p>
                      <a:r>
                        <a:rPr lang="el-GR" dirty="0" smtClean="0"/>
                        <a:t>΄</a:t>
                      </a:r>
                      <a:r>
                        <a:rPr lang="el-GR" dirty="0" err="1" smtClean="0"/>
                        <a:t>Ασκηση</a:t>
                      </a:r>
                      <a:r>
                        <a:rPr lang="el-GR" dirty="0" smtClean="0"/>
                        <a:t> 3</a:t>
                      </a:r>
                      <a:endParaRPr lang="en-GB" dirty="0"/>
                    </a:p>
                  </a:txBody>
                  <a:tcPr/>
                </a:tc>
                <a:tc>
                  <a:txBody>
                    <a:bodyPr/>
                    <a:lstStyle/>
                    <a:p>
                      <a:endParaRPr lang="en-GB"/>
                    </a:p>
                  </a:txBody>
                  <a:tcPr/>
                </a:tc>
                <a:tc>
                  <a:txBody>
                    <a:bodyPr/>
                    <a:lstStyle/>
                    <a:p>
                      <a:r>
                        <a:rPr lang="el-GR" dirty="0" smtClean="0"/>
                        <a:t>10 λεπτά</a:t>
                      </a:r>
                      <a:endParaRPr lang="en-GB" dirty="0"/>
                    </a:p>
                  </a:txBody>
                  <a:tcPr/>
                </a:tc>
              </a:tr>
              <a:tr h="349051">
                <a:tc>
                  <a:txBody>
                    <a:bodyPr/>
                    <a:lstStyle/>
                    <a:p>
                      <a:r>
                        <a:rPr lang="el-GR" dirty="0" smtClean="0"/>
                        <a:t>Συνέχεια παρουσίασης</a:t>
                      </a:r>
                      <a:endParaRPr lang="en-GB" dirty="0"/>
                    </a:p>
                  </a:txBody>
                  <a:tcPr/>
                </a:tc>
                <a:tc>
                  <a:txBody>
                    <a:bodyPr/>
                    <a:lstStyle/>
                    <a:p>
                      <a:endParaRPr lang="en-GB"/>
                    </a:p>
                  </a:txBody>
                  <a:tcPr/>
                </a:tc>
                <a:tc>
                  <a:txBody>
                    <a:bodyPr/>
                    <a:lstStyle/>
                    <a:p>
                      <a:r>
                        <a:rPr lang="el-GR" dirty="0" smtClean="0"/>
                        <a:t>10 λεπτά</a:t>
                      </a:r>
                      <a:endParaRPr lang="en-GB" dirty="0"/>
                    </a:p>
                  </a:txBody>
                  <a:tcPr/>
                </a:tc>
              </a:tr>
              <a:tr h="349051">
                <a:tc>
                  <a:txBody>
                    <a:bodyPr/>
                    <a:lstStyle/>
                    <a:p>
                      <a:r>
                        <a:rPr lang="el-GR" dirty="0" smtClean="0"/>
                        <a:t>΄</a:t>
                      </a:r>
                      <a:r>
                        <a:rPr lang="el-GR" dirty="0" err="1" smtClean="0"/>
                        <a:t>Ασκηση</a:t>
                      </a:r>
                      <a:r>
                        <a:rPr lang="el-GR" dirty="0" smtClean="0"/>
                        <a:t> 4</a:t>
                      </a:r>
                      <a:endParaRPr lang="en-GB" dirty="0"/>
                    </a:p>
                  </a:txBody>
                  <a:tcPr/>
                </a:tc>
                <a:tc>
                  <a:txBody>
                    <a:bodyPr/>
                    <a:lstStyle/>
                    <a:p>
                      <a:endParaRPr lang="en-GB"/>
                    </a:p>
                  </a:txBody>
                  <a:tcPr/>
                </a:tc>
                <a:tc>
                  <a:txBody>
                    <a:bodyPr/>
                    <a:lstStyle/>
                    <a:p>
                      <a:r>
                        <a:rPr lang="el-GR" dirty="0" smtClean="0"/>
                        <a:t>20 λεπτά</a:t>
                      </a:r>
                      <a:endParaRPr lang="en-GB" dirty="0"/>
                    </a:p>
                  </a:txBody>
                  <a:tcPr/>
                </a:tc>
              </a:tr>
              <a:tr h="349051">
                <a:tc>
                  <a:txBody>
                    <a:bodyPr/>
                    <a:lstStyle/>
                    <a:p>
                      <a:r>
                        <a:rPr lang="el-GR" dirty="0" smtClean="0"/>
                        <a:t>Συνέχεια παρουσίασης</a:t>
                      </a:r>
                      <a:r>
                        <a:rPr lang="el-GR" baseline="0" dirty="0" smtClean="0"/>
                        <a:t> </a:t>
                      </a:r>
                      <a:endParaRPr lang="en-GB" dirty="0"/>
                    </a:p>
                  </a:txBody>
                  <a:tcPr/>
                </a:tc>
                <a:tc>
                  <a:txBody>
                    <a:bodyPr/>
                    <a:lstStyle/>
                    <a:p>
                      <a:endParaRPr lang="en-GB"/>
                    </a:p>
                  </a:txBody>
                  <a:tcPr/>
                </a:tc>
                <a:tc>
                  <a:txBody>
                    <a:bodyPr/>
                    <a:lstStyle/>
                    <a:p>
                      <a:r>
                        <a:rPr lang="el-GR" dirty="0" smtClean="0"/>
                        <a:t>20 λεπτά</a:t>
                      </a:r>
                      <a:endParaRPr lang="en-GB" dirty="0"/>
                    </a:p>
                  </a:txBody>
                  <a:tcPr/>
                </a:tc>
              </a:tr>
              <a:tr h="803482">
                <a:tc>
                  <a:txBody>
                    <a:bodyPr/>
                    <a:lstStyle/>
                    <a:p>
                      <a:r>
                        <a:rPr lang="el-GR" dirty="0" smtClean="0"/>
                        <a:t>Εξήγηση</a:t>
                      </a:r>
                      <a:r>
                        <a:rPr lang="el-GR" baseline="0" dirty="0" smtClean="0"/>
                        <a:t> εργασίας για το σπίτι και ανακεφαλαίωση</a:t>
                      </a:r>
                      <a:endParaRPr lang="en-GB" dirty="0"/>
                    </a:p>
                  </a:txBody>
                  <a:tcPr/>
                </a:tc>
                <a:tc>
                  <a:txBody>
                    <a:bodyPr/>
                    <a:lstStyle/>
                    <a:p>
                      <a:endParaRPr lang="en-GB"/>
                    </a:p>
                  </a:txBody>
                  <a:tcPr/>
                </a:tc>
                <a:tc>
                  <a:txBody>
                    <a:bodyPr/>
                    <a:lstStyle/>
                    <a:p>
                      <a:r>
                        <a:rPr lang="el-GR" dirty="0" smtClean="0"/>
                        <a:t>5 λεπτά</a:t>
                      </a:r>
                      <a:endParaRPr lang="en-GB" dirty="0"/>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536575519"/>
              </p:ext>
            </p:extLst>
          </p:nvPr>
        </p:nvGraphicFramePr>
        <p:xfrm>
          <a:off x="6291742" y="1234360"/>
          <a:ext cx="5280637" cy="4328160"/>
        </p:xfrm>
        <a:graphic>
          <a:graphicData uri="http://schemas.openxmlformats.org/drawingml/2006/table">
            <a:tbl>
              <a:tblPr firstRow="1" bandRow="1">
                <a:tableStyleId>{5C22544A-7EE6-4342-B048-85BDC9FD1C3A}</a:tableStyleId>
              </a:tblPr>
              <a:tblGrid>
                <a:gridCol w="2538582"/>
                <a:gridCol w="250709"/>
                <a:gridCol w="2491346"/>
              </a:tblGrid>
              <a:tr h="245537">
                <a:tc>
                  <a:txBody>
                    <a:bodyPr/>
                    <a:lstStyle/>
                    <a:p>
                      <a:r>
                        <a:rPr lang="el-GR" sz="1800" dirty="0" smtClean="0">
                          <a:solidFill>
                            <a:schemeClr val="bg1"/>
                          </a:solidFill>
                        </a:rPr>
                        <a:t>ΜΕΡΟΣ ΙΙ</a:t>
                      </a:r>
                      <a:endParaRPr lang="en-GB" dirty="0">
                        <a:solidFill>
                          <a:schemeClr val="bg1"/>
                        </a:solidFill>
                      </a:endParaRPr>
                    </a:p>
                  </a:txBody>
                  <a:tcPr>
                    <a:solidFill>
                      <a:srgbClr val="5C51F1"/>
                    </a:solidFill>
                  </a:tcPr>
                </a:tc>
                <a:tc>
                  <a:txBody>
                    <a:bodyPr/>
                    <a:lstStyle/>
                    <a:p>
                      <a:endParaRPr lang="en-GB">
                        <a:solidFill>
                          <a:schemeClr val="accent3"/>
                        </a:solidFill>
                      </a:endParaRPr>
                    </a:p>
                  </a:txBody>
                  <a:tcPr>
                    <a:solidFill>
                      <a:srgbClr val="5C51F1"/>
                    </a:solidFill>
                  </a:tcPr>
                </a:tc>
                <a:tc>
                  <a:txBody>
                    <a:bodyPr/>
                    <a:lstStyle/>
                    <a:p>
                      <a:endParaRPr lang="en-GB" dirty="0">
                        <a:solidFill>
                          <a:schemeClr val="accent3"/>
                        </a:solidFill>
                      </a:endParaRPr>
                    </a:p>
                  </a:txBody>
                  <a:tcPr>
                    <a:solidFill>
                      <a:srgbClr val="5C51F1"/>
                    </a:solidFill>
                  </a:tcPr>
                </a:tc>
              </a:tr>
              <a:tr h="370840">
                <a:tc>
                  <a:txBody>
                    <a:bodyPr/>
                    <a:lstStyle/>
                    <a:p>
                      <a:r>
                        <a:rPr lang="el-GR" dirty="0" smtClean="0"/>
                        <a:t>Παιχνίδι</a:t>
                      </a:r>
                      <a:r>
                        <a:rPr lang="el-GR" baseline="0" dirty="0" smtClean="0"/>
                        <a:t> με ρόλους</a:t>
                      </a:r>
                      <a:endParaRPr lang="en-GB" dirty="0"/>
                    </a:p>
                  </a:txBody>
                  <a:tcPr/>
                </a:tc>
                <a:tc>
                  <a:txBody>
                    <a:bodyPr/>
                    <a:lstStyle/>
                    <a:p>
                      <a:endParaRPr lang="en-GB" dirty="0"/>
                    </a:p>
                  </a:txBody>
                  <a:tcPr/>
                </a:tc>
                <a:tc>
                  <a:txBody>
                    <a:bodyPr/>
                    <a:lstStyle/>
                    <a:p>
                      <a:r>
                        <a:rPr lang="el-GR" dirty="0" smtClean="0"/>
                        <a:t>45 λεπτά</a:t>
                      </a:r>
                      <a:endParaRPr lang="en-GB" dirty="0"/>
                    </a:p>
                  </a:txBody>
                  <a:tcPr/>
                </a:tc>
              </a:tr>
              <a:tr h="370840">
                <a:tc>
                  <a:txBody>
                    <a:bodyPr/>
                    <a:lstStyle/>
                    <a:p>
                      <a:r>
                        <a:rPr lang="el-GR" dirty="0" smtClean="0"/>
                        <a:t>Συνέχεια παρουσίασης</a:t>
                      </a:r>
                      <a:endParaRPr lang="en-GB" dirty="0"/>
                    </a:p>
                  </a:txBody>
                  <a:tcPr/>
                </a:tc>
                <a:tc>
                  <a:txBody>
                    <a:bodyPr/>
                    <a:lstStyle/>
                    <a:p>
                      <a:endParaRPr lang="en-GB"/>
                    </a:p>
                  </a:txBody>
                  <a:tcPr/>
                </a:tc>
                <a:tc>
                  <a:txBody>
                    <a:bodyPr/>
                    <a:lstStyle/>
                    <a:p>
                      <a:r>
                        <a:rPr lang="el-GR" dirty="0" smtClean="0"/>
                        <a:t>20 λεπτά</a:t>
                      </a:r>
                      <a:endParaRPr lang="en-GB" dirty="0"/>
                    </a:p>
                  </a:txBody>
                  <a:tcPr/>
                </a:tc>
              </a:tr>
              <a:tr h="370840">
                <a:tc>
                  <a:txBody>
                    <a:bodyPr/>
                    <a:lstStyle/>
                    <a:p>
                      <a:r>
                        <a:rPr lang="el-GR" dirty="0" smtClean="0"/>
                        <a:t>Εργασία</a:t>
                      </a:r>
                      <a:endParaRPr lang="en-GB" dirty="0"/>
                    </a:p>
                  </a:txBody>
                  <a:tcPr/>
                </a:tc>
                <a:tc>
                  <a:txBody>
                    <a:bodyPr/>
                    <a:lstStyle/>
                    <a:p>
                      <a:endParaRPr lang="en-GB"/>
                    </a:p>
                  </a:txBody>
                  <a:tcPr/>
                </a:tc>
                <a:tc>
                  <a:txBody>
                    <a:bodyPr/>
                    <a:lstStyle/>
                    <a:p>
                      <a:r>
                        <a:rPr lang="el-GR" dirty="0" smtClean="0"/>
                        <a:t>15 λεπτά</a:t>
                      </a:r>
                      <a:endParaRPr lang="en-GB" dirty="0"/>
                    </a:p>
                  </a:txBody>
                  <a:tcPr/>
                </a:tc>
              </a:tr>
              <a:tr h="370840">
                <a:tc>
                  <a:txBody>
                    <a:bodyPr/>
                    <a:lstStyle/>
                    <a:p>
                      <a:r>
                        <a:rPr lang="el-GR" dirty="0" smtClean="0"/>
                        <a:t>Παρουσίαση εργασίας</a:t>
                      </a:r>
                      <a:endParaRPr lang="en-GB" dirty="0"/>
                    </a:p>
                  </a:txBody>
                  <a:tcPr/>
                </a:tc>
                <a:tc>
                  <a:txBody>
                    <a:bodyPr/>
                    <a:lstStyle/>
                    <a:p>
                      <a:endParaRPr lang="en-GB"/>
                    </a:p>
                  </a:txBody>
                  <a:tcPr/>
                </a:tc>
                <a:tc>
                  <a:txBody>
                    <a:bodyPr/>
                    <a:lstStyle/>
                    <a:p>
                      <a:r>
                        <a:rPr lang="el-GR" dirty="0" smtClean="0"/>
                        <a:t>10 λεπτά</a:t>
                      </a:r>
                      <a:endParaRPr lang="en-GB" dirty="0"/>
                    </a:p>
                  </a:txBody>
                  <a:tcPr/>
                </a:tc>
              </a:tr>
              <a:tr h="370840">
                <a:tc>
                  <a:txBody>
                    <a:bodyPr/>
                    <a:lstStyle/>
                    <a:p>
                      <a:r>
                        <a:rPr lang="el-GR" dirty="0" smtClean="0"/>
                        <a:t>Συζήτηση</a:t>
                      </a:r>
                      <a:endParaRPr lang="en-GB" dirty="0"/>
                    </a:p>
                  </a:txBody>
                  <a:tcPr/>
                </a:tc>
                <a:tc>
                  <a:txBody>
                    <a:bodyPr/>
                    <a:lstStyle/>
                    <a:p>
                      <a:endParaRPr lang="en-GB"/>
                    </a:p>
                  </a:txBody>
                  <a:tcPr/>
                </a:tc>
                <a:tc>
                  <a:txBody>
                    <a:bodyPr/>
                    <a:lstStyle/>
                    <a:p>
                      <a:r>
                        <a:rPr lang="el-GR" dirty="0" smtClean="0"/>
                        <a:t>10 λεπτά</a:t>
                      </a:r>
                      <a:endParaRPr lang="en-GB" dirty="0"/>
                    </a:p>
                  </a:txBody>
                  <a:tcPr/>
                </a:tc>
              </a:tr>
              <a:tr h="370840">
                <a:tc>
                  <a:txBody>
                    <a:bodyPr/>
                    <a:lstStyle/>
                    <a:p>
                      <a:r>
                        <a:rPr lang="el-GR" dirty="0" smtClean="0"/>
                        <a:t>Παρουσίαση εργασίας της </a:t>
                      </a:r>
                      <a:r>
                        <a:rPr lang="el-GR" dirty="0" err="1" smtClean="0"/>
                        <a:t>Υποενότητας</a:t>
                      </a:r>
                      <a:r>
                        <a:rPr lang="el-GR" baseline="0" dirty="0" smtClean="0"/>
                        <a:t> Δημιουργία και υποστήριξη επιχειρηματικού οράματος</a:t>
                      </a:r>
                      <a:endParaRPr lang="en-GB" dirty="0"/>
                    </a:p>
                  </a:txBody>
                  <a:tcPr/>
                </a:tc>
                <a:tc>
                  <a:txBody>
                    <a:bodyPr/>
                    <a:lstStyle/>
                    <a:p>
                      <a:endParaRPr lang="en-GB"/>
                    </a:p>
                  </a:txBody>
                  <a:tcPr/>
                </a:tc>
                <a:tc>
                  <a:txBody>
                    <a:bodyPr/>
                    <a:lstStyle/>
                    <a:p>
                      <a:r>
                        <a:rPr lang="el-GR" dirty="0" smtClean="0"/>
                        <a:t>15 λεπτά</a:t>
                      </a:r>
                      <a:endParaRPr lang="en-GB" dirty="0"/>
                    </a:p>
                  </a:txBody>
                  <a:tcPr/>
                </a:tc>
              </a:tr>
              <a:tr h="370840">
                <a:tc>
                  <a:txBody>
                    <a:bodyPr/>
                    <a:lstStyle/>
                    <a:p>
                      <a:r>
                        <a:rPr lang="el-GR" baseline="0" dirty="0" smtClean="0"/>
                        <a:t>Ανακεφαλαίωση</a:t>
                      </a:r>
                      <a:endParaRPr lang="en-GB" dirty="0"/>
                    </a:p>
                  </a:txBody>
                  <a:tcPr/>
                </a:tc>
                <a:tc>
                  <a:txBody>
                    <a:bodyPr/>
                    <a:lstStyle/>
                    <a:p>
                      <a:endParaRPr lang="en-GB"/>
                    </a:p>
                  </a:txBody>
                  <a:tcPr/>
                </a:tc>
                <a:tc>
                  <a:txBody>
                    <a:bodyPr/>
                    <a:lstStyle/>
                    <a:p>
                      <a:r>
                        <a:rPr lang="el-GR" dirty="0" smtClean="0"/>
                        <a:t>5 λεπτά</a:t>
                      </a:r>
                      <a:endParaRPr lang="en-GB" dirty="0"/>
                    </a:p>
                  </a:txBody>
                  <a:tcPr/>
                </a:tc>
              </a:tr>
            </a:tbl>
          </a:graphicData>
        </a:graphic>
      </p:graphicFrame>
    </p:spTree>
    <p:extLst>
      <p:ext uri="{BB962C8B-B14F-4D97-AF65-F5344CB8AC3E}">
        <p14:creationId xmlns:p14="http://schemas.microsoft.com/office/powerpoint/2010/main" val="42183096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071" y="484356"/>
            <a:ext cx="5845959" cy="523220"/>
          </a:xfrm>
          <a:prstGeom prst="rect">
            <a:avLst/>
          </a:prstGeom>
        </p:spPr>
        <p:txBody>
          <a:bodyPr wrap="none">
            <a:spAutoFit/>
          </a:bodyPr>
          <a:lstStyle/>
          <a:p>
            <a:r>
              <a:rPr lang="en-US" sz="2800" b="1" dirty="0" err="1">
                <a:solidFill>
                  <a:schemeClr val="bg1"/>
                </a:solidFill>
              </a:rPr>
              <a:t>Αρχικό</a:t>
            </a:r>
            <a:r>
              <a:rPr lang="en-US" sz="2800" b="1" dirty="0">
                <a:solidFill>
                  <a:schemeClr val="bg1"/>
                </a:solidFill>
              </a:rPr>
              <a:t> Business Model Canvas (BMC) </a:t>
            </a:r>
            <a:endParaRPr lang="en-GB" sz="2800" b="1" dirty="0">
              <a:solidFill>
                <a:schemeClr val="bg1"/>
              </a:solidFill>
            </a:endParaRPr>
          </a:p>
        </p:txBody>
      </p:sp>
      <p:sp>
        <p:nvSpPr>
          <p:cNvPr id="10" name="2 - Θέση περιεχομένου"/>
          <p:cNvSpPr txBox="1">
            <a:spLocks/>
          </p:cNvSpPr>
          <p:nvPr/>
        </p:nvSpPr>
        <p:spPr>
          <a:xfrm>
            <a:off x="670420" y="1305508"/>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pPr>
            <a:r>
              <a:rPr lang="en-US" smtClean="0"/>
              <a:t>      </a:t>
            </a:r>
            <a:r>
              <a:rPr lang="el-GR" b="1" smtClean="0"/>
              <a:t>Ποιο είναι το όφελος της χρήσης του </a:t>
            </a:r>
            <a:r>
              <a:rPr lang="en-US" b="1" smtClean="0"/>
              <a:t>BMC </a:t>
            </a:r>
            <a:r>
              <a:rPr lang="el-GR" b="1" smtClean="0"/>
              <a:t>για τον επιχειρηματία:</a:t>
            </a:r>
            <a:endParaRPr lang="en-US" b="1" smtClean="0"/>
          </a:p>
          <a:p>
            <a:pPr algn="just">
              <a:buFont typeface="Arial" panose="020B0604020202020204" pitchFamily="34" charset="0"/>
              <a:buNone/>
            </a:pPr>
            <a:endParaRPr lang="el-GR" smtClean="0"/>
          </a:p>
          <a:p>
            <a:pPr algn="just"/>
            <a:r>
              <a:rPr lang="el-GR" smtClean="0"/>
              <a:t>Είναι ένα </a:t>
            </a:r>
            <a:r>
              <a:rPr lang="el-GR" b="1" smtClean="0"/>
              <a:t>«υπενθυμιστικό» </a:t>
            </a:r>
            <a:r>
              <a:rPr lang="el-GR" smtClean="0"/>
              <a:t>εργαλείο που μας υποχρεώνει να σκεπτόμαστε </a:t>
            </a:r>
            <a:r>
              <a:rPr lang="el-GR" b="1" smtClean="0"/>
              <a:t>πελατοκεντρικά,  συστημικά και δημιουργικά</a:t>
            </a:r>
            <a:r>
              <a:rPr lang="el-GR" smtClean="0"/>
              <a:t>.</a:t>
            </a:r>
          </a:p>
          <a:p>
            <a:pPr algn="just"/>
            <a:r>
              <a:rPr lang="el-GR" smtClean="0"/>
              <a:t>Πελατοκεντρικά γιατί εξετάζει το μίγμα </a:t>
            </a:r>
            <a:r>
              <a:rPr lang="en-US" smtClean="0"/>
              <a:t>marketing</a:t>
            </a:r>
            <a:r>
              <a:rPr lang="el-GR" smtClean="0"/>
              <a:t> με την λογική του </a:t>
            </a:r>
            <a:r>
              <a:rPr lang="en-US" b="1" smtClean="0"/>
              <a:t>SAVE</a:t>
            </a:r>
            <a:r>
              <a:rPr lang="el-GR" b="1" smtClean="0"/>
              <a:t> (</a:t>
            </a:r>
            <a:r>
              <a:rPr lang="en-US" b="1" smtClean="0"/>
              <a:t>Solution</a:t>
            </a:r>
            <a:r>
              <a:rPr lang="el-GR" b="1" smtClean="0"/>
              <a:t>, </a:t>
            </a:r>
            <a:r>
              <a:rPr lang="en-US" b="1" smtClean="0"/>
              <a:t>Access</a:t>
            </a:r>
            <a:r>
              <a:rPr lang="el-GR" b="1" smtClean="0"/>
              <a:t>, </a:t>
            </a:r>
            <a:r>
              <a:rPr lang="en-US" b="1" smtClean="0"/>
              <a:t>Value</a:t>
            </a:r>
            <a:r>
              <a:rPr lang="el-GR" b="1" smtClean="0"/>
              <a:t>, </a:t>
            </a:r>
            <a:r>
              <a:rPr lang="en-US" b="1" smtClean="0"/>
              <a:t>Engagement</a:t>
            </a:r>
            <a:r>
              <a:rPr lang="el-GR" b="1" smtClean="0"/>
              <a:t>/</a:t>
            </a:r>
            <a:r>
              <a:rPr lang="en-US" b="1" smtClean="0"/>
              <a:t>Education</a:t>
            </a:r>
            <a:r>
              <a:rPr lang="el-GR" b="1" smtClean="0"/>
              <a:t>)</a:t>
            </a:r>
            <a:r>
              <a:rPr lang="el-GR" smtClean="0"/>
              <a:t>, όπου  η προτεινόμενη αξία θα πρέπει για ένα σημαντικό μέρος δυνητικών πελατών, να λύνει κάποιο λογικό ή και συναισθηματικό τους πρόβλημα, καλύτερα απο άλλες προσφερόμενες λύσεις στην αγορά, προκειμένου να έχουμε ανταγωνιστικό πλεονέκτημα.</a:t>
            </a:r>
          </a:p>
          <a:p>
            <a:endParaRPr lang="el-GR" dirty="0"/>
          </a:p>
        </p:txBody>
      </p:sp>
    </p:spTree>
    <p:extLst>
      <p:ext uri="{BB962C8B-B14F-4D97-AF65-F5344CB8AC3E}">
        <p14:creationId xmlns:p14="http://schemas.microsoft.com/office/powerpoint/2010/main" val="38848392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071" y="484356"/>
            <a:ext cx="5845959" cy="523220"/>
          </a:xfrm>
          <a:prstGeom prst="rect">
            <a:avLst/>
          </a:prstGeom>
        </p:spPr>
        <p:txBody>
          <a:bodyPr wrap="none">
            <a:spAutoFit/>
          </a:bodyPr>
          <a:lstStyle/>
          <a:p>
            <a:r>
              <a:rPr lang="en-US" sz="2800" b="1" dirty="0" err="1">
                <a:solidFill>
                  <a:schemeClr val="bg1"/>
                </a:solidFill>
              </a:rPr>
              <a:t>Αρχικό</a:t>
            </a:r>
            <a:r>
              <a:rPr lang="en-US" sz="2800" b="1" dirty="0">
                <a:solidFill>
                  <a:schemeClr val="bg1"/>
                </a:solidFill>
              </a:rPr>
              <a:t> Business Model Canvas (BMC) </a:t>
            </a:r>
            <a:endParaRPr lang="en-GB" sz="2800" b="1" dirty="0">
              <a:solidFill>
                <a:schemeClr val="bg1"/>
              </a:solidFill>
            </a:endParaRPr>
          </a:p>
        </p:txBody>
      </p:sp>
      <p:sp>
        <p:nvSpPr>
          <p:cNvPr id="4" name="2 - Θέση περιεχομένου"/>
          <p:cNvSpPr txBox="1">
            <a:spLocks/>
          </p:cNvSpPr>
          <p:nvPr/>
        </p:nvSpPr>
        <p:spPr>
          <a:xfrm>
            <a:off x="461071" y="1240135"/>
            <a:ext cx="10898660" cy="464614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l-GR" b="1" dirty="0" smtClean="0"/>
              <a:t>Συστημικά, </a:t>
            </a:r>
            <a:r>
              <a:rPr lang="el-GR" dirty="0" smtClean="0"/>
              <a:t>γιατί είναι ένα ολιστικό εργαλείο του οποίου οι 9 ενότητες </a:t>
            </a:r>
            <a:r>
              <a:rPr lang="el-GR" dirty="0" err="1" smtClean="0"/>
              <a:t>αλληλοεξαρτώνται</a:t>
            </a:r>
            <a:r>
              <a:rPr lang="el-GR" dirty="0" smtClean="0"/>
              <a:t> και αλληλοεπηρεάζονται και μας επιτρέπει να βεβαιωθούμε ότι όλα τα επί μέρους στοιχεία του επιχειρηματικού μας μοντέλου εργάζονται και συνεργάζονται αποτελεσματικά και αθροιστικά.</a:t>
            </a:r>
          </a:p>
          <a:p>
            <a:pPr algn="just"/>
            <a:r>
              <a:rPr lang="el-GR" b="1" dirty="0" smtClean="0"/>
              <a:t>Δημιουργικά</a:t>
            </a:r>
            <a:r>
              <a:rPr lang="el-GR" dirty="0" smtClean="0"/>
              <a:t> γιατί μας παρέχει μια εικαστική αποτύπωση παρακινεί την λειτουργία του δεξιού μέρους του εγκεφάλου που σχετίζεται με την δημιουργικότητα.</a:t>
            </a:r>
          </a:p>
          <a:p>
            <a:pPr algn="just"/>
            <a:r>
              <a:rPr lang="el-GR" dirty="0" smtClean="0"/>
              <a:t>Περιγράφει την </a:t>
            </a:r>
            <a:r>
              <a:rPr lang="el-GR" b="1" dirty="0" smtClean="0"/>
              <a:t>προτεινόμενη αξία </a:t>
            </a:r>
            <a:r>
              <a:rPr lang="el-GR" dirty="0" smtClean="0"/>
              <a:t>που προσφέρει μια επιχείρηση στους πελάτες της, </a:t>
            </a:r>
            <a:r>
              <a:rPr lang="el-GR" b="1" dirty="0" smtClean="0"/>
              <a:t>πως τους προσεγγίζει </a:t>
            </a:r>
            <a:r>
              <a:rPr lang="el-GR" dirty="0" smtClean="0"/>
              <a:t>και </a:t>
            </a:r>
            <a:r>
              <a:rPr lang="el-GR" b="1" dirty="0" smtClean="0"/>
              <a:t>δημιουργεί σχέσεις </a:t>
            </a:r>
            <a:r>
              <a:rPr lang="el-GR" dirty="0" smtClean="0"/>
              <a:t>μαζί τους, </a:t>
            </a:r>
            <a:r>
              <a:rPr lang="el-GR" b="1" dirty="0" smtClean="0"/>
              <a:t>μέσω </a:t>
            </a:r>
            <a:r>
              <a:rPr lang="el-GR" b="1" dirty="0" err="1" smtClean="0"/>
              <a:t>ποιών</a:t>
            </a:r>
            <a:r>
              <a:rPr lang="el-GR" b="1" dirty="0" smtClean="0"/>
              <a:t> πόρων, δραστηριοτήτων και συνεργασιών επιχειρεί</a:t>
            </a:r>
            <a:r>
              <a:rPr lang="el-GR" dirty="0" smtClean="0"/>
              <a:t>, και τέλος </a:t>
            </a:r>
            <a:r>
              <a:rPr lang="el-GR" b="1" dirty="0" smtClean="0"/>
              <a:t>πως κερδίζει χρήματα</a:t>
            </a:r>
            <a:r>
              <a:rPr lang="el-GR" dirty="0" smtClean="0"/>
              <a:t>.</a:t>
            </a:r>
            <a:endParaRPr lang="el-GR" dirty="0"/>
          </a:p>
        </p:txBody>
      </p:sp>
    </p:spTree>
    <p:extLst>
      <p:ext uri="{BB962C8B-B14F-4D97-AF65-F5344CB8AC3E}">
        <p14:creationId xmlns:p14="http://schemas.microsoft.com/office/powerpoint/2010/main" val="23265513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071" y="484356"/>
            <a:ext cx="5845959" cy="523220"/>
          </a:xfrm>
          <a:prstGeom prst="rect">
            <a:avLst/>
          </a:prstGeom>
        </p:spPr>
        <p:txBody>
          <a:bodyPr wrap="none">
            <a:spAutoFit/>
          </a:bodyPr>
          <a:lstStyle/>
          <a:p>
            <a:r>
              <a:rPr lang="en-US" sz="2800" b="1" dirty="0" err="1">
                <a:solidFill>
                  <a:schemeClr val="bg1"/>
                </a:solidFill>
              </a:rPr>
              <a:t>Αρχικό</a:t>
            </a:r>
            <a:r>
              <a:rPr lang="en-US" sz="2800" b="1" dirty="0">
                <a:solidFill>
                  <a:schemeClr val="bg1"/>
                </a:solidFill>
              </a:rPr>
              <a:t> Business Model Canvas (BMC) </a:t>
            </a:r>
            <a:endParaRPr lang="en-GB" sz="2800" b="1" dirty="0">
              <a:solidFill>
                <a:schemeClr val="bg1"/>
              </a:solidFill>
            </a:endParaRPr>
          </a:p>
        </p:txBody>
      </p:sp>
      <p:sp>
        <p:nvSpPr>
          <p:cNvPr id="5" name="2 - Θέση περιεχομένου"/>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l-GR" sz="1600" b="1" smtClean="0"/>
              <a:t>     </a:t>
            </a:r>
            <a:r>
              <a:rPr lang="el-GR" sz="2000" b="1" smtClean="0">
                <a:solidFill>
                  <a:srgbClr val="FF0000"/>
                </a:solidFill>
              </a:rPr>
              <a:t>Για τη σωστή χρήση  του </a:t>
            </a:r>
            <a:r>
              <a:rPr lang="en-GB" sz="2000" b="1" smtClean="0">
                <a:solidFill>
                  <a:srgbClr val="FF0000"/>
                </a:solidFill>
              </a:rPr>
              <a:t>BMC</a:t>
            </a:r>
            <a:r>
              <a:rPr lang="el-GR" sz="2000" b="1" smtClean="0">
                <a:solidFill>
                  <a:srgbClr val="FF0000"/>
                </a:solidFill>
              </a:rPr>
              <a:t> </a:t>
            </a:r>
          </a:p>
          <a:p>
            <a:pPr marL="0" indent="0">
              <a:buFont typeface="Arial" panose="020B0604020202020204" pitchFamily="34" charset="0"/>
              <a:buNone/>
            </a:pPr>
            <a:r>
              <a:rPr lang="el-GR" sz="2000" b="1" smtClean="0">
                <a:solidFill>
                  <a:srgbClr val="FF0000"/>
                </a:solidFill>
              </a:rPr>
              <a:t>ΔΕΝ</a:t>
            </a:r>
          </a:p>
          <a:p>
            <a:pPr marL="0" indent="0">
              <a:buFont typeface="Arial" panose="020B0604020202020204" pitchFamily="34" charset="0"/>
              <a:buNone/>
            </a:pPr>
            <a:r>
              <a:rPr lang="el-GR" sz="2000" b="1" smtClean="0">
                <a:solidFill>
                  <a:srgbClr val="FF0000"/>
                </a:solidFill>
              </a:rPr>
              <a:t>Χρησιμοποιούμε γενικούς χαρακτηρισμούς π.χ.   Σας προσφέρουμε υπέροχες καλοκαιρινές διακοπές για όποιον αγαπά τον ήλιο και την θάλασσα</a:t>
            </a:r>
          </a:p>
          <a:p>
            <a:pPr marL="0" indent="0">
              <a:buFont typeface="Arial" panose="020B0604020202020204" pitchFamily="34" charset="0"/>
              <a:buNone/>
            </a:pPr>
            <a:r>
              <a:rPr lang="el-GR" sz="2000" b="1" smtClean="0">
                <a:solidFill>
                  <a:srgbClr val="FF0000"/>
                </a:solidFill>
              </a:rPr>
              <a:t>Συμπληρώνουμε  μια κι’ έξω.</a:t>
            </a:r>
          </a:p>
          <a:p>
            <a:pPr marL="0" indent="0">
              <a:buFont typeface="Arial" panose="020B0604020202020204" pitchFamily="34" charset="0"/>
              <a:buNone/>
            </a:pPr>
            <a:r>
              <a:rPr lang="el-GR" sz="2000" b="1" smtClean="0">
                <a:solidFill>
                  <a:srgbClr val="FF0000"/>
                </a:solidFill>
              </a:rPr>
              <a:t>Κρατάμε το ίδιο  από </a:t>
            </a:r>
            <a:r>
              <a:rPr lang="en-GB" sz="2000" b="1" smtClean="0">
                <a:solidFill>
                  <a:srgbClr val="FF0000"/>
                </a:solidFill>
              </a:rPr>
              <a:t>BMC </a:t>
            </a:r>
            <a:r>
              <a:rPr lang="el-GR" sz="2000" b="1" smtClean="0">
                <a:solidFill>
                  <a:srgbClr val="FF0000"/>
                </a:solidFill>
              </a:rPr>
              <a:t>σε στάδιο εξέλιξης</a:t>
            </a:r>
            <a:r>
              <a:rPr lang="en-US" sz="2000" b="1" smtClean="0">
                <a:solidFill>
                  <a:srgbClr val="FF0000"/>
                </a:solidFill>
              </a:rPr>
              <a:t> </a:t>
            </a:r>
            <a:r>
              <a:rPr lang="el-GR" sz="2000" b="1" smtClean="0">
                <a:solidFill>
                  <a:srgbClr val="FF0000"/>
                </a:solidFill>
              </a:rPr>
              <a:t>της επιχείρηση</a:t>
            </a:r>
            <a:r>
              <a:rPr lang="el-GR" sz="1600" b="1" smtClean="0">
                <a:solidFill>
                  <a:srgbClr val="FF0000"/>
                </a:solidFill>
              </a:rPr>
              <a:t>ς</a:t>
            </a:r>
          </a:p>
          <a:p>
            <a:pPr marL="0" indent="0">
              <a:buFont typeface="Arial" panose="020B0604020202020204" pitchFamily="34" charset="0"/>
              <a:buNone/>
            </a:pPr>
            <a:r>
              <a:rPr lang="el-GR" sz="1600" smtClean="0"/>
              <a:t>      </a:t>
            </a:r>
          </a:p>
          <a:p>
            <a:pPr>
              <a:buFont typeface="Arial" panose="020B0604020202020204" pitchFamily="34" charset="0"/>
              <a:buNone/>
            </a:pPr>
            <a:r>
              <a:rPr lang="el-GR" sz="1600" smtClean="0"/>
              <a:t>     </a:t>
            </a:r>
            <a:endParaRPr lang="en-US" sz="1600" smtClean="0"/>
          </a:p>
          <a:p>
            <a:endParaRPr lang="el-GR" sz="1600" smtClean="0"/>
          </a:p>
          <a:p>
            <a:endParaRPr lang="el-GR" dirty="0"/>
          </a:p>
        </p:txBody>
      </p:sp>
      <p:pic>
        <p:nvPicPr>
          <p:cNvPr id="6" name="Picture 5"/>
          <p:cNvPicPr>
            <a:picLocks noChangeAspect="1"/>
          </p:cNvPicPr>
          <p:nvPr/>
        </p:nvPicPr>
        <p:blipFill>
          <a:blip r:embed="rId2"/>
          <a:stretch>
            <a:fillRect/>
          </a:stretch>
        </p:blipFill>
        <p:spPr>
          <a:xfrm>
            <a:off x="5962001" y="1328758"/>
            <a:ext cx="1060796" cy="993734"/>
          </a:xfrm>
          <a:prstGeom prst="rect">
            <a:avLst/>
          </a:prstGeom>
        </p:spPr>
      </p:pic>
    </p:spTree>
    <p:extLst>
      <p:ext uri="{BB962C8B-B14F-4D97-AF65-F5344CB8AC3E}">
        <p14:creationId xmlns:p14="http://schemas.microsoft.com/office/powerpoint/2010/main" val="192256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071" y="484356"/>
            <a:ext cx="5845959" cy="523220"/>
          </a:xfrm>
          <a:prstGeom prst="rect">
            <a:avLst/>
          </a:prstGeom>
        </p:spPr>
        <p:txBody>
          <a:bodyPr wrap="none">
            <a:spAutoFit/>
          </a:bodyPr>
          <a:lstStyle/>
          <a:p>
            <a:r>
              <a:rPr lang="en-US" sz="2800" b="1" dirty="0" err="1">
                <a:solidFill>
                  <a:schemeClr val="bg1"/>
                </a:solidFill>
              </a:rPr>
              <a:t>Αρχικό</a:t>
            </a:r>
            <a:r>
              <a:rPr lang="en-US" sz="2800" b="1" dirty="0">
                <a:solidFill>
                  <a:schemeClr val="bg1"/>
                </a:solidFill>
              </a:rPr>
              <a:t> Business Model Canvas (BMC) </a:t>
            </a:r>
            <a:endParaRPr lang="en-GB" sz="2800" b="1" dirty="0">
              <a:solidFill>
                <a:schemeClr val="bg1"/>
              </a:solidFill>
            </a:endParaRPr>
          </a:p>
        </p:txBody>
      </p:sp>
      <p:sp>
        <p:nvSpPr>
          <p:cNvPr id="5" name="2 - Θέση περιεχομένου"/>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l-GR" sz="1600" b="1" dirty="0" smtClean="0"/>
              <a:t>     </a:t>
            </a:r>
            <a:r>
              <a:rPr lang="el-GR" sz="2400" b="1" dirty="0" smtClean="0">
                <a:solidFill>
                  <a:srgbClr val="FF0000"/>
                </a:solidFill>
              </a:rPr>
              <a:t>Τι δεν μας λέει το </a:t>
            </a:r>
            <a:r>
              <a:rPr lang="en-GB" sz="2400" b="1" dirty="0" smtClean="0">
                <a:solidFill>
                  <a:srgbClr val="FF0000"/>
                </a:solidFill>
              </a:rPr>
              <a:t>Business Model Canvas </a:t>
            </a:r>
            <a:r>
              <a:rPr lang="el-GR" sz="2400" b="1" dirty="0" smtClean="0">
                <a:solidFill>
                  <a:srgbClr val="FF0000"/>
                </a:solidFill>
              </a:rPr>
              <a:t>;</a:t>
            </a:r>
          </a:p>
          <a:p>
            <a:pPr marL="0" indent="0">
              <a:buNone/>
            </a:pPr>
            <a:r>
              <a:rPr lang="el-GR" sz="2400" b="1" dirty="0" smtClean="0">
                <a:solidFill>
                  <a:srgbClr val="FF0000"/>
                </a:solidFill>
              </a:rPr>
              <a:t>Ξεκινήστε με μια έρευνα για :</a:t>
            </a:r>
          </a:p>
          <a:p>
            <a:pPr>
              <a:buFont typeface="Wingdings" panose="05000000000000000000" pitchFamily="2" charset="2"/>
              <a:buChar char="Ø"/>
            </a:pPr>
            <a:r>
              <a:rPr lang="el-GR" sz="2400" b="1" dirty="0" smtClean="0">
                <a:solidFill>
                  <a:srgbClr val="FF0000"/>
                </a:solidFill>
              </a:rPr>
              <a:t>τον </a:t>
            </a:r>
            <a:r>
              <a:rPr lang="el-GR" sz="2400" b="1" dirty="0" smtClean="0">
                <a:solidFill>
                  <a:srgbClr val="FF0000"/>
                </a:solidFill>
                <a:ea typeface="Quattrocento Sans"/>
                <a:cs typeface="Quattrocento Sans"/>
                <a:sym typeface="Quattrocento Sans"/>
              </a:rPr>
              <a:t>κλάδο</a:t>
            </a:r>
            <a:r>
              <a:rPr lang="el-GR" sz="2400" b="1" dirty="0">
                <a:solidFill>
                  <a:srgbClr val="FF0000"/>
                </a:solidFill>
                <a:ea typeface="Quattrocento Sans"/>
                <a:cs typeface="Quattrocento Sans"/>
                <a:sym typeface="Quattrocento Sans"/>
              </a:rPr>
              <a:t>, </a:t>
            </a:r>
            <a:endParaRPr lang="el-GR" sz="2400" b="1" dirty="0" smtClean="0">
              <a:solidFill>
                <a:srgbClr val="FF0000"/>
              </a:solidFill>
              <a:ea typeface="Quattrocento Sans"/>
              <a:cs typeface="Quattrocento Sans"/>
              <a:sym typeface="Quattrocento Sans"/>
            </a:endParaRPr>
          </a:p>
          <a:p>
            <a:pPr>
              <a:buFont typeface="Wingdings" panose="05000000000000000000" pitchFamily="2" charset="2"/>
              <a:buChar char="Ø"/>
            </a:pPr>
            <a:r>
              <a:rPr lang="el-GR" sz="2400" b="1" dirty="0" smtClean="0">
                <a:solidFill>
                  <a:srgbClr val="FF0000"/>
                </a:solidFill>
                <a:ea typeface="Quattrocento Sans"/>
                <a:cs typeface="Quattrocento Sans"/>
                <a:sym typeface="Quattrocento Sans"/>
              </a:rPr>
              <a:t>την </a:t>
            </a:r>
            <a:r>
              <a:rPr lang="el-GR" sz="2400" b="1" dirty="0">
                <a:solidFill>
                  <a:srgbClr val="FF0000"/>
                </a:solidFill>
                <a:ea typeface="Quattrocento Sans"/>
                <a:cs typeface="Quattrocento Sans"/>
                <a:sym typeface="Quattrocento Sans"/>
              </a:rPr>
              <a:t>αγορά, </a:t>
            </a:r>
            <a:endParaRPr lang="el-GR" sz="2400" b="1" dirty="0" smtClean="0">
              <a:solidFill>
                <a:srgbClr val="FF0000"/>
              </a:solidFill>
              <a:ea typeface="Quattrocento Sans"/>
              <a:cs typeface="Quattrocento Sans"/>
              <a:sym typeface="Quattrocento Sans"/>
            </a:endParaRPr>
          </a:p>
          <a:p>
            <a:pPr>
              <a:buFont typeface="Wingdings" panose="05000000000000000000" pitchFamily="2" charset="2"/>
              <a:buChar char="Ø"/>
            </a:pPr>
            <a:r>
              <a:rPr lang="el-GR" sz="2400" b="1" dirty="0" smtClean="0">
                <a:solidFill>
                  <a:srgbClr val="FF0000"/>
                </a:solidFill>
                <a:ea typeface="Quattrocento Sans"/>
                <a:cs typeface="Quattrocento Sans"/>
                <a:sym typeface="Quattrocento Sans"/>
              </a:rPr>
              <a:t>τον </a:t>
            </a:r>
            <a:r>
              <a:rPr lang="el-GR" sz="2400" b="1" dirty="0">
                <a:solidFill>
                  <a:srgbClr val="FF0000"/>
                </a:solidFill>
                <a:ea typeface="Quattrocento Sans"/>
                <a:cs typeface="Quattrocento Sans"/>
                <a:sym typeface="Quattrocento Sans"/>
              </a:rPr>
              <a:t>ανταγωνισμό, </a:t>
            </a:r>
            <a:endParaRPr lang="el-GR" sz="2400" b="1" dirty="0" smtClean="0">
              <a:solidFill>
                <a:srgbClr val="FF0000"/>
              </a:solidFill>
              <a:ea typeface="Quattrocento Sans"/>
              <a:cs typeface="Quattrocento Sans"/>
              <a:sym typeface="Quattrocento Sans"/>
            </a:endParaRPr>
          </a:p>
          <a:p>
            <a:pPr>
              <a:buFont typeface="Wingdings" panose="05000000000000000000" pitchFamily="2" charset="2"/>
              <a:buChar char="Ø"/>
            </a:pPr>
            <a:r>
              <a:rPr lang="el-GR" sz="2400" b="1" dirty="0" smtClean="0">
                <a:solidFill>
                  <a:srgbClr val="FF0000"/>
                </a:solidFill>
                <a:ea typeface="Quattrocento Sans"/>
                <a:cs typeface="Quattrocento Sans"/>
                <a:sym typeface="Quattrocento Sans"/>
              </a:rPr>
              <a:t>τα χρηματοοικονομικά  </a:t>
            </a:r>
            <a:r>
              <a:rPr lang="el-GR" sz="2400" b="1" dirty="0">
                <a:solidFill>
                  <a:srgbClr val="FF0000"/>
                </a:solidFill>
                <a:ea typeface="Quattrocento Sans"/>
                <a:cs typeface="Quattrocento Sans"/>
                <a:sym typeface="Quattrocento Sans"/>
              </a:rPr>
              <a:t>και </a:t>
            </a:r>
            <a:endParaRPr lang="el-GR" sz="2400" b="1" dirty="0" smtClean="0">
              <a:solidFill>
                <a:srgbClr val="FF0000"/>
              </a:solidFill>
              <a:ea typeface="Quattrocento Sans"/>
              <a:cs typeface="Quattrocento Sans"/>
              <a:sym typeface="Quattrocento Sans"/>
            </a:endParaRPr>
          </a:p>
          <a:p>
            <a:pPr>
              <a:buFont typeface="Wingdings" panose="05000000000000000000" pitchFamily="2" charset="2"/>
              <a:buChar char="Ø"/>
            </a:pPr>
            <a:r>
              <a:rPr lang="el-GR" sz="2400" b="1" dirty="0" smtClean="0">
                <a:solidFill>
                  <a:srgbClr val="FF0000"/>
                </a:solidFill>
                <a:ea typeface="Quattrocento Sans"/>
                <a:cs typeface="Quattrocento Sans"/>
                <a:sym typeface="Quattrocento Sans"/>
              </a:rPr>
              <a:t>τις  </a:t>
            </a:r>
            <a:r>
              <a:rPr lang="el-GR" sz="2400" b="1" dirty="0">
                <a:solidFill>
                  <a:srgbClr val="FF0000"/>
                </a:solidFill>
                <a:ea typeface="Quattrocento Sans"/>
                <a:cs typeface="Quattrocento Sans"/>
                <a:sym typeface="Quattrocento Sans"/>
              </a:rPr>
              <a:t>καταναλωτικές, κοινωνικές και πολιτισμικές τάσεις</a:t>
            </a:r>
          </a:p>
          <a:p>
            <a:pPr marL="0" indent="0">
              <a:buFont typeface="Arial" panose="020B0604020202020204" pitchFamily="34" charset="0"/>
              <a:buNone/>
            </a:pPr>
            <a:endParaRPr lang="el-GR" sz="1600" b="1" dirty="0" smtClean="0">
              <a:solidFill>
                <a:srgbClr val="FF0000"/>
              </a:solidFill>
            </a:endParaRPr>
          </a:p>
          <a:p>
            <a:pPr marL="0" indent="0">
              <a:buFont typeface="Arial" panose="020B0604020202020204" pitchFamily="34" charset="0"/>
              <a:buNone/>
            </a:pPr>
            <a:r>
              <a:rPr lang="el-GR" sz="1600" dirty="0" smtClean="0"/>
              <a:t>      </a:t>
            </a:r>
          </a:p>
          <a:p>
            <a:pPr>
              <a:buFont typeface="Arial" panose="020B0604020202020204" pitchFamily="34" charset="0"/>
              <a:buNone/>
            </a:pPr>
            <a:r>
              <a:rPr lang="el-GR" sz="1600" dirty="0" smtClean="0"/>
              <a:t>     </a:t>
            </a:r>
            <a:endParaRPr lang="en-US" sz="1600" dirty="0" smtClean="0"/>
          </a:p>
          <a:p>
            <a:endParaRPr lang="el-GR" sz="1600" dirty="0" smtClean="0"/>
          </a:p>
          <a:p>
            <a:r>
              <a:rPr lang="el-GR" dirty="0" smtClean="0"/>
              <a:t>;;</a:t>
            </a:r>
            <a:endParaRPr lang="el-GR" dirty="0"/>
          </a:p>
        </p:txBody>
      </p:sp>
      <p:pic>
        <p:nvPicPr>
          <p:cNvPr id="6" name="Picture 5"/>
          <p:cNvPicPr>
            <a:picLocks noChangeAspect="1"/>
          </p:cNvPicPr>
          <p:nvPr/>
        </p:nvPicPr>
        <p:blipFill>
          <a:blip r:embed="rId2"/>
          <a:stretch>
            <a:fillRect/>
          </a:stretch>
        </p:blipFill>
        <p:spPr>
          <a:xfrm>
            <a:off x="7883080" y="1211312"/>
            <a:ext cx="1060796" cy="993734"/>
          </a:xfrm>
          <a:prstGeom prst="rect">
            <a:avLst/>
          </a:prstGeom>
        </p:spPr>
      </p:pic>
    </p:spTree>
    <p:extLst>
      <p:ext uri="{BB962C8B-B14F-4D97-AF65-F5344CB8AC3E}">
        <p14:creationId xmlns:p14="http://schemas.microsoft.com/office/powerpoint/2010/main" val="657790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071" y="484356"/>
            <a:ext cx="6685420" cy="523220"/>
          </a:xfrm>
          <a:prstGeom prst="rect">
            <a:avLst/>
          </a:prstGeom>
        </p:spPr>
        <p:txBody>
          <a:bodyPr wrap="none">
            <a:spAutoFit/>
          </a:bodyPr>
          <a:lstStyle/>
          <a:p>
            <a:r>
              <a:rPr lang="el-GR" sz="2800" b="1" dirty="0" smtClean="0">
                <a:solidFill>
                  <a:schemeClr val="bg1"/>
                </a:solidFill>
              </a:rPr>
              <a:t>Παράδειγμα </a:t>
            </a:r>
            <a:r>
              <a:rPr lang="en-US" sz="2800" b="1" dirty="0" smtClean="0">
                <a:solidFill>
                  <a:schemeClr val="bg1"/>
                </a:solidFill>
              </a:rPr>
              <a:t>Business </a:t>
            </a:r>
            <a:r>
              <a:rPr lang="en-US" sz="2800" b="1" dirty="0">
                <a:solidFill>
                  <a:schemeClr val="bg1"/>
                </a:solidFill>
              </a:rPr>
              <a:t>Model Canvas (BMC) </a:t>
            </a:r>
            <a:endParaRPr lang="en-GB" sz="2800" b="1" dirty="0">
              <a:solidFill>
                <a:schemeClr val="bg1"/>
              </a:solidFill>
            </a:endParaRPr>
          </a:p>
        </p:txBody>
      </p:sp>
      <p:sp>
        <p:nvSpPr>
          <p:cNvPr id="3" name="Rectangle 2"/>
          <p:cNvSpPr/>
          <p:nvPr/>
        </p:nvSpPr>
        <p:spPr>
          <a:xfrm>
            <a:off x="755781" y="1235090"/>
            <a:ext cx="10770692" cy="2677656"/>
          </a:xfrm>
          <a:prstGeom prst="rect">
            <a:avLst/>
          </a:prstGeom>
        </p:spPr>
        <p:txBody>
          <a:bodyPr wrap="square">
            <a:spAutoFit/>
          </a:bodyPr>
          <a:lstStyle/>
          <a:p>
            <a:r>
              <a:rPr lang="el-GR" sz="2800" dirty="0" smtClean="0"/>
              <a:t>Το </a:t>
            </a:r>
            <a:r>
              <a:rPr lang="el-GR" sz="2800" b="1" dirty="0" smtClean="0">
                <a:solidFill>
                  <a:srgbClr val="0070C0"/>
                </a:solidFill>
              </a:rPr>
              <a:t>«</a:t>
            </a:r>
            <a:r>
              <a:rPr lang="el-GR" sz="2800" b="1" dirty="0" err="1" smtClean="0">
                <a:solidFill>
                  <a:srgbClr val="0070C0"/>
                </a:solidFill>
              </a:rPr>
              <a:t>Bread</a:t>
            </a:r>
            <a:r>
              <a:rPr lang="el-GR" sz="2800" b="1" dirty="0" smtClean="0">
                <a:solidFill>
                  <a:srgbClr val="0070C0"/>
                </a:solidFill>
              </a:rPr>
              <a:t> </a:t>
            </a:r>
            <a:r>
              <a:rPr lang="el-GR" sz="2800" b="1" dirty="0">
                <a:solidFill>
                  <a:srgbClr val="0070C0"/>
                </a:solidFill>
              </a:rPr>
              <a:t>in a </a:t>
            </a:r>
            <a:r>
              <a:rPr lang="el-GR" sz="2800" b="1" dirty="0" err="1">
                <a:solidFill>
                  <a:srgbClr val="0070C0"/>
                </a:solidFill>
              </a:rPr>
              <a:t>Box</a:t>
            </a:r>
            <a:r>
              <a:rPr lang="el-GR" sz="2800" b="1" dirty="0">
                <a:solidFill>
                  <a:srgbClr val="0070C0"/>
                </a:solidFill>
              </a:rPr>
              <a:t>» </a:t>
            </a:r>
            <a:r>
              <a:rPr lang="el-GR" sz="2800" dirty="0"/>
              <a:t>είναι </a:t>
            </a:r>
            <a:r>
              <a:rPr lang="el-GR" sz="2800" dirty="0" smtClean="0"/>
              <a:t>ένα αρτοποιείο. </a:t>
            </a:r>
          </a:p>
          <a:p>
            <a:r>
              <a:rPr lang="el-GR" sz="2800" dirty="0" smtClean="0"/>
              <a:t>Πρόβλημα: Δεν μπορεί να έχει κάποιος στο σπίτι του κάθε μέρα φρέσκο, υγιεινό ψωμί. </a:t>
            </a:r>
          </a:p>
          <a:p>
            <a:r>
              <a:rPr lang="el-GR" sz="2800" dirty="0" smtClean="0"/>
              <a:t>Προϊόν: Ψωμί από βιολογικό αλεύρι, χωρίς </a:t>
            </a:r>
            <a:r>
              <a:rPr lang="el-GR" sz="2800" dirty="0" err="1" smtClean="0"/>
              <a:t>γλουτένη</a:t>
            </a:r>
            <a:r>
              <a:rPr lang="el-GR" sz="2800" dirty="0" smtClean="0"/>
              <a:t>, σε 4 τύπους που παραδίδεται καθημερινά στο σπίτι. </a:t>
            </a:r>
          </a:p>
          <a:p>
            <a:r>
              <a:rPr lang="el-GR" sz="2800" dirty="0" smtClean="0"/>
              <a:t>Παραγγελίες/πληρωμές ηλεκτρονικά μέσω της ιστοσελίδας.</a:t>
            </a:r>
            <a:endParaRPr lang="en-GB" sz="2800" dirty="0" smtClean="0"/>
          </a:p>
        </p:txBody>
      </p:sp>
      <p:pic>
        <p:nvPicPr>
          <p:cNvPr id="4" name="Picture 3"/>
          <p:cNvPicPr>
            <a:picLocks noChangeAspect="1"/>
          </p:cNvPicPr>
          <p:nvPr/>
        </p:nvPicPr>
        <p:blipFill>
          <a:blip r:embed="rId2"/>
          <a:stretch>
            <a:fillRect/>
          </a:stretch>
        </p:blipFill>
        <p:spPr>
          <a:xfrm>
            <a:off x="3803781" y="3994026"/>
            <a:ext cx="3078480" cy="2428241"/>
          </a:xfrm>
          <a:prstGeom prst="rect">
            <a:avLst/>
          </a:prstGeom>
        </p:spPr>
      </p:pic>
      <p:pic>
        <p:nvPicPr>
          <p:cNvPr id="7" name="Picture 6"/>
          <p:cNvPicPr>
            <a:picLocks noChangeAspect="1"/>
          </p:cNvPicPr>
          <p:nvPr/>
        </p:nvPicPr>
        <p:blipFill>
          <a:blip r:embed="rId3"/>
          <a:stretch>
            <a:fillRect/>
          </a:stretch>
        </p:blipFill>
        <p:spPr>
          <a:xfrm>
            <a:off x="7985759" y="3912746"/>
            <a:ext cx="1960881" cy="2053907"/>
          </a:xfrm>
          <a:prstGeom prst="rect">
            <a:avLst/>
          </a:prstGeom>
        </p:spPr>
      </p:pic>
      <p:pic>
        <p:nvPicPr>
          <p:cNvPr id="8" name="Picture 7"/>
          <p:cNvPicPr>
            <a:picLocks noChangeAspect="1"/>
          </p:cNvPicPr>
          <p:nvPr/>
        </p:nvPicPr>
        <p:blipFill>
          <a:blip r:embed="rId4"/>
          <a:stretch>
            <a:fillRect/>
          </a:stretch>
        </p:blipFill>
        <p:spPr>
          <a:xfrm>
            <a:off x="1325992" y="3912746"/>
            <a:ext cx="1795911" cy="2175387"/>
          </a:xfrm>
          <a:prstGeom prst="rect">
            <a:avLst/>
          </a:prstGeom>
        </p:spPr>
      </p:pic>
    </p:spTree>
    <p:extLst>
      <p:ext uri="{BB962C8B-B14F-4D97-AF65-F5344CB8AC3E}">
        <p14:creationId xmlns:p14="http://schemas.microsoft.com/office/powerpoint/2010/main" val="26371107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60 - Ομάδα"/>
          <p:cNvGrpSpPr>
            <a:grpSpLocks/>
          </p:cNvGrpSpPr>
          <p:nvPr/>
        </p:nvGrpSpPr>
        <p:grpSpPr bwMode="auto">
          <a:xfrm>
            <a:off x="1763075" y="594313"/>
            <a:ext cx="8553450" cy="5528345"/>
            <a:chOff x="339278" y="913892"/>
            <a:chExt cx="8553202" cy="5467437"/>
          </a:xfrm>
        </p:grpSpPr>
        <p:sp>
          <p:nvSpPr>
            <p:cNvPr id="5" name="Rounded Rectangle 17"/>
            <p:cNvSpPr/>
            <p:nvPr/>
          </p:nvSpPr>
          <p:spPr>
            <a:xfrm>
              <a:off x="339278" y="4776437"/>
              <a:ext cx="4276601" cy="1604891"/>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r>
                <a:rPr lang="en-US" sz="1400" b="1" dirty="0">
                  <a:latin typeface="Arial" pitchFamily="34" charset="0"/>
                  <a:cs typeface="Arial" pitchFamily="34" charset="0"/>
                </a:rPr>
                <a:t>Cost Structure</a:t>
              </a:r>
            </a:p>
          </p:txBody>
        </p:sp>
        <p:sp>
          <p:nvSpPr>
            <p:cNvPr id="6" name="Rounded Rectangle 18"/>
            <p:cNvSpPr/>
            <p:nvPr/>
          </p:nvSpPr>
          <p:spPr>
            <a:xfrm>
              <a:off x="4704305" y="4776437"/>
              <a:ext cx="4188175" cy="1604891"/>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r>
                <a:rPr lang="en-US" sz="1400" b="1" dirty="0">
                  <a:latin typeface="Arial" pitchFamily="34" charset="0"/>
                  <a:cs typeface="Arial" pitchFamily="34" charset="0"/>
                </a:rPr>
                <a:t>Revenue Streams</a:t>
              </a:r>
            </a:p>
          </p:txBody>
        </p:sp>
        <p:sp>
          <p:nvSpPr>
            <p:cNvPr id="8" name="Rounded Rectangle 3"/>
            <p:cNvSpPr/>
            <p:nvPr/>
          </p:nvSpPr>
          <p:spPr>
            <a:xfrm>
              <a:off x="359914" y="981066"/>
              <a:ext cx="1716038" cy="3815816"/>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r>
                <a:rPr lang="en-US" sz="1400" b="1" dirty="0">
                  <a:latin typeface="Arial" pitchFamily="34" charset="0"/>
                  <a:cs typeface="Arial" pitchFamily="34" charset="0"/>
                </a:rPr>
                <a:t>Key Partners</a:t>
              </a:r>
            </a:p>
          </p:txBody>
        </p:sp>
        <p:sp>
          <p:nvSpPr>
            <p:cNvPr id="9" name="Rounded Rectangle 11"/>
            <p:cNvSpPr/>
            <p:nvPr/>
          </p:nvSpPr>
          <p:spPr>
            <a:xfrm>
              <a:off x="2055315" y="983987"/>
              <a:ext cx="1716038" cy="1910098"/>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r>
                <a:rPr lang="en-US" sz="1400" b="1" dirty="0">
                  <a:latin typeface="Arial" pitchFamily="34" charset="0"/>
                  <a:cs typeface="Arial" pitchFamily="34" charset="0"/>
                </a:rPr>
                <a:t>Key Activities</a:t>
              </a:r>
            </a:p>
          </p:txBody>
        </p:sp>
        <p:sp>
          <p:nvSpPr>
            <p:cNvPr id="10" name="Rounded Rectangle 12"/>
            <p:cNvSpPr/>
            <p:nvPr/>
          </p:nvSpPr>
          <p:spPr>
            <a:xfrm>
              <a:off x="2055315" y="2891164"/>
              <a:ext cx="1716038" cy="1905718"/>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r>
                <a:rPr lang="en-US" sz="1400" b="1" dirty="0">
                  <a:latin typeface="Arial" pitchFamily="34" charset="0"/>
                  <a:cs typeface="Arial" pitchFamily="34" charset="0"/>
                </a:rPr>
                <a:t>Key Resources</a:t>
              </a:r>
            </a:p>
          </p:txBody>
        </p:sp>
        <p:sp>
          <p:nvSpPr>
            <p:cNvPr id="11" name="Rounded Rectangle 13"/>
            <p:cNvSpPr/>
            <p:nvPr/>
          </p:nvSpPr>
          <p:spPr>
            <a:xfrm>
              <a:off x="3744366" y="983987"/>
              <a:ext cx="1714450" cy="3812894"/>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r>
                <a:rPr lang="en-US" sz="1400" b="1" dirty="0">
                  <a:latin typeface="Arial" pitchFamily="34" charset="0"/>
                  <a:cs typeface="Arial" pitchFamily="34" charset="0"/>
                </a:rPr>
                <a:t>Value Proposition</a:t>
              </a:r>
              <a:endParaRPr lang="el-GR" sz="1400" b="1" dirty="0">
                <a:latin typeface="Arial" pitchFamily="34" charset="0"/>
                <a:cs typeface="Arial" pitchFamily="34" charset="0"/>
              </a:endParaRPr>
            </a:p>
            <a:p>
              <a:pPr fontAlgn="auto">
                <a:spcBef>
                  <a:spcPts val="0"/>
                </a:spcBef>
                <a:spcAft>
                  <a:spcPts val="0"/>
                </a:spcAft>
                <a:defRPr/>
              </a:pPr>
              <a:endParaRPr lang="el-GR" sz="1400" b="1" dirty="0">
                <a:latin typeface="Arial" pitchFamily="34" charset="0"/>
                <a:cs typeface="Arial" pitchFamily="34" charset="0"/>
              </a:endParaRPr>
            </a:p>
            <a:p>
              <a:pPr fontAlgn="auto">
                <a:spcBef>
                  <a:spcPts val="0"/>
                </a:spcBef>
                <a:spcAft>
                  <a:spcPts val="0"/>
                </a:spcAft>
                <a:defRPr/>
              </a:pPr>
              <a:endParaRPr lang="en-US" sz="1400" b="1" dirty="0">
                <a:latin typeface="Arial" pitchFamily="34" charset="0"/>
                <a:cs typeface="Arial" pitchFamily="34" charset="0"/>
              </a:endParaRPr>
            </a:p>
          </p:txBody>
        </p:sp>
        <p:sp>
          <p:nvSpPr>
            <p:cNvPr id="12" name="Rounded Rectangle 14"/>
            <p:cNvSpPr/>
            <p:nvPr/>
          </p:nvSpPr>
          <p:spPr>
            <a:xfrm>
              <a:off x="5458817" y="959156"/>
              <a:ext cx="1717625" cy="1934931"/>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r>
                <a:rPr lang="en-US" sz="1400" b="1" dirty="0">
                  <a:latin typeface="Arial" pitchFamily="34" charset="0"/>
                  <a:cs typeface="Arial" pitchFamily="34" charset="0"/>
                </a:rPr>
                <a:t>Customer Relationship</a:t>
              </a:r>
            </a:p>
          </p:txBody>
        </p:sp>
        <p:sp>
          <p:nvSpPr>
            <p:cNvPr id="13" name="Rounded Rectangle 15"/>
            <p:cNvSpPr/>
            <p:nvPr/>
          </p:nvSpPr>
          <p:spPr>
            <a:xfrm>
              <a:off x="5447705" y="2894085"/>
              <a:ext cx="1716037" cy="1882352"/>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r>
                <a:rPr lang="en-US" sz="1400" b="1" dirty="0">
                  <a:latin typeface="Arial" pitchFamily="34" charset="0"/>
                  <a:cs typeface="Arial" pitchFamily="34" charset="0"/>
                </a:rPr>
                <a:t>Channels</a:t>
              </a:r>
            </a:p>
          </p:txBody>
        </p:sp>
        <p:sp>
          <p:nvSpPr>
            <p:cNvPr id="14" name="Rounded Rectangle 16"/>
            <p:cNvSpPr/>
            <p:nvPr/>
          </p:nvSpPr>
          <p:spPr>
            <a:xfrm>
              <a:off x="7098657" y="981066"/>
              <a:ext cx="1716037" cy="3764704"/>
            </a:xfrm>
            <a:prstGeom prst="roundRect">
              <a:avLst>
                <a:gd name="adj" fmla="val 0"/>
              </a:avLst>
            </a:prstGeom>
            <a:gradFill>
              <a:gsLst>
                <a:gs pos="0">
                  <a:schemeClr val="bg1">
                    <a:lumMod val="85000"/>
                  </a:schemeClr>
                </a:gs>
                <a:gs pos="35000">
                  <a:schemeClr val="bg1">
                    <a:lumMod val="95000"/>
                  </a:schemeClr>
                </a:gs>
                <a:gs pos="100000">
                  <a:schemeClr val="bg1"/>
                </a:gs>
              </a:gsLst>
            </a:gradFill>
            <a:ln w="19050"/>
            <a:effectLst/>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r>
                <a:rPr lang="en-US" sz="1400" b="1" dirty="0">
                  <a:latin typeface="Arial" pitchFamily="34" charset="0"/>
                  <a:cs typeface="Arial" pitchFamily="34" charset="0"/>
                </a:rPr>
                <a:t>Customer Segments</a:t>
              </a:r>
            </a:p>
          </p:txBody>
        </p:sp>
        <p:sp>
          <p:nvSpPr>
            <p:cNvPr id="15" name="Rounded Rectangle 4"/>
            <p:cNvSpPr/>
            <p:nvPr/>
          </p:nvSpPr>
          <p:spPr>
            <a:xfrm>
              <a:off x="339278" y="913892"/>
              <a:ext cx="8553202" cy="5467437"/>
            </a:xfrm>
            <a:prstGeom prst="roundRect">
              <a:avLst>
                <a:gd name="adj" fmla="val 0"/>
              </a:avLst>
            </a:prstGeom>
            <a:noFill/>
            <a:ln w="38100"/>
            <a:effectLst/>
          </p:spPr>
          <p:style>
            <a:lnRef idx="1">
              <a:schemeClr val="dk1"/>
            </a:lnRef>
            <a:fillRef idx="2">
              <a:schemeClr val="dk1"/>
            </a:fillRef>
            <a:effectRef idx="1">
              <a:schemeClr val="dk1"/>
            </a:effectRef>
            <a:fontRef idx="minor">
              <a:schemeClr val="dk1"/>
            </a:fontRef>
          </p:style>
          <p:txBody>
            <a:bodyPr/>
            <a:lstStyle/>
            <a:p>
              <a:pPr marL="285750" indent="-112713" fontAlgn="auto">
                <a:spcBef>
                  <a:spcPts val="0"/>
                </a:spcBef>
                <a:spcAft>
                  <a:spcPts val="0"/>
                </a:spcAft>
                <a:buFont typeface="Arial" pitchFamily="34" charset="0"/>
                <a:buChar char="•"/>
                <a:defRPr/>
              </a:pPr>
              <a:endParaRPr lang="en-US" sz="2000" dirty="0"/>
            </a:p>
          </p:txBody>
        </p:sp>
      </p:grpSp>
      <p:sp>
        <p:nvSpPr>
          <p:cNvPr id="16" name="Rectangle 19"/>
          <p:cNvSpPr/>
          <p:nvPr/>
        </p:nvSpPr>
        <p:spPr>
          <a:xfrm rot="21540000">
            <a:off x="8520140" y="1129511"/>
            <a:ext cx="1585912" cy="3099159"/>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no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228600" indent="-228600" algn="ctr" fontAlgn="auto">
              <a:spcBef>
                <a:spcPts val="0"/>
              </a:spcBef>
              <a:spcAft>
                <a:spcPts val="0"/>
              </a:spcAft>
              <a:buAutoNum type="arabicPeriod"/>
              <a:defRPr/>
            </a:pPr>
            <a:r>
              <a:rPr lang="el-GR" sz="1400" b="1" dirty="0">
                <a:solidFill>
                  <a:srgbClr val="5C51F1"/>
                </a:solidFill>
              </a:rPr>
              <a:t>άνθρωποι της εργατικής τάξης 25-65 ετών</a:t>
            </a:r>
            <a:r>
              <a:rPr lang="el-GR" sz="1400" b="1" dirty="0" smtClean="0">
                <a:solidFill>
                  <a:srgbClr val="5C51F1"/>
                </a:solidFill>
              </a:rPr>
              <a:t>.</a:t>
            </a:r>
            <a:endParaRPr lang="el-GR" sz="1400" b="1" dirty="0">
              <a:solidFill>
                <a:srgbClr val="5C51F1"/>
              </a:solidFill>
            </a:endParaRPr>
          </a:p>
          <a:p>
            <a:pPr algn="ctr" fontAlgn="auto">
              <a:spcBef>
                <a:spcPts val="0"/>
              </a:spcBef>
              <a:spcAft>
                <a:spcPts val="0"/>
              </a:spcAft>
              <a:defRPr/>
            </a:pPr>
            <a:r>
              <a:rPr lang="el-GR" sz="1200" b="1" dirty="0" smtClean="0">
                <a:solidFill>
                  <a:srgbClr val="5C51F1"/>
                </a:solidFill>
                <a:latin typeface="Arial" pitchFamily="34" charset="0"/>
                <a:cs typeface="Arial" pitchFamily="34" charset="0"/>
              </a:rPr>
              <a:t>2</a:t>
            </a:r>
            <a:r>
              <a:rPr lang="el-GR" sz="1200" b="1" dirty="0">
                <a:solidFill>
                  <a:srgbClr val="5C51F1"/>
                </a:solidFill>
                <a:latin typeface="Arial" pitchFamily="34" charset="0"/>
                <a:cs typeface="Arial" pitchFamily="34" charset="0"/>
              </a:rPr>
              <a:t>. </a:t>
            </a:r>
            <a:r>
              <a:rPr lang="el-GR" sz="1400" b="1" dirty="0">
                <a:solidFill>
                  <a:srgbClr val="5C51F1"/>
                </a:solidFill>
              </a:rPr>
              <a:t>γονείς </a:t>
            </a:r>
            <a:r>
              <a:rPr lang="el-GR" sz="1400" b="1" dirty="0" smtClean="0">
                <a:solidFill>
                  <a:srgbClr val="5C51F1"/>
                </a:solidFill>
              </a:rPr>
              <a:t>/παιδιά </a:t>
            </a:r>
            <a:r>
              <a:rPr lang="el-GR" sz="1400" b="1" dirty="0" smtClean="0">
                <a:solidFill>
                  <a:srgbClr val="5C51F1"/>
                </a:solidFill>
                <a:latin typeface="Arial" pitchFamily="34" charset="0"/>
                <a:cs typeface="Arial" pitchFamily="34" charset="0"/>
              </a:rPr>
              <a:t>.</a:t>
            </a:r>
            <a:endParaRPr lang="el-GR" sz="1400" b="1" dirty="0">
              <a:solidFill>
                <a:srgbClr val="5C51F1"/>
              </a:solidFill>
              <a:latin typeface="Arial" pitchFamily="34" charset="0"/>
              <a:cs typeface="Arial" pitchFamily="34" charset="0"/>
            </a:endParaRPr>
          </a:p>
          <a:p>
            <a:pPr algn="ctr" fontAlgn="auto">
              <a:spcBef>
                <a:spcPts val="0"/>
              </a:spcBef>
              <a:spcAft>
                <a:spcPts val="0"/>
              </a:spcAft>
              <a:defRPr/>
            </a:pPr>
            <a:r>
              <a:rPr lang="el-GR" sz="1200" b="1" dirty="0" smtClean="0">
                <a:solidFill>
                  <a:srgbClr val="5C51F1"/>
                </a:solidFill>
                <a:latin typeface="Arial" pitchFamily="34" charset="0"/>
                <a:cs typeface="Arial" pitchFamily="34" charset="0"/>
              </a:rPr>
              <a:t>3</a:t>
            </a:r>
            <a:r>
              <a:rPr lang="el-GR" sz="1200" dirty="0" smtClean="0"/>
              <a:t> </a:t>
            </a:r>
            <a:r>
              <a:rPr lang="el-GR" sz="1400" b="1" dirty="0">
                <a:solidFill>
                  <a:srgbClr val="5C51F1"/>
                </a:solidFill>
              </a:rPr>
              <a:t>άνθρωποι με πολυάσχολους τρόπους ζωής </a:t>
            </a:r>
            <a:endParaRPr lang="el-GR" sz="1400" b="1" dirty="0">
              <a:solidFill>
                <a:srgbClr val="5C51F1"/>
              </a:solidFill>
              <a:latin typeface="Arial" pitchFamily="34" charset="0"/>
              <a:cs typeface="Arial" pitchFamily="34" charset="0"/>
            </a:endParaRPr>
          </a:p>
          <a:p>
            <a:pPr algn="ctr" fontAlgn="auto">
              <a:spcBef>
                <a:spcPts val="0"/>
              </a:spcBef>
              <a:spcAft>
                <a:spcPts val="0"/>
              </a:spcAft>
              <a:defRPr/>
            </a:pPr>
            <a:r>
              <a:rPr lang="el-GR" sz="1200" b="1" dirty="0">
                <a:solidFill>
                  <a:srgbClr val="5C51F1"/>
                </a:solidFill>
                <a:latin typeface="Arial" pitchFamily="34" charset="0"/>
                <a:cs typeface="Arial" pitchFamily="34" charset="0"/>
              </a:rPr>
              <a:t>4.</a:t>
            </a:r>
            <a:r>
              <a:rPr lang="el-GR" sz="1200" b="1" dirty="0">
                <a:solidFill>
                  <a:schemeClr val="tx1"/>
                </a:solidFill>
                <a:latin typeface="Arial" pitchFamily="34" charset="0"/>
                <a:cs typeface="Arial" pitchFamily="34" charset="0"/>
              </a:rPr>
              <a:t> </a:t>
            </a:r>
            <a:r>
              <a:rPr lang="el-GR" sz="1400" b="1" dirty="0" smtClean="0">
                <a:solidFill>
                  <a:srgbClr val="5C51F1"/>
                </a:solidFill>
              </a:rPr>
              <a:t>φοιτητές </a:t>
            </a:r>
            <a:r>
              <a:rPr lang="el-GR" sz="1400" b="1" dirty="0">
                <a:solidFill>
                  <a:srgbClr val="5C51F1"/>
                </a:solidFill>
              </a:rPr>
              <a:t>που ενδιαφέρονται για ποικιλία και υψηλής ποιότητας ψωμί με ευκολία παράδοσης</a:t>
            </a:r>
            <a:r>
              <a:rPr lang="en-GB" sz="1200" dirty="0"/>
              <a:t>.</a:t>
            </a:r>
            <a:endParaRPr lang="en-US" sz="1200" b="1" dirty="0">
              <a:solidFill>
                <a:schemeClr val="tx1"/>
              </a:solidFill>
              <a:latin typeface="Arial" pitchFamily="34" charset="0"/>
              <a:cs typeface="Arial" pitchFamily="34" charset="0"/>
            </a:endParaRPr>
          </a:p>
        </p:txBody>
      </p:sp>
      <p:sp>
        <p:nvSpPr>
          <p:cNvPr id="17" name="Rectangle 19"/>
          <p:cNvSpPr/>
          <p:nvPr/>
        </p:nvSpPr>
        <p:spPr>
          <a:xfrm rot="21540000">
            <a:off x="6860561" y="2843578"/>
            <a:ext cx="1585912" cy="173415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no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228600" indent="-228600" algn="ctr" fontAlgn="auto">
              <a:spcBef>
                <a:spcPts val="0"/>
              </a:spcBef>
              <a:spcAft>
                <a:spcPts val="0"/>
              </a:spcAft>
              <a:buAutoNum type="arabicPeriod"/>
              <a:defRPr/>
            </a:pPr>
            <a:r>
              <a:rPr lang="el-GR" sz="1400" b="1" dirty="0" smtClean="0">
                <a:solidFill>
                  <a:srgbClr val="5C51F1"/>
                </a:solidFill>
              </a:rPr>
              <a:t>ιστοσελίδα</a:t>
            </a:r>
            <a:endParaRPr lang="el-GR" sz="1400" b="1" dirty="0">
              <a:solidFill>
                <a:srgbClr val="5C51F1"/>
              </a:solidFill>
            </a:endParaRP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2</a:t>
            </a:r>
            <a:r>
              <a:rPr lang="el-GR" sz="1400" b="1" dirty="0">
                <a:solidFill>
                  <a:srgbClr val="5C51F1"/>
                </a:solidFill>
                <a:latin typeface="Arial" pitchFamily="34" charset="0"/>
                <a:cs typeface="Arial" pitchFamily="34" charset="0"/>
              </a:rPr>
              <a:t>. </a:t>
            </a:r>
            <a:r>
              <a:rPr lang="en-GB" sz="1400" b="1" dirty="0" smtClean="0">
                <a:solidFill>
                  <a:srgbClr val="5C51F1"/>
                </a:solidFill>
              </a:rPr>
              <a:t>mail</a:t>
            </a:r>
            <a:r>
              <a:rPr lang="el-GR" sz="1400" b="1" dirty="0" smtClean="0">
                <a:solidFill>
                  <a:srgbClr val="5C51F1"/>
                </a:solidFill>
                <a:latin typeface="Arial" pitchFamily="34" charset="0"/>
                <a:cs typeface="Arial" pitchFamily="34" charset="0"/>
              </a:rPr>
              <a:t>.</a:t>
            </a:r>
            <a:endParaRPr lang="el-GR" sz="1400" b="1" dirty="0">
              <a:solidFill>
                <a:srgbClr val="5C51F1"/>
              </a:solidFill>
              <a:latin typeface="Arial" pitchFamily="34" charset="0"/>
              <a:cs typeface="Arial" pitchFamily="34" charset="0"/>
            </a:endParaRP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3.</a:t>
            </a:r>
            <a:r>
              <a:rPr lang="el-GR" sz="1400" dirty="0" smtClean="0"/>
              <a:t> </a:t>
            </a:r>
            <a:r>
              <a:rPr lang="en-GB" sz="1400" b="1" dirty="0" err="1" smtClean="0">
                <a:solidFill>
                  <a:srgbClr val="5C51F1"/>
                </a:solidFill>
              </a:rPr>
              <a:t>facebook</a:t>
            </a:r>
            <a:endParaRPr lang="el-GR" sz="1400" b="1" dirty="0">
              <a:solidFill>
                <a:srgbClr val="5C51F1"/>
              </a:solidFill>
              <a:latin typeface="Arial" pitchFamily="34" charset="0"/>
              <a:cs typeface="Arial" pitchFamily="34" charset="0"/>
            </a:endParaRPr>
          </a:p>
          <a:p>
            <a:pPr algn="ctr" fontAlgn="auto">
              <a:spcBef>
                <a:spcPts val="0"/>
              </a:spcBef>
              <a:spcAft>
                <a:spcPts val="0"/>
              </a:spcAft>
              <a:defRPr/>
            </a:pPr>
            <a:r>
              <a:rPr lang="el-GR" sz="1400" b="1" dirty="0">
                <a:solidFill>
                  <a:srgbClr val="5C51F1"/>
                </a:solidFill>
                <a:latin typeface="Arial" pitchFamily="34" charset="0"/>
                <a:cs typeface="Arial" pitchFamily="34" charset="0"/>
              </a:rPr>
              <a:t>4.</a:t>
            </a:r>
            <a:r>
              <a:rPr lang="el-GR" sz="1400" b="1" dirty="0">
                <a:solidFill>
                  <a:schemeClr val="tx1"/>
                </a:solidFill>
                <a:latin typeface="Arial" pitchFamily="34" charset="0"/>
                <a:cs typeface="Arial" pitchFamily="34" charset="0"/>
              </a:rPr>
              <a:t> </a:t>
            </a:r>
            <a:r>
              <a:rPr lang="el-GR" sz="1400" b="1" dirty="0" smtClean="0">
                <a:solidFill>
                  <a:srgbClr val="5C51F1"/>
                </a:solidFill>
              </a:rPr>
              <a:t>Από στόμα σε στόμα</a:t>
            </a: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5. Παράδοση με αυτοκίνητο</a:t>
            </a: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6. </a:t>
            </a:r>
            <a:r>
              <a:rPr lang="en-GB" sz="1400" b="1" dirty="0" smtClean="0">
                <a:solidFill>
                  <a:srgbClr val="5C51F1"/>
                </a:solidFill>
                <a:latin typeface="Arial" pitchFamily="34" charset="0"/>
                <a:cs typeface="Arial" pitchFamily="34" charset="0"/>
              </a:rPr>
              <a:t>app</a:t>
            </a:r>
            <a:endParaRPr lang="el-GR" sz="1400" b="1" dirty="0" smtClean="0">
              <a:solidFill>
                <a:srgbClr val="5C51F1"/>
              </a:solidFill>
              <a:latin typeface="Arial" pitchFamily="34" charset="0"/>
              <a:cs typeface="Arial" pitchFamily="34" charset="0"/>
            </a:endParaRPr>
          </a:p>
          <a:p>
            <a:pPr algn="ctr" fontAlgn="auto">
              <a:spcBef>
                <a:spcPts val="0"/>
              </a:spcBef>
              <a:spcAft>
                <a:spcPts val="0"/>
              </a:spcAft>
              <a:defRPr/>
            </a:pPr>
            <a:endParaRPr lang="en-US" sz="1200" b="1" dirty="0">
              <a:solidFill>
                <a:schemeClr val="tx1"/>
              </a:solidFill>
              <a:latin typeface="Arial" pitchFamily="34" charset="0"/>
              <a:cs typeface="Arial" pitchFamily="34" charset="0"/>
            </a:endParaRPr>
          </a:p>
        </p:txBody>
      </p:sp>
      <p:sp>
        <p:nvSpPr>
          <p:cNvPr id="18" name="Rectangle 19"/>
          <p:cNvSpPr/>
          <p:nvPr/>
        </p:nvSpPr>
        <p:spPr>
          <a:xfrm rot="21540000">
            <a:off x="5191907" y="1514998"/>
            <a:ext cx="1585912" cy="261560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no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228600" indent="-228600" algn="ctr" fontAlgn="auto">
              <a:spcBef>
                <a:spcPts val="0"/>
              </a:spcBef>
              <a:spcAft>
                <a:spcPts val="0"/>
              </a:spcAft>
              <a:buAutoNum type="arabicPeriod"/>
              <a:defRPr/>
            </a:pPr>
            <a:r>
              <a:rPr lang="el-GR" sz="1400" b="1" dirty="0" smtClean="0">
                <a:solidFill>
                  <a:srgbClr val="5C51F1"/>
                </a:solidFill>
              </a:rPr>
              <a:t>Ευκολία πρόσβασης</a:t>
            </a:r>
            <a:r>
              <a:rPr lang="el-GR" sz="1400" b="1" dirty="0" smtClean="0">
                <a:solidFill>
                  <a:srgbClr val="5C51F1"/>
                </a:solidFill>
              </a:rPr>
              <a:t>.</a:t>
            </a:r>
            <a:endParaRPr lang="el-GR" sz="1400" b="1" dirty="0">
              <a:solidFill>
                <a:srgbClr val="5C51F1"/>
              </a:solidFill>
            </a:endParaRP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2</a:t>
            </a:r>
            <a:r>
              <a:rPr lang="el-GR" sz="1400" b="1" dirty="0">
                <a:solidFill>
                  <a:srgbClr val="5C51F1"/>
                </a:solidFill>
                <a:latin typeface="Arial" pitchFamily="34" charset="0"/>
                <a:cs typeface="Arial" pitchFamily="34" charset="0"/>
              </a:rPr>
              <a:t>. </a:t>
            </a:r>
            <a:r>
              <a:rPr lang="el-GR" sz="1400" b="1" dirty="0" smtClean="0">
                <a:solidFill>
                  <a:srgbClr val="5C51F1"/>
                </a:solidFill>
              </a:rPr>
              <a:t>υγιεινό</a:t>
            </a:r>
            <a:r>
              <a:rPr lang="el-GR" sz="1400" b="1" dirty="0" smtClean="0">
                <a:solidFill>
                  <a:srgbClr val="5C51F1"/>
                </a:solidFill>
                <a:latin typeface="Arial" pitchFamily="34" charset="0"/>
                <a:cs typeface="Arial" pitchFamily="34" charset="0"/>
              </a:rPr>
              <a:t>.</a:t>
            </a:r>
            <a:endParaRPr lang="el-GR" sz="1400" b="1" dirty="0">
              <a:solidFill>
                <a:srgbClr val="5C51F1"/>
              </a:solidFill>
              <a:latin typeface="Arial" pitchFamily="34" charset="0"/>
              <a:cs typeface="Arial" pitchFamily="34" charset="0"/>
            </a:endParaRP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3.</a:t>
            </a:r>
            <a:r>
              <a:rPr lang="el-GR" sz="1400" dirty="0" smtClean="0"/>
              <a:t> </a:t>
            </a:r>
            <a:r>
              <a:rPr lang="el-GR" sz="1400" b="1" dirty="0" smtClean="0">
                <a:solidFill>
                  <a:srgbClr val="5C51F1"/>
                </a:solidFill>
              </a:rPr>
              <a:t>Έχει 4 επιλογές</a:t>
            </a:r>
            <a:endParaRPr lang="el-GR" sz="1400" b="1" dirty="0">
              <a:solidFill>
                <a:srgbClr val="5C51F1"/>
              </a:solidFill>
              <a:latin typeface="Arial" pitchFamily="34" charset="0"/>
              <a:cs typeface="Arial" pitchFamily="34" charset="0"/>
            </a:endParaRPr>
          </a:p>
          <a:p>
            <a:pPr algn="ctr" fontAlgn="auto">
              <a:spcBef>
                <a:spcPts val="0"/>
              </a:spcBef>
              <a:spcAft>
                <a:spcPts val="0"/>
              </a:spcAft>
              <a:defRPr/>
            </a:pPr>
            <a:r>
              <a:rPr lang="el-GR" sz="1400" b="1" dirty="0">
                <a:solidFill>
                  <a:srgbClr val="5C51F1"/>
                </a:solidFill>
                <a:latin typeface="Arial" pitchFamily="34" charset="0"/>
                <a:cs typeface="Arial" pitchFamily="34" charset="0"/>
              </a:rPr>
              <a:t>4.</a:t>
            </a:r>
            <a:r>
              <a:rPr lang="el-GR" sz="1400" b="1" dirty="0">
                <a:solidFill>
                  <a:schemeClr val="tx1"/>
                </a:solidFill>
                <a:latin typeface="Arial" pitchFamily="34" charset="0"/>
                <a:cs typeface="Arial" pitchFamily="34" charset="0"/>
              </a:rPr>
              <a:t> </a:t>
            </a:r>
            <a:r>
              <a:rPr lang="el-GR" sz="1400" b="1" dirty="0" smtClean="0">
                <a:solidFill>
                  <a:srgbClr val="5C51F1"/>
                </a:solidFill>
              </a:rPr>
              <a:t>Κάθε μέρα φρέσκο</a:t>
            </a: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5. Έρχεται στο σπίτι</a:t>
            </a: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6.Το </a:t>
            </a:r>
            <a:r>
              <a:rPr lang="el-GR" sz="1400" b="1" dirty="0" err="1" smtClean="0">
                <a:solidFill>
                  <a:srgbClr val="5C51F1"/>
                </a:solidFill>
                <a:latin typeface="Arial" pitchFamily="34" charset="0"/>
                <a:cs typeface="Arial" pitchFamily="34" charset="0"/>
              </a:rPr>
              <a:t>παραγγέλεις</a:t>
            </a:r>
            <a:r>
              <a:rPr lang="el-GR" sz="1400" b="1" dirty="0" smtClean="0">
                <a:solidFill>
                  <a:srgbClr val="5C51F1"/>
                </a:solidFill>
                <a:latin typeface="Arial" pitchFamily="34" charset="0"/>
                <a:cs typeface="Arial" pitchFamily="34" charset="0"/>
              </a:rPr>
              <a:t> από το σπίτι</a:t>
            </a:r>
            <a:endParaRPr lang="el-GR" sz="1400" b="1" dirty="0" smtClean="0">
              <a:solidFill>
                <a:srgbClr val="5C51F1"/>
              </a:solidFill>
              <a:latin typeface="Arial" pitchFamily="34" charset="0"/>
              <a:cs typeface="Arial" pitchFamily="34" charset="0"/>
            </a:endParaRPr>
          </a:p>
          <a:p>
            <a:pPr algn="ctr" fontAlgn="auto">
              <a:spcBef>
                <a:spcPts val="0"/>
              </a:spcBef>
              <a:spcAft>
                <a:spcPts val="0"/>
              </a:spcAft>
              <a:defRPr/>
            </a:pPr>
            <a:endParaRPr lang="en-US" sz="1200" b="1" dirty="0">
              <a:solidFill>
                <a:schemeClr val="tx1"/>
              </a:solidFill>
              <a:latin typeface="Arial" pitchFamily="34" charset="0"/>
              <a:cs typeface="Arial" pitchFamily="34" charset="0"/>
            </a:endParaRPr>
          </a:p>
        </p:txBody>
      </p:sp>
      <p:sp>
        <p:nvSpPr>
          <p:cNvPr id="19" name="Rectangle 19"/>
          <p:cNvSpPr/>
          <p:nvPr/>
        </p:nvSpPr>
        <p:spPr>
          <a:xfrm rot="21540000">
            <a:off x="6825218" y="1117998"/>
            <a:ext cx="1585912" cy="140903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no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fontAlgn="auto">
              <a:spcBef>
                <a:spcPts val="0"/>
              </a:spcBef>
              <a:spcAft>
                <a:spcPts val="0"/>
              </a:spcAft>
              <a:defRPr/>
            </a:pPr>
            <a:endParaRPr lang="en-US" sz="1200" b="1" dirty="0">
              <a:solidFill>
                <a:schemeClr val="tx1"/>
              </a:solidFill>
              <a:latin typeface="Arial" pitchFamily="34" charset="0"/>
              <a:cs typeface="Arial" pitchFamily="34" charset="0"/>
            </a:endParaRPr>
          </a:p>
        </p:txBody>
      </p:sp>
      <p:sp>
        <p:nvSpPr>
          <p:cNvPr id="20" name="Rectangle 19"/>
          <p:cNvSpPr/>
          <p:nvPr/>
        </p:nvSpPr>
        <p:spPr>
          <a:xfrm rot="21540000">
            <a:off x="6872444" y="1158163"/>
            <a:ext cx="1585912" cy="138429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no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fontAlgn="auto">
              <a:spcBef>
                <a:spcPts val="0"/>
              </a:spcBef>
              <a:spcAft>
                <a:spcPts val="0"/>
              </a:spcAft>
              <a:defRPr/>
            </a:pPr>
            <a:endParaRPr lang="en-US" sz="1200" b="1" dirty="0">
              <a:solidFill>
                <a:schemeClr val="tx1"/>
              </a:solidFill>
              <a:latin typeface="Arial" pitchFamily="34" charset="0"/>
              <a:cs typeface="Arial" pitchFamily="34" charset="0"/>
            </a:endParaRPr>
          </a:p>
        </p:txBody>
      </p:sp>
      <p:sp>
        <p:nvSpPr>
          <p:cNvPr id="21" name="Rectangle 19"/>
          <p:cNvSpPr/>
          <p:nvPr/>
        </p:nvSpPr>
        <p:spPr>
          <a:xfrm rot="21540000">
            <a:off x="6836682" y="1166971"/>
            <a:ext cx="1585912" cy="1338664"/>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no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228600" indent="-228600" algn="ctr" fontAlgn="auto">
              <a:spcBef>
                <a:spcPts val="0"/>
              </a:spcBef>
              <a:spcAft>
                <a:spcPts val="0"/>
              </a:spcAft>
              <a:buAutoNum type="arabicPeriod"/>
              <a:defRPr/>
            </a:pPr>
            <a:r>
              <a:rPr lang="el-GR" sz="1400" b="1" dirty="0" smtClean="0">
                <a:solidFill>
                  <a:srgbClr val="5C51F1"/>
                </a:solidFill>
              </a:rPr>
              <a:t>Ευχαριστήρια επιστολή</a:t>
            </a:r>
          </a:p>
          <a:p>
            <a:pPr marL="228600" indent="-228600" algn="ctr" fontAlgn="auto">
              <a:spcBef>
                <a:spcPts val="0"/>
              </a:spcBef>
              <a:spcAft>
                <a:spcPts val="0"/>
              </a:spcAft>
              <a:buAutoNum type="arabicPeriod"/>
              <a:defRPr/>
            </a:pPr>
            <a:r>
              <a:rPr lang="el-GR" sz="1400" b="1" dirty="0" smtClean="0">
                <a:solidFill>
                  <a:srgbClr val="5C51F1"/>
                </a:solidFill>
              </a:rPr>
              <a:t>Αξιολόγηση</a:t>
            </a:r>
          </a:p>
          <a:p>
            <a:pPr marL="228600" indent="-228600" algn="ctr" fontAlgn="auto">
              <a:spcBef>
                <a:spcPts val="0"/>
              </a:spcBef>
              <a:spcAft>
                <a:spcPts val="0"/>
              </a:spcAft>
              <a:buAutoNum type="arabicPeriod"/>
              <a:defRPr/>
            </a:pPr>
            <a:r>
              <a:rPr lang="el-GR" sz="1400" b="1" dirty="0" smtClean="0">
                <a:solidFill>
                  <a:srgbClr val="5C51F1"/>
                </a:solidFill>
              </a:rPr>
              <a:t>Ενημέρωση για νέα είδη</a:t>
            </a:r>
            <a:endParaRPr lang="el-GR" sz="1400" b="1" dirty="0">
              <a:solidFill>
                <a:srgbClr val="5C51F1"/>
              </a:solidFill>
            </a:endParaRPr>
          </a:p>
          <a:p>
            <a:pPr algn="ctr" fontAlgn="auto">
              <a:spcBef>
                <a:spcPts val="0"/>
              </a:spcBef>
              <a:spcAft>
                <a:spcPts val="0"/>
              </a:spcAft>
              <a:defRPr/>
            </a:pPr>
            <a:endParaRPr lang="en-US" sz="1200" b="1" dirty="0">
              <a:solidFill>
                <a:schemeClr val="tx1"/>
              </a:solidFill>
              <a:latin typeface="Arial" pitchFamily="34" charset="0"/>
              <a:cs typeface="Arial" pitchFamily="34" charset="0"/>
            </a:endParaRPr>
          </a:p>
        </p:txBody>
      </p:sp>
      <p:sp>
        <p:nvSpPr>
          <p:cNvPr id="22" name="Rectangle 19"/>
          <p:cNvSpPr/>
          <p:nvPr/>
        </p:nvSpPr>
        <p:spPr>
          <a:xfrm>
            <a:off x="6386433" y="4695946"/>
            <a:ext cx="3671887" cy="127000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92D050"/>
          </a:soli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fontAlgn="auto">
              <a:spcBef>
                <a:spcPts val="0"/>
              </a:spcBef>
              <a:spcAft>
                <a:spcPts val="0"/>
              </a:spcAft>
              <a:defRPr/>
            </a:pPr>
            <a:r>
              <a:rPr lang="el-GR" sz="1200" b="1" dirty="0">
                <a:solidFill>
                  <a:schemeClr val="tx1"/>
                </a:solidFill>
              </a:rPr>
              <a:t>Έσοδα πωλήσεων </a:t>
            </a:r>
            <a:endParaRPr lang="el-GR" sz="1200" b="1" dirty="0" smtClean="0">
              <a:solidFill>
                <a:schemeClr val="tx1"/>
              </a:solidFill>
            </a:endParaRPr>
          </a:p>
        </p:txBody>
      </p:sp>
      <p:sp>
        <p:nvSpPr>
          <p:cNvPr id="23" name="Rectangle 19"/>
          <p:cNvSpPr/>
          <p:nvPr/>
        </p:nvSpPr>
        <p:spPr>
          <a:xfrm rot="21540000">
            <a:off x="3487263" y="927920"/>
            <a:ext cx="1585912" cy="1590928"/>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no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228600" indent="-228600" algn="ctr" fontAlgn="auto">
              <a:spcBef>
                <a:spcPts val="0"/>
              </a:spcBef>
              <a:spcAft>
                <a:spcPts val="0"/>
              </a:spcAft>
              <a:buAutoNum type="arabicPeriod"/>
              <a:defRPr/>
            </a:pPr>
            <a:r>
              <a:rPr lang="el-GR" sz="1400" b="1" dirty="0" smtClean="0">
                <a:solidFill>
                  <a:srgbClr val="5C51F1"/>
                </a:solidFill>
              </a:rPr>
              <a:t>Παραγωγή ψωμιού</a:t>
            </a:r>
            <a:r>
              <a:rPr lang="el-GR" sz="1400" b="1" dirty="0" smtClean="0">
                <a:solidFill>
                  <a:srgbClr val="5C51F1"/>
                </a:solidFill>
              </a:rPr>
              <a:t>.</a:t>
            </a:r>
            <a:endParaRPr lang="el-GR" sz="1400" b="1" dirty="0">
              <a:solidFill>
                <a:srgbClr val="5C51F1"/>
              </a:solidFill>
            </a:endParaRP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2</a:t>
            </a:r>
            <a:r>
              <a:rPr lang="el-GR" sz="1400" b="1" dirty="0">
                <a:solidFill>
                  <a:srgbClr val="5C51F1"/>
                </a:solidFill>
                <a:latin typeface="Arial" pitchFamily="34" charset="0"/>
                <a:cs typeface="Arial" pitchFamily="34" charset="0"/>
              </a:rPr>
              <a:t>. </a:t>
            </a:r>
            <a:r>
              <a:rPr lang="el-GR" sz="1400" b="1" dirty="0" smtClean="0">
                <a:solidFill>
                  <a:srgbClr val="5C51F1"/>
                </a:solidFill>
                <a:latin typeface="Arial" pitchFamily="34" charset="0"/>
                <a:cs typeface="Arial" pitchFamily="34" charset="0"/>
              </a:rPr>
              <a:t>Έρευνα για καλό αλεύρι</a:t>
            </a: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3.Διανομή</a:t>
            </a: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4.Συντήρηση ιστοσελίδας</a:t>
            </a: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5. </a:t>
            </a:r>
            <a:r>
              <a:rPr lang="el-GR" sz="1400" b="1" dirty="0" err="1" smtClean="0">
                <a:solidFill>
                  <a:srgbClr val="5C51F1"/>
                </a:solidFill>
                <a:latin typeface="Arial" pitchFamily="34" charset="0"/>
                <a:cs typeface="Arial" pitchFamily="34" charset="0"/>
              </a:rPr>
              <a:t>Νεες</a:t>
            </a:r>
            <a:r>
              <a:rPr lang="el-GR" sz="1400" b="1" dirty="0" smtClean="0">
                <a:solidFill>
                  <a:srgbClr val="5C51F1"/>
                </a:solidFill>
                <a:latin typeface="Arial" pitchFamily="34" charset="0"/>
                <a:cs typeface="Arial" pitchFamily="34" charset="0"/>
              </a:rPr>
              <a:t> συνταγές</a:t>
            </a:r>
            <a:endParaRPr lang="en-US" sz="1200" b="1" dirty="0">
              <a:solidFill>
                <a:schemeClr val="tx1"/>
              </a:solidFill>
              <a:latin typeface="Arial" pitchFamily="34" charset="0"/>
              <a:cs typeface="Arial" pitchFamily="34" charset="0"/>
            </a:endParaRPr>
          </a:p>
        </p:txBody>
      </p:sp>
      <p:sp>
        <p:nvSpPr>
          <p:cNvPr id="24" name="Rectangle 19"/>
          <p:cNvSpPr/>
          <p:nvPr/>
        </p:nvSpPr>
        <p:spPr>
          <a:xfrm rot="21540000">
            <a:off x="3443221" y="2829347"/>
            <a:ext cx="1585912" cy="1692333"/>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no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228600" indent="-228600" algn="ctr" fontAlgn="auto">
              <a:spcBef>
                <a:spcPts val="0"/>
              </a:spcBef>
              <a:spcAft>
                <a:spcPts val="0"/>
              </a:spcAft>
              <a:buAutoNum type="arabicPeriod"/>
              <a:defRPr/>
            </a:pPr>
            <a:r>
              <a:rPr lang="el-GR" sz="1400" b="1" dirty="0" err="1" smtClean="0">
                <a:solidFill>
                  <a:srgbClr val="5C51F1"/>
                </a:solidFill>
              </a:rPr>
              <a:t>Γραφειο</a:t>
            </a:r>
            <a:r>
              <a:rPr lang="el-GR" sz="1400" b="1" dirty="0" smtClean="0">
                <a:solidFill>
                  <a:srgbClr val="5C51F1"/>
                </a:solidFill>
              </a:rPr>
              <a:t>, εργαστήριο</a:t>
            </a:r>
            <a:r>
              <a:rPr lang="el-GR" sz="1400" b="1" dirty="0" smtClean="0">
                <a:solidFill>
                  <a:srgbClr val="5C51F1"/>
                </a:solidFill>
              </a:rPr>
              <a:t>.</a:t>
            </a:r>
            <a:endParaRPr lang="el-GR" sz="1400" b="1" dirty="0">
              <a:solidFill>
                <a:srgbClr val="5C51F1"/>
              </a:solidFill>
            </a:endParaRP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2</a:t>
            </a:r>
            <a:r>
              <a:rPr lang="el-GR" sz="1400" b="1" dirty="0">
                <a:solidFill>
                  <a:srgbClr val="5C51F1"/>
                </a:solidFill>
                <a:latin typeface="Arial" pitchFamily="34" charset="0"/>
                <a:cs typeface="Arial" pitchFamily="34" charset="0"/>
              </a:rPr>
              <a:t>. </a:t>
            </a:r>
            <a:r>
              <a:rPr lang="el-GR" sz="1400" b="1" dirty="0" smtClean="0">
                <a:solidFill>
                  <a:srgbClr val="5C51F1"/>
                </a:solidFill>
                <a:latin typeface="Arial" pitchFamily="34" charset="0"/>
                <a:cs typeface="Arial" pitchFamily="34" charset="0"/>
              </a:rPr>
              <a:t>Προσωπικό εξειδικευμένο</a:t>
            </a: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3.Αυτόκινητο διανομής</a:t>
            </a: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4.Συστημα πελατών</a:t>
            </a:r>
          </a:p>
        </p:txBody>
      </p:sp>
      <p:sp>
        <p:nvSpPr>
          <p:cNvPr id="25" name="Rectangle 19"/>
          <p:cNvSpPr/>
          <p:nvPr/>
        </p:nvSpPr>
        <p:spPr>
          <a:xfrm rot="21540000">
            <a:off x="1707071" y="1232962"/>
            <a:ext cx="1585912" cy="2615605"/>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no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228600" indent="-228600" algn="ctr" fontAlgn="auto">
              <a:spcBef>
                <a:spcPts val="0"/>
              </a:spcBef>
              <a:spcAft>
                <a:spcPts val="0"/>
              </a:spcAft>
              <a:buAutoNum type="arabicPeriod"/>
              <a:defRPr/>
            </a:pPr>
            <a:r>
              <a:rPr lang="el-GR" sz="1400" b="1" dirty="0" err="1" smtClean="0">
                <a:solidFill>
                  <a:srgbClr val="5C51F1"/>
                </a:solidFill>
              </a:rPr>
              <a:t>Προμηθευτες</a:t>
            </a:r>
            <a:r>
              <a:rPr lang="el-GR" sz="1400" b="1" dirty="0" smtClean="0">
                <a:solidFill>
                  <a:srgbClr val="5C51F1"/>
                </a:solidFill>
              </a:rPr>
              <a:t> </a:t>
            </a:r>
            <a:r>
              <a:rPr lang="el-GR" sz="1400" b="1" dirty="0" err="1" smtClean="0">
                <a:solidFill>
                  <a:srgbClr val="5C51F1"/>
                </a:solidFill>
              </a:rPr>
              <a:t>αλευρου</a:t>
            </a:r>
            <a:r>
              <a:rPr lang="el-GR" sz="1400" b="1" dirty="0" smtClean="0">
                <a:solidFill>
                  <a:srgbClr val="5C51F1"/>
                </a:solidFill>
              </a:rPr>
              <a:t>.</a:t>
            </a:r>
            <a:endParaRPr lang="el-GR" sz="1400" b="1" dirty="0">
              <a:solidFill>
                <a:srgbClr val="5C51F1"/>
              </a:solidFill>
            </a:endParaRP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2</a:t>
            </a:r>
            <a:r>
              <a:rPr lang="el-GR" sz="1400" b="1" dirty="0">
                <a:solidFill>
                  <a:srgbClr val="5C51F1"/>
                </a:solidFill>
                <a:latin typeface="Arial" pitchFamily="34" charset="0"/>
                <a:cs typeface="Arial" pitchFamily="34" charset="0"/>
              </a:rPr>
              <a:t>. </a:t>
            </a:r>
            <a:r>
              <a:rPr lang="el-GR" sz="1400" b="1" dirty="0" err="1" smtClean="0">
                <a:solidFill>
                  <a:srgbClr val="5C51F1"/>
                </a:solidFill>
              </a:rPr>
              <a:t>Σχεδιαστης</a:t>
            </a:r>
            <a:r>
              <a:rPr lang="el-GR" sz="1400" b="1" dirty="0" smtClean="0">
                <a:solidFill>
                  <a:srgbClr val="5C51F1"/>
                </a:solidFill>
              </a:rPr>
              <a:t> ιστοσελίδας</a:t>
            </a:r>
            <a:r>
              <a:rPr lang="el-GR" sz="1400" b="1" dirty="0" smtClean="0">
                <a:solidFill>
                  <a:srgbClr val="5C51F1"/>
                </a:solidFill>
                <a:latin typeface="Arial" pitchFamily="34" charset="0"/>
                <a:cs typeface="Arial" pitchFamily="34" charset="0"/>
              </a:rPr>
              <a:t>.</a:t>
            </a:r>
            <a:endParaRPr lang="el-GR" sz="1400" b="1" dirty="0">
              <a:solidFill>
                <a:srgbClr val="5C51F1"/>
              </a:solidFill>
              <a:latin typeface="Arial" pitchFamily="34" charset="0"/>
              <a:cs typeface="Arial" pitchFamily="34" charset="0"/>
            </a:endParaRP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3.συμβουλοι συνταγών</a:t>
            </a:r>
            <a:endParaRPr lang="el-GR" sz="1400" b="1" dirty="0">
              <a:solidFill>
                <a:srgbClr val="5C51F1"/>
              </a:solidFill>
              <a:latin typeface="Arial" pitchFamily="34" charset="0"/>
              <a:cs typeface="Arial" pitchFamily="34" charset="0"/>
            </a:endParaRPr>
          </a:p>
          <a:p>
            <a:pPr algn="ctr" fontAlgn="auto">
              <a:spcBef>
                <a:spcPts val="0"/>
              </a:spcBef>
              <a:spcAft>
                <a:spcPts val="0"/>
              </a:spcAft>
              <a:defRPr/>
            </a:pPr>
            <a:r>
              <a:rPr lang="el-GR" sz="1400" b="1" dirty="0">
                <a:solidFill>
                  <a:srgbClr val="5C51F1"/>
                </a:solidFill>
                <a:latin typeface="Arial" pitchFamily="34" charset="0"/>
                <a:cs typeface="Arial" pitchFamily="34" charset="0"/>
              </a:rPr>
              <a:t>4.</a:t>
            </a:r>
            <a:r>
              <a:rPr lang="el-GR" sz="1400" b="1" dirty="0">
                <a:solidFill>
                  <a:schemeClr val="tx1"/>
                </a:solidFill>
                <a:latin typeface="Arial" pitchFamily="34" charset="0"/>
                <a:cs typeface="Arial" pitchFamily="34" charset="0"/>
              </a:rPr>
              <a:t> </a:t>
            </a:r>
            <a:r>
              <a:rPr lang="el-GR" sz="1400" b="1" dirty="0" err="1" smtClean="0">
                <a:solidFill>
                  <a:srgbClr val="5C51F1"/>
                </a:solidFill>
              </a:rPr>
              <a:t>φοροτεχνικος</a:t>
            </a:r>
            <a:endParaRPr lang="el-GR" sz="1400" b="1" dirty="0" smtClean="0">
              <a:solidFill>
                <a:srgbClr val="5C51F1"/>
              </a:solidFill>
            </a:endParaRPr>
          </a:p>
          <a:p>
            <a:pPr algn="ctr" fontAlgn="auto">
              <a:spcBef>
                <a:spcPts val="0"/>
              </a:spcBef>
              <a:spcAft>
                <a:spcPts val="0"/>
              </a:spcAft>
              <a:defRPr/>
            </a:pPr>
            <a:r>
              <a:rPr lang="el-GR" sz="1400" b="1" dirty="0" smtClean="0">
                <a:solidFill>
                  <a:srgbClr val="5C51F1"/>
                </a:solidFill>
                <a:latin typeface="Arial" pitchFamily="34" charset="0"/>
                <a:cs typeface="Arial" pitchFamily="34" charset="0"/>
              </a:rPr>
              <a:t>5. ……..</a:t>
            </a:r>
          </a:p>
          <a:p>
            <a:pPr algn="ctr" fontAlgn="auto">
              <a:spcBef>
                <a:spcPts val="0"/>
              </a:spcBef>
              <a:spcAft>
                <a:spcPts val="0"/>
              </a:spcAft>
              <a:defRPr/>
            </a:pPr>
            <a:endParaRPr lang="en-US" sz="1200" b="1" dirty="0">
              <a:solidFill>
                <a:schemeClr val="tx1"/>
              </a:solidFill>
              <a:latin typeface="Arial" pitchFamily="34" charset="0"/>
              <a:cs typeface="Arial" pitchFamily="34" charset="0"/>
            </a:endParaRPr>
          </a:p>
        </p:txBody>
      </p:sp>
      <p:sp>
        <p:nvSpPr>
          <p:cNvPr id="26" name="Rectangle 19"/>
          <p:cNvSpPr/>
          <p:nvPr/>
        </p:nvSpPr>
        <p:spPr>
          <a:xfrm>
            <a:off x="2065493" y="4676272"/>
            <a:ext cx="3671887" cy="1270000"/>
          </a:xfrm>
          <a:custGeom>
            <a:avLst/>
            <a:gdLst>
              <a:gd name="connsiteX0" fmla="*/ 0 w 1339596"/>
              <a:gd name="connsiteY0" fmla="*/ 0 h 1219200"/>
              <a:gd name="connsiteX1" fmla="*/ 1339596 w 1339596"/>
              <a:gd name="connsiteY1" fmla="*/ 0 h 1219200"/>
              <a:gd name="connsiteX2" fmla="*/ 1339596 w 1339596"/>
              <a:gd name="connsiteY2" fmla="*/ 1219200 h 1219200"/>
              <a:gd name="connsiteX3" fmla="*/ 0 w 1339596"/>
              <a:gd name="connsiteY3" fmla="*/ 1219200 h 1219200"/>
              <a:gd name="connsiteX4" fmla="*/ 0 w 1339596"/>
              <a:gd name="connsiteY4" fmla="*/ 0 h 1219200"/>
              <a:gd name="connsiteX0" fmla="*/ 0 w 1339596"/>
              <a:gd name="connsiteY0" fmla="*/ 11733 h 1230933"/>
              <a:gd name="connsiteX1" fmla="*/ 1306342 w 1339596"/>
              <a:gd name="connsiteY1" fmla="*/ 0 h 1230933"/>
              <a:gd name="connsiteX2" fmla="*/ 1339596 w 1339596"/>
              <a:gd name="connsiteY2" fmla="*/ 1230933 h 1230933"/>
              <a:gd name="connsiteX3" fmla="*/ 0 w 1339596"/>
              <a:gd name="connsiteY3" fmla="*/ 1230933 h 1230933"/>
              <a:gd name="connsiteX4" fmla="*/ 0 w 1339596"/>
              <a:gd name="connsiteY4" fmla="*/ 11733 h 1230933"/>
              <a:gd name="connsiteX0" fmla="*/ 55747 w 1339596"/>
              <a:gd name="connsiteY0" fmla="*/ 12706 h 1230933"/>
              <a:gd name="connsiteX1" fmla="*/ 1306342 w 1339596"/>
              <a:gd name="connsiteY1" fmla="*/ 0 h 1230933"/>
              <a:gd name="connsiteX2" fmla="*/ 1339596 w 1339596"/>
              <a:gd name="connsiteY2" fmla="*/ 1230933 h 1230933"/>
              <a:gd name="connsiteX3" fmla="*/ 0 w 1339596"/>
              <a:gd name="connsiteY3" fmla="*/ 1230933 h 1230933"/>
              <a:gd name="connsiteX4" fmla="*/ 55747 w 1339596"/>
              <a:gd name="connsiteY4" fmla="*/ 12706 h 1230933"/>
              <a:gd name="connsiteX0" fmla="*/ 28195 w 1339596"/>
              <a:gd name="connsiteY0" fmla="*/ 12225 h 1230933"/>
              <a:gd name="connsiteX1" fmla="*/ 1306342 w 1339596"/>
              <a:gd name="connsiteY1" fmla="*/ 0 h 1230933"/>
              <a:gd name="connsiteX2" fmla="*/ 1339596 w 1339596"/>
              <a:gd name="connsiteY2" fmla="*/ 1230933 h 1230933"/>
              <a:gd name="connsiteX3" fmla="*/ 0 w 1339596"/>
              <a:gd name="connsiteY3" fmla="*/ 1230933 h 1230933"/>
              <a:gd name="connsiteX4" fmla="*/ 28195 w 1339596"/>
              <a:gd name="connsiteY4" fmla="*/ 12225 h 1230933"/>
              <a:gd name="connsiteX0" fmla="*/ 28195 w 1353846"/>
              <a:gd name="connsiteY0" fmla="*/ 6385 h 1225093"/>
              <a:gd name="connsiteX1" fmla="*/ 1353846 w 1353846"/>
              <a:gd name="connsiteY1" fmla="*/ 0 h 1225093"/>
              <a:gd name="connsiteX2" fmla="*/ 1339596 w 1353846"/>
              <a:gd name="connsiteY2" fmla="*/ 1225093 h 1225093"/>
              <a:gd name="connsiteX3" fmla="*/ 0 w 1353846"/>
              <a:gd name="connsiteY3" fmla="*/ 1225093 h 1225093"/>
              <a:gd name="connsiteX4" fmla="*/ 28195 w 1353846"/>
              <a:gd name="connsiteY4" fmla="*/ 6385 h 1225093"/>
              <a:gd name="connsiteX0" fmla="*/ 20681 w 1353846"/>
              <a:gd name="connsiteY0" fmla="*/ 6253 h 1225093"/>
              <a:gd name="connsiteX1" fmla="*/ 1353846 w 1353846"/>
              <a:gd name="connsiteY1" fmla="*/ 0 h 1225093"/>
              <a:gd name="connsiteX2" fmla="*/ 1339596 w 1353846"/>
              <a:gd name="connsiteY2" fmla="*/ 1225093 h 1225093"/>
              <a:gd name="connsiteX3" fmla="*/ 0 w 1353846"/>
              <a:gd name="connsiteY3" fmla="*/ 1225093 h 1225093"/>
              <a:gd name="connsiteX4" fmla="*/ 20681 w 1353846"/>
              <a:gd name="connsiteY4" fmla="*/ 6253 h 1225093"/>
              <a:gd name="connsiteX0" fmla="*/ 20681 w 1339596"/>
              <a:gd name="connsiteY0" fmla="*/ 6603 h 1225443"/>
              <a:gd name="connsiteX1" fmla="*/ 1333808 w 1339596"/>
              <a:gd name="connsiteY1" fmla="*/ 0 h 1225443"/>
              <a:gd name="connsiteX2" fmla="*/ 1339596 w 1339596"/>
              <a:gd name="connsiteY2" fmla="*/ 1225443 h 1225443"/>
              <a:gd name="connsiteX3" fmla="*/ 0 w 1339596"/>
              <a:gd name="connsiteY3" fmla="*/ 1225443 h 1225443"/>
              <a:gd name="connsiteX4" fmla="*/ 20681 w 1339596"/>
              <a:gd name="connsiteY4" fmla="*/ 6603 h 1225443"/>
              <a:gd name="connsiteX0" fmla="*/ 33205 w 1339596"/>
              <a:gd name="connsiteY0" fmla="*/ 6822 h 1225443"/>
              <a:gd name="connsiteX1" fmla="*/ 1333808 w 1339596"/>
              <a:gd name="connsiteY1" fmla="*/ 0 h 1225443"/>
              <a:gd name="connsiteX2" fmla="*/ 1339596 w 1339596"/>
              <a:gd name="connsiteY2" fmla="*/ 1225443 h 1225443"/>
              <a:gd name="connsiteX3" fmla="*/ 0 w 1339596"/>
              <a:gd name="connsiteY3" fmla="*/ 1225443 h 1225443"/>
              <a:gd name="connsiteX4" fmla="*/ 33205 w 1339596"/>
              <a:gd name="connsiteY4" fmla="*/ 6822 h 1225443"/>
              <a:gd name="connsiteX0" fmla="*/ 13167 w 1339596"/>
              <a:gd name="connsiteY0" fmla="*/ 6472 h 1225443"/>
              <a:gd name="connsiteX1" fmla="*/ 1333808 w 1339596"/>
              <a:gd name="connsiteY1" fmla="*/ 0 h 1225443"/>
              <a:gd name="connsiteX2" fmla="*/ 1339596 w 1339596"/>
              <a:gd name="connsiteY2" fmla="*/ 1225443 h 1225443"/>
              <a:gd name="connsiteX3" fmla="*/ 0 w 1339596"/>
              <a:gd name="connsiteY3" fmla="*/ 1225443 h 1225443"/>
              <a:gd name="connsiteX4" fmla="*/ 13167 w 1339596"/>
              <a:gd name="connsiteY4" fmla="*/ 6472 h 1225443"/>
              <a:gd name="connsiteX0" fmla="*/ 13167 w 1333884"/>
              <a:gd name="connsiteY0" fmla="*/ 6472 h 1225443"/>
              <a:gd name="connsiteX1" fmla="*/ 1333808 w 1333884"/>
              <a:gd name="connsiteY1" fmla="*/ 0 h 1225443"/>
              <a:gd name="connsiteX2" fmla="*/ 1302330 w 1333884"/>
              <a:gd name="connsiteY2" fmla="*/ 1207253 h 1225443"/>
              <a:gd name="connsiteX3" fmla="*/ 0 w 1333884"/>
              <a:gd name="connsiteY3" fmla="*/ 1225443 h 1225443"/>
              <a:gd name="connsiteX4" fmla="*/ 13167 w 1333884"/>
              <a:gd name="connsiteY4" fmla="*/ 6472 h 1225443"/>
              <a:gd name="connsiteX0" fmla="*/ 13167 w 1334211"/>
              <a:gd name="connsiteY0" fmla="*/ 6472 h 1232826"/>
              <a:gd name="connsiteX1" fmla="*/ 1333808 w 1334211"/>
              <a:gd name="connsiteY1" fmla="*/ 0 h 1232826"/>
              <a:gd name="connsiteX2" fmla="*/ 1331950 w 1334211"/>
              <a:gd name="connsiteY2" fmla="*/ 1232826 h 1232826"/>
              <a:gd name="connsiteX3" fmla="*/ 0 w 1334211"/>
              <a:gd name="connsiteY3" fmla="*/ 1225443 h 1232826"/>
              <a:gd name="connsiteX4" fmla="*/ 13167 w 1334211"/>
              <a:gd name="connsiteY4" fmla="*/ 6472 h 1232826"/>
              <a:gd name="connsiteX0" fmla="*/ 13167 w 1333952"/>
              <a:gd name="connsiteY0" fmla="*/ 6472 h 1225443"/>
              <a:gd name="connsiteX1" fmla="*/ 1333808 w 1333952"/>
              <a:gd name="connsiteY1" fmla="*/ 0 h 1225443"/>
              <a:gd name="connsiteX2" fmla="*/ 1319601 w 1333952"/>
              <a:gd name="connsiteY2" fmla="*/ 1222588 h 1225443"/>
              <a:gd name="connsiteX3" fmla="*/ 0 w 1333952"/>
              <a:gd name="connsiteY3" fmla="*/ 1225443 h 1225443"/>
              <a:gd name="connsiteX4" fmla="*/ 13167 w 1333952"/>
              <a:gd name="connsiteY4" fmla="*/ 6472 h 1225443"/>
              <a:gd name="connsiteX0" fmla="*/ 30785 w 1333952"/>
              <a:gd name="connsiteY0" fmla="*/ 0 h 1235984"/>
              <a:gd name="connsiteX1" fmla="*/ 1333808 w 1333952"/>
              <a:gd name="connsiteY1" fmla="*/ 10541 h 1235984"/>
              <a:gd name="connsiteX2" fmla="*/ 1319601 w 1333952"/>
              <a:gd name="connsiteY2" fmla="*/ 1233129 h 1235984"/>
              <a:gd name="connsiteX3" fmla="*/ 0 w 1333952"/>
              <a:gd name="connsiteY3" fmla="*/ 1235984 h 1235984"/>
              <a:gd name="connsiteX4" fmla="*/ 30785 w 1333952"/>
              <a:gd name="connsiteY4" fmla="*/ 0 h 1235984"/>
              <a:gd name="connsiteX0" fmla="*/ 30785 w 1319601"/>
              <a:gd name="connsiteY0" fmla="*/ 0 h 1235984"/>
              <a:gd name="connsiteX1" fmla="*/ 1312848 w 1319601"/>
              <a:gd name="connsiteY1" fmla="*/ 20567 h 1235984"/>
              <a:gd name="connsiteX2" fmla="*/ 1319601 w 1319601"/>
              <a:gd name="connsiteY2" fmla="*/ 1233129 h 1235984"/>
              <a:gd name="connsiteX3" fmla="*/ 0 w 1319601"/>
              <a:gd name="connsiteY3" fmla="*/ 1235984 h 1235984"/>
              <a:gd name="connsiteX4" fmla="*/ 30785 w 1319601"/>
              <a:gd name="connsiteY4" fmla="*/ 0 h 12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601" h="1235984">
                <a:moveTo>
                  <a:pt x="30785" y="0"/>
                </a:moveTo>
                <a:lnTo>
                  <a:pt x="1312848" y="20567"/>
                </a:lnTo>
                <a:cubicBezTo>
                  <a:pt x="1314777" y="429048"/>
                  <a:pt x="1317672" y="824648"/>
                  <a:pt x="1319601" y="1233129"/>
                </a:cubicBezTo>
                <a:lnTo>
                  <a:pt x="0" y="1235984"/>
                </a:lnTo>
                <a:lnTo>
                  <a:pt x="30785" y="0"/>
                </a:lnTo>
                <a:close/>
              </a:path>
            </a:pathLst>
          </a:custGeom>
          <a:solidFill>
            <a:srgbClr val="FF0000"/>
          </a:solidFill>
          <a:ln>
            <a:noFill/>
          </a:ln>
          <a:effectLst>
            <a:outerShdw blurRad="381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fontAlgn="auto">
              <a:spcBef>
                <a:spcPts val="0"/>
              </a:spcBef>
              <a:spcAft>
                <a:spcPts val="0"/>
              </a:spcAft>
              <a:defRPr/>
            </a:pPr>
            <a:r>
              <a:rPr lang="el-GR" sz="1200" b="1" dirty="0" smtClean="0">
                <a:solidFill>
                  <a:schemeClr val="tx1"/>
                </a:solidFill>
              </a:rPr>
              <a:t>Δαπάνη αγοράς βιολογικού αλεύρου</a:t>
            </a:r>
          </a:p>
          <a:p>
            <a:pPr algn="ctr" fontAlgn="auto">
              <a:spcBef>
                <a:spcPts val="0"/>
              </a:spcBef>
              <a:spcAft>
                <a:spcPts val="0"/>
              </a:spcAft>
              <a:defRPr/>
            </a:pPr>
            <a:r>
              <a:rPr lang="el-GR" sz="1200" b="1" dirty="0" smtClean="0">
                <a:solidFill>
                  <a:schemeClr val="tx1"/>
                </a:solidFill>
              </a:rPr>
              <a:t>Μισθοδοσία</a:t>
            </a:r>
          </a:p>
          <a:p>
            <a:pPr algn="ctr" fontAlgn="auto">
              <a:spcBef>
                <a:spcPts val="0"/>
              </a:spcBef>
              <a:spcAft>
                <a:spcPts val="0"/>
              </a:spcAft>
              <a:defRPr/>
            </a:pPr>
            <a:r>
              <a:rPr lang="el-GR" sz="1200" b="1" dirty="0" smtClean="0">
                <a:solidFill>
                  <a:schemeClr val="tx1"/>
                </a:solidFill>
              </a:rPr>
              <a:t>Ενοίκια/</a:t>
            </a:r>
            <a:r>
              <a:rPr lang="el-GR" sz="1200" b="1" dirty="0" err="1" smtClean="0">
                <a:solidFill>
                  <a:schemeClr val="tx1"/>
                </a:solidFill>
              </a:rPr>
              <a:t>ηλεκτρικο</a:t>
            </a:r>
            <a:r>
              <a:rPr lang="el-GR" sz="1200" b="1" dirty="0" smtClean="0">
                <a:solidFill>
                  <a:schemeClr val="tx1"/>
                </a:solidFill>
              </a:rPr>
              <a:t>/</a:t>
            </a:r>
            <a:r>
              <a:rPr lang="el-GR" sz="1200" b="1" dirty="0" err="1" smtClean="0">
                <a:solidFill>
                  <a:schemeClr val="tx1"/>
                </a:solidFill>
              </a:rPr>
              <a:t>νερο</a:t>
            </a:r>
            <a:endParaRPr lang="el-GR" sz="1200" b="1" dirty="0" smtClean="0">
              <a:solidFill>
                <a:schemeClr val="tx1"/>
              </a:solidFill>
            </a:endParaRPr>
          </a:p>
          <a:p>
            <a:pPr algn="ctr" fontAlgn="auto">
              <a:spcBef>
                <a:spcPts val="0"/>
              </a:spcBef>
              <a:spcAft>
                <a:spcPts val="0"/>
              </a:spcAft>
              <a:defRPr/>
            </a:pPr>
            <a:r>
              <a:rPr lang="el-GR" sz="1200" b="1" dirty="0" smtClean="0">
                <a:solidFill>
                  <a:schemeClr val="tx1"/>
                </a:solidFill>
              </a:rPr>
              <a:t>Βενζίνη</a:t>
            </a:r>
          </a:p>
          <a:p>
            <a:pPr algn="ctr" fontAlgn="auto">
              <a:spcBef>
                <a:spcPts val="0"/>
              </a:spcBef>
              <a:spcAft>
                <a:spcPts val="0"/>
              </a:spcAft>
              <a:defRPr/>
            </a:pPr>
            <a:r>
              <a:rPr lang="el-GR" sz="1200" b="1" dirty="0" smtClean="0">
                <a:solidFill>
                  <a:schemeClr val="tx1"/>
                </a:solidFill>
              </a:rPr>
              <a:t>Ασφάλεια……..</a:t>
            </a:r>
          </a:p>
          <a:p>
            <a:pPr algn="ctr" fontAlgn="auto">
              <a:spcBef>
                <a:spcPts val="0"/>
              </a:spcBef>
              <a:spcAft>
                <a:spcPts val="0"/>
              </a:spcAft>
              <a:defRPr/>
            </a:pPr>
            <a:endParaRPr lang="el-GR" sz="1200" b="1" dirty="0" smtClean="0">
              <a:solidFill>
                <a:schemeClr val="tx1"/>
              </a:solidFill>
            </a:endParaRPr>
          </a:p>
        </p:txBody>
      </p:sp>
    </p:spTree>
    <p:extLst>
      <p:ext uri="{BB962C8B-B14F-4D97-AF65-F5344CB8AC3E}">
        <p14:creationId xmlns:p14="http://schemas.microsoft.com/office/powerpoint/2010/main" val="17680992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071" y="484356"/>
            <a:ext cx="3281091" cy="523220"/>
          </a:xfrm>
          <a:prstGeom prst="rect">
            <a:avLst/>
          </a:prstGeom>
        </p:spPr>
        <p:txBody>
          <a:bodyPr wrap="none">
            <a:spAutoFit/>
          </a:bodyPr>
          <a:lstStyle/>
          <a:p>
            <a:r>
              <a:rPr lang="el-GR" sz="2800" b="1" dirty="0">
                <a:solidFill>
                  <a:schemeClr val="bg1"/>
                </a:solidFill>
              </a:rPr>
              <a:t>ΕΡΓΑΣΙΑ ΓΙΑ ΤΟ </a:t>
            </a:r>
            <a:r>
              <a:rPr lang="el-GR" sz="2800" b="1" dirty="0" smtClean="0">
                <a:solidFill>
                  <a:schemeClr val="bg1"/>
                </a:solidFill>
              </a:rPr>
              <a:t>ΣΠΙΤΙ</a:t>
            </a:r>
            <a:endParaRPr lang="en-GB" sz="2800" b="1" dirty="0">
              <a:solidFill>
                <a:schemeClr val="bg1"/>
              </a:solidFill>
            </a:endParaRPr>
          </a:p>
        </p:txBody>
      </p:sp>
      <p:pic>
        <p:nvPicPr>
          <p:cNvPr id="8" name="Picture 7"/>
          <p:cNvPicPr>
            <a:picLocks noChangeAspect="1"/>
          </p:cNvPicPr>
          <p:nvPr/>
        </p:nvPicPr>
        <p:blipFill>
          <a:blip r:embed="rId2"/>
          <a:stretch>
            <a:fillRect/>
          </a:stretch>
        </p:blipFill>
        <p:spPr>
          <a:xfrm>
            <a:off x="8369417" y="1373541"/>
            <a:ext cx="3031332" cy="2131669"/>
          </a:xfrm>
          <a:prstGeom prst="rect">
            <a:avLst/>
          </a:prstGeom>
        </p:spPr>
      </p:pic>
      <p:pic>
        <p:nvPicPr>
          <p:cNvPr id="9" name="Picture 8"/>
          <p:cNvPicPr>
            <a:picLocks noChangeAspect="1"/>
          </p:cNvPicPr>
          <p:nvPr/>
        </p:nvPicPr>
        <p:blipFill>
          <a:blip r:embed="rId3"/>
          <a:stretch>
            <a:fillRect/>
          </a:stretch>
        </p:blipFill>
        <p:spPr>
          <a:xfrm>
            <a:off x="5320519" y="3284908"/>
            <a:ext cx="2792531" cy="2388973"/>
          </a:xfrm>
          <a:prstGeom prst="rect">
            <a:avLst/>
          </a:prstGeom>
        </p:spPr>
      </p:pic>
      <p:pic>
        <p:nvPicPr>
          <p:cNvPr id="10" name="Picture 9"/>
          <p:cNvPicPr>
            <a:picLocks noChangeAspect="1"/>
          </p:cNvPicPr>
          <p:nvPr/>
        </p:nvPicPr>
        <p:blipFill>
          <a:blip r:embed="rId4"/>
          <a:stretch>
            <a:fillRect/>
          </a:stretch>
        </p:blipFill>
        <p:spPr>
          <a:xfrm>
            <a:off x="884662" y="3862034"/>
            <a:ext cx="2857500" cy="2038350"/>
          </a:xfrm>
          <a:prstGeom prst="rect">
            <a:avLst/>
          </a:prstGeom>
        </p:spPr>
      </p:pic>
      <p:sp>
        <p:nvSpPr>
          <p:cNvPr id="11" name="Content Placeholder 2"/>
          <p:cNvSpPr txBox="1">
            <a:spLocks/>
          </p:cNvSpPr>
          <p:nvPr/>
        </p:nvSpPr>
        <p:spPr>
          <a:xfrm>
            <a:off x="821422" y="1448120"/>
            <a:ext cx="6678336" cy="1739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dirty="0" smtClean="0"/>
              <a:t>Συμπληρώστε   το </a:t>
            </a:r>
            <a:r>
              <a:rPr lang="en-GB" dirty="0" smtClean="0"/>
              <a:t>Business Model Canvas  </a:t>
            </a:r>
            <a:r>
              <a:rPr lang="el-GR" dirty="0" smtClean="0"/>
              <a:t> της δικής σας επιχειρηματικής ιδέας</a:t>
            </a:r>
            <a:r>
              <a:rPr lang="en-GB" dirty="0" smtClean="0"/>
              <a:t> </a:t>
            </a:r>
            <a:r>
              <a:rPr lang="el-GR" dirty="0" smtClean="0"/>
              <a:t> για να το παρουσιάσετε στο επόμενο μάθημα 23/01/2023 </a:t>
            </a:r>
            <a:endParaRPr lang="en-GB" dirty="0"/>
          </a:p>
        </p:txBody>
      </p:sp>
    </p:spTree>
    <p:extLst>
      <p:ext uri="{BB962C8B-B14F-4D97-AF65-F5344CB8AC3E}">
        <p14:creationId xmlns:p14="http://schemas.microsoft.com/office/powerpoint/2010/main" val="36222046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071" y="484356"/>
            <a:ext cx="2712922" cy="523220"/>
          </a:xfrm>
          <a:prstGeom prst="rect">
            <a:avLst/>
          </a:prstGeom>
        </p:spPr>
        <p:txBody>
          <a:bodyPr wrap="none">
            <a:spAutoFit/>
          </a:bodyPr>
          <a:lstStyle/>
          <a:p>
            <a:r>
              <a:rPr lang="el-GR" sz="2800" b="1" dirty="0">
                <a:solidFill>
                  <a:schemeClr val="bg1"/>
                </a:solidFill>
              </a:rPr>
              <a:t>Ανακεφαλαίωση</a:t>
            </a:r>
            <a:endParaRPr lang="en-GB" sz="2800" b="1" dirty="0">
              <a:solidFill>
                <a:schemeClr val="bg1"/>
              </a:solidFill>
            </a:endParaRPr>
          </a:p>
        </p:txBody>
      </p:sp>
      <p:sp>
        <p:nvSpPr>
          <p:cNvPr id="7" name="Content Placeholder 2"/>
          <p:cNvSpPr txBox="1">
            <a:spLocks/>
          </p:cNvSpPr>
          <p:nvPr/>
        </p:nvSpPr>
        <p:spPr>
          <a:xfrm>
            <a:off x="838200" y="1825625"/>
            <a:ext cx="10515600" cy="29141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l-GR" smtClean="0"/>
              <a:t>Στην παρουσίαση αυτή</a:t>
            </a:r>
          </a:p>
          <a:p>
            <a:pPr>
              <a:buFont typeface="Wingdings" panose="05000000000000000000" pitchFamily="2" charset="2"/>
              <a:buChar char="Ø"/>
            </a:pPr>
            <a:r>
              <a:rPr lang="el-GR" smtClean="0"/>
              <a:t> μιλήσαμε για το μάρκετινγκ και  τα εργαλεία του  </a:t>
            </a:r>
            <a:r>
              <a:rPr lang="en-GB" smtClean="0"/>
              <a:t>(4P &amp; SAVE) </a:t>
            </a:r>
            <a:r>
              <a:rPr lang="el-GR" smtClean="0"/>
              <a:t>, </a:t>
            </a:r>
          </a:p>
          <a:p>
            <a:pPr>
              <a:buFont typeface="Wingdings" panose="05000000000000000000" pitchFamily="2" charset="2"/>
              <a:buChar char="Ø"/>
            </a:pPr>
            <a:r>
              <a:rPr lang="el-GR" smtClean="0"/>
              <a:t> την </a:t>
            </a:r>
            <a:r>
              <a:rPr lang="en-GB" smtClean="0"/>
              <a:t>SWOT ANALYSIS</a:t>
            </a:r>
            <a:r>
              <a:rPr lang="el-GR" smtClean="0"/>
              <a:t>, </a:t>
            </a:r>
          </a:p>
          <a:p>
            <a:pPr>
              <a:buFont typeface="Wingdings" panose="05000000000000000000" pitchFamily="2" charset="2"/>
              <a:buChar char="Ø"/>
            </a:pPr>
            <a:r>
              <a:rPr lang="el-GR" smtClean="0"/>
              <a:t> </a:t>
            </a:r>
            <a:r>
              <a:rPr lang="en-GB" smtClean="0"/>
              <a:t>Business Model Canvas, </a:t>
            </a:r>
            <a:r>
              <a:rPr lang="el-GR" smtClean="0"/>
              <a:t>χρήση και χρησιμότητα ,</a:t>
            </a:r>
          </a:p>
          <a:p>
            <a:pPr marL="0" indent="0">
              <a:buFont typeface="Arial" panose="020B0604020202020204" pitchFamily="34" charset="0"/>
              <a:buNone/>
            </a:pPr>
            <a:r>
              <a:rPr lang="el-GR" smtClean="0"/>
              <a:t> </a:t>
            </a:r>
            <a:endParaRPr lang="en-GB" smtClean="0"/>
          </a:p>
          <a:p>
            <a:endParaRPr lang="en-GB" dirty="0"/>
          </a:p>
        </p:txBody>
      </p:sp>
    </p:spTree>
    <p:extLst>
      <p:ext uri="{BB962C8B-B14F-4D97-AF65-F5344CB8AC3E}">
        <p14:creationId xmlns:p14="http://schemas.microsoft.com/office/powerpoint/2010/main" val="16106129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5032" y="484356"/>
            <a:ext cx="3598036" cy="523220"/>
          </a:xfrm>
          <a:prstGeom prst="rect">
            <a:avLst/>
          </a:prstGeom>
        </p:spPr>
        <p:txBody>
          <a:bodyPr wrap="none">
            <a:spAutoFit/>
          </a:bodyPr>
          <a:lstStyle/>
          <a:p>
            <a:pPr algn="ctr"/>
            <a:r>
              <a:rPr lang="el-GR" sz="2800" b="1" dirty="0">
                <a:solidFill>
                  <a:schemeClr val="bg1"/>
                </a:solidFill>
              </a:rPr>
              <a:t>ΕΡΩΤΗΣΕΙΣ   ΣΥΖΗΤΗΣΗ</a:t>
            </a:r>
            <a:endParaRPr lang="en-GB" sz="2800" b="1" dirty="0">
              <a:solidFill>
                <a:schemeClr val="bg1"/>
              </a:solidFill>
            </a:endParaRPr>
          </a:p>
        </p:txBody>
      </p:sp>
      <p:pic>
        <p:nvPicPr>
          <p:cNvPr id="7" name="Picture 6"/>
          <p:cNvPicPr>
            <a:picLocks noChangeAspect="1"/>
          </p:cNvPicPr>
          <p:nvPr/>
        </p:nvPicPr>
        <p:blipFill>
          <a:blip r:embed="rId2"/>
          <a:stretch>
            <a:fillRect/>
          </a:stretch>
        </p:blipFill>
        <p:spPr>
          <a:xfrm>
            <a:off x="3943086" y="2378317"/>
            <a:ext cx="3990975" cy="1908088"/>
          </a:xfrm>
          <a:prstGeom prst="rect">
            <a:avLst/>
          </a:prstGeom>
        </p:spPr>
      </p:pic>
    </p:spTree>
    <p:extLst>
      <p:ext uri="{BB962C8B-B14F-4D97-AF65-F5344CB8AC3E}">
        <p14:creationId xmlns:p14="http://schemas.microsoft.com/office/powerpoint/2010/main" val="21029940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81760" y="263446"/>
            <a:ext cx="9643084" cy="812134"/>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4000" dirty="0" smtClean="0">
                <a:solidFill>
                  <a:schemeClr val="bg1"/>
                </a:solidFill>
              </a:rPr>
              <a:t>ΒΙΒΛΙΟΓΡΑΦΙΑ / ΣΥΝΔΕΣΜΟΙ</a:t>
            </a:r>
            <a:endParaRPr lang="pt-PT" sz="4000" b="1" dirty="0">
              <a:solidFill>
                <a:schemeClr val="bg1"/>
              </a:solidFill>
            </a:endParaRPr>
          </a:p>
        </p:txBody>
      </p:sp>
      <p:sp>
        <p:nvSpPr>
          <p:cNvPr id="5" name="Content Placeholder 2"/>
          <p:cNvSpPr txBox="1">
            <a:spLocks/>
          </p:cNvSpPr>
          <p:nvPr/>
        </p:nvSpPr>
        <p:spPr>
          <a:xfrm>
            <a:off x="787400" y="1256665"/>
            <a:ext cx="10515600" cy="24737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000" b="1" dirty="0"/>
              <a:t>ΒΙΒΛΙΟΓΡΑΦΙΚΕΣ ΑΝΑΦΟΡΕΣ</a:t>
            </a:r>
            <a:endParaRPr lang="en-GB" sz="2000" dirty="0"/>
          </a:p>
          <a:p>
            <a:pPr marL="0" lvl="0" indent="0" eaLnBrk="0" fontAlgn="base" hangingPunct="0">
              <a:lnSpc>
                <a:spcPct val="100000"/>
              </a:lnSpc>
              <a:spcBef>
                <a:spcPct val="0"/>
              </a:spcBef>
              <a:spcAft>
                <a:spcPct val="0"/>
              </a:spcAft>
              <a:buNone/>
            </a:pPr>
            <a:r>
              <a:rPr lang="en-GB" sz="1600" u="sng" dirty="0">
                <a:latin typeface="Calibri" panose="020F0502020204030204" pitchFamily="34" charset="0"/>
                <a:ea typeface="Times New Roman" panose="02020603050405020304" pitchFamily="18" charset="0"/>
                <a:cs typeface="Calibri" panose="020F0502020204030204" pitchFamily="34" charset="0"/>
              </a:rPr>
              <a:t>https</a:t>
            </a:r>
            <a:r>
              <a:rPr lang="el-GR" sz="1600" u="sng" dirty="0">
                <a:latin typeface="Calibri" panose="020F0502020204030204" pitchFamily="34" charset="0"/>
                <a:ea typeface="Times New Roman" panose="02020603050405020304" pitchFamily="18" charset="0"/>
                <a:cs typeface="Calibri" panose="020F0502020204030204" pitchFamily="34" charset="0"/>
              </a:rPr>
              <a:t>://</a:t>
            </a:r>
            <a:r>
              <a:rPr lang="en-GB" sz="1600" u="sng" dirty="0">
                <a:latin typeface="Calibri" panose="020F0502020204030204" pitchFamily="34" charset="0"/>
                <a:ea typeface="Times New Roman" panose="02020603050405020304" pitchFamily="18" charset="0"/>
                <a:cs typeface="Calibri" panose="020F0502020204030204" pitchFamily="34" charset="0"/>
              </a:rPr>
              <a:t>www</a:t>
            </a:r>
            <a:r>
              <a:rPr lang="el-GR" sz="1600" u="sng" dirty="0">
                <a:latin typeface="Calibri" panose="020F0502020204030204" pitchFamily="34" charset="0"/>
                <a:ea typeface="Times New Roman" panose="02020603050405020304" pitchFamily="18" charset="0"/>
                <a:cs typeface="Calibri" panose="020F0502020204030204" pitchFamily="34" charset="0"/>
              </a:rPr>
              <a:t>.</a:t>
            </a:r>
            <a:r>
              <a:rPr lang="en-GB" sz="1600" u="sng" dirty="0" err="1">
                <a:latin typeface="Calibri" panose="020F0502020204030204" pitchFamily="34" charset="0"/>
                <a:ea typeface="Times New Roman" panose="02020603050405020304" pitchFamily="18" charset="0"/>
                <a:cs typeface="Calibri" panose="020F0502020204030204" pitchFamily="34" charset="0"/>
              </a:rPr>
              <a:t>kemel</a:t>
            </a:r>
            <a:r>
              <a:rPr lang="el-GR" sz="1600" u="sng" dirty="0">
                <a:latin typeface="Calibri" panose="020F0502020204030204" pitchFamily="34" charset="0"/>
                <a:ea typeface="Times New Roman" panose="02020603050405020304" pitchFamily="18" charset="0"/>
                <a:cs typeface="Calibri" panose="020F0502020204030204" pitchFamily="34" charset="0"/>
              </a:rPr>
              <a:t>.</a:t>
            </a:r>
            <a:r>
              <a:rPr lang="en-GB" sz="1600" u="sng" dirty="0">
                <a:latin typeface="Calibri" panose="020F0502020204030204" pitchFamily="34" charset="0"/>
                <a:ea typeface="Times New Roman" panose="02020603050405020304" pitchFamily="18" charset="0"/>
                <a:cs typeface="Calibri" panose="020F0502020204030204" pitchFamily="34" charset="0"/>
              </a:rPr>
              <a:t>gr</a:t>
            </a:r>
            <a:r>
              <a:rPr lang="el-GR" sz="1600" u="sng" dirty="0">
                <a:latin typeface="Calibri" panose="020F0502020204030204" pitchFamily="34" charset="0"/>
                <a:ea typeface="Times New Roman" panose="02020603050405020304" pitchFamily="18" charset="0"/>
                <a:cs typeface="Calibri" panose="020F0502020204030204" pitchFamily="34" charset="0"/>
              </a:rPr>
              <a:t> ›</a:t>
            </a:r>
            <a:endParaRPr lang="en-GB" sz="1800" dirty="0">
              <a:ea typeface="Times New Roman" panose="02020603050405020304" pitchFamily="18" charset="0"/>
            </a:endParaRPr>
          </a:p>
          <a:p>
            <a:pPr marL="0" lvl="0" indent="0" eaLnBrk="0" fontAlgn="base" hangingPunct="0">
              <a:lnSpc>
                <a:spcPct val="100000"/>
              </a:lnSpc>
              <a:spcBef>
                <a:spcPct val="0"/>
              </a:spcBef>
              <a:spcAft>
                <a:spcPct val="0"/>
              </a:spcAft>
              <a:buNone/>
            </a:pPr>
            <a:r>
              <a:rPr lang="en-GB" sz="1600" dirty="0">
                <a:latin typeface="Calibri" panose="020F0502020204030204" pitchFamily="34" charset="0"/>
                <a:ea typeface="Calibri" panose="020F0502020204030204" pitchFamily="34" charset="0"/>
                <a:cs typeface="Calibri" panose="020F0502020204030204" pitchFamily="34" charset="0"/>
                <a:hlinkClick r:id="rId2"/>
              </a:rPr>
              <a:t>https</a:t>
            </a:r>
            <a:r>
              <a:rPr lang="el-GR" sz="1600" dirty="0">
                <a:latin typeface="Calibri" panose="020F0502020204030204" pitchFamily="34" charset="0"/>
                <a:ea typeface="Calibri" panose="020F0502020204030204" pitchFamily="34" charset="0"/>
                <a:cs typeface="Calibri" panose="020F0502020204030204" pitchFamily="34" charset="0"/>
                <a:hlinkClick r:id="rId2"/>
              </a:rPr>
              <a:t>://</a:t>
            </a:r>
            <a:r>
              <a:rPr lang="en-GB" sz="1600" dirty="0" err="1">
                <a:latin typeface="Calibri" panose="020F0502020204030204" pitchFamily="34" charset="0"/>
                <a:ea typeface="Calibri" panose="020F0502020204030204" pitchFamily="34" charset="0"/>
                <a:cs typeface="Calibri" panose="020F0502020204030204" pitchFamily="34" charset="0"/>
                <a:hlinkClick r:id="rId2"/>
              </a:rPr>
              <a:t>canvanizer</a:t>
            </a:r>
            <a:r>
              <a:rPr lang="el-GR" sz="1600" dirty="0">
                <a:latin typeface="Calibri" panose="020F0502020204030204" pitchFamily="34" charset="0"/>
                <a:ea typeface="Calibri" panose="020F0502020204030204" pitchFamily="34" charset="0"/>
                <a:cs typeface="Calibri" panose="020F0502020204030204" pitchFamily="34" charset="0"/>
                <a:hlinkClick r:id="rId2"/>
              </a:rPr>
              <a:t>.</a:t>
            </a:r>
            <a:r>
              <a:rPr lang="en-GB" sz="1600" dirty="0">
                <a:latin typeface="Calibri" panose="020F0502020204030204" pitchFamily="34" charset="0"/>
                <a:ea typeface="Calibri" panose="020F0502020204030204" pitchFamily="34" charset="0"/>
                <a:cs typeface="Calibri" panose="020F0502020204030204" pitchFamily="34" charset="0"/>
                <a:hlinkClick r:id="rId2"/>
              </a:rPr>
              <a:t>com</a:t>
            </a:r>
            <a:r>
              <a:rPr lang="el-GR" sz="1600" dirty="0">
                <a:latin typeface="Calibri" panose="020F0502020204030204" pitchFamily="34" charset="0"/>
                <a:ea typeface="Calibri" panose="020F0502020204030204" pitchFamily="34" charset="0"/>
                <a:cs typeface="Calibri" panose="020F0502020204030204" pitchFamily="34" charset="0"/>
                <a:hlinkClick r:id="rId2"/>
              </a:rPr>
              <a:t>/</a:t>
            </a:r>
            <a:r>
              <a:rPr lang="en-GB" sz="1600" dirty="0">
                <a:latin typeface="Calibri" panose="020F0502020204030204" pitchFamily="34" charset="0"/>
                <a:ea typeface="Calibri" panose="020F0502020204030204" pitchFamily="34" charset="0"/>
                <a:cs typeface="Calibri" panose="020F0502020204030204" pitchFamily="34" charset="0"/>
                <a:hlinkClick r:id="rId2"/>
              </a:rPr>
              <a:t>new</a:t>
            </a:r>
            <a:r>
              <a:rPr lang="el-GR" sz="1600" dirty="0">
                <a:latin typeface="Calibri" panose="020F0502020204030204" pitchFamily="34" charset="0"/>
                <a:ea typeface="Calibri" panose="020F0502020204030204" pitchFamily="34" charset="0"/>
                <a:cs typeface="Calibri" panose="020F0502020204030204" pitchFamily="34" charset="0"/>
                <a:hlinkClick r:id="rId2"/>
              </a:rPr>
              <a:t>/</a:t>
            </a:r>
            <a:r>
              <a:rPr lang="en-GB" sz="1600" dirty="0">
                <a:latin typeface="Calibri" panose="020F0502020204030204" pitchFamily="34" charset="0"/>
                <a:ea typeface="Calibri" panose="020F0502020204030204" pitchFamily="34" charset="0"/>
                <a:cs typeface="Calibri" panose="020F0502020204030204" pitchFamily="34" charset="0"/>
                <a:hlinkClick r:id="rId2"/>
              </a:rPr>
              <a:t>lean</a:t>
            </a:r>
            <a:r>
              <a:rPr lang="el-GR" sz="1600" dirty="0">
                <a:latin typeface="Calibri" panose="020F0502020204030204" pitchFamily="34" charset="0"/>
                <a:ea typeface="Calibri" panose="020F0502020204030204" pitchFamily="34" charset="0"/>
                <a:cs typeface="Calibri" panose="020F0502020204030204" pitchFamily="34" charset="0"/>
                <a:hlinkClick r:id="rId2"/>
              </a:rPr>
              <a:t>-</a:t>
            </a:r>
            <a:r>
              <a:rPr lang="en-GB" sz="1600" dirty="0">
                <a:latin typeface="Calibri" panose="020F0502020204030204" pitchFamily="34" charset="0"/>
                <a:ea typeface="Calibri" panose="020F0502020204030204" pitchFamily="34" charset="0"/>
                <a:cs typeface="Calibri" panose="020F0502020204030204" pitchFamily="34" charset="0"/>
                <a:hlinkClick r:id="rId2"/>
              </a:rPr>
              <a:t>canvas</a:t>
            </a:r>
            <a:endParaRPr lang="en-GB" sz="1800" dirty="0">
              <a:ea typeface="Times New Roman" panose="02020603050405020304" pitchFamily="18" charset="0"/>
            </a:endParaRPr>
          </a:p>
          <a:p>
            <a:pPr marL="0" lvl="0" indent="0" eaLnBrk="0" fontAlgn="base" hangingPunct="0">
              <a:lnSpc>
                <a:spcPct val="100000"/>
              </a:lnSpc>
              <a:spcBef>
                <a:spcPct val="0"/>
              </a:spcBef>
              <a:spcAft>
                <a:spcPct val="0"/>
              </a:spcAft>
              <a:buNone/>
            </a:pPr>
            <a:r>
              <a:rPr lang="en-GB" sz="1600" dirty="0">
                <a:latin typeface="Calibri" panose="020F0502020204030204" pitchFamily="34" charset="0"/>
                <a:ea typeface="Times New Roman" panose="02020603050405020304" pitchFamily="18" charset="0"/>
                <a:cs typeface="Calibri" panose="020F0502020204030204" pitchFamily="34" charset="0"/>
                <a:hlinkClick r:id="rId3"/>
              </a:rPr>
              <a:t>https</a:t>
            </a:r>
            <a:r>
              <a:rPr lang="el-GR" sz="1600" dirty="0">
                <a:latin typeface="Calibri" panose="020F0502020204030204" pitchFamily="34" charset="0"/>
                <a:ea typeface="Times New Roman" panose="02020603050405020304" pitchFamily="18" charset="0"/>
                <a:cs typeface="Calibri" panose="020F0502020204030204" pitchFamily="34" charset="0"/>
                <a:hlinkClick r:id="rId3"/>
              </a:rPr>
              <a:t>://</a:t>
            </a:r>
            <a:r>
              <a:rPr lang="en-GB" sz="1600" dirty="0">
                <a:latin typeface="Calibri" panose="020F0502020204030204" pitchFamily="34" charset="0"/>
                <a:ea typeface="Times New Roman" panose="02020603050405020304" pitchFamily="18" charset="0"/>
                <a:cs typeface="Calibri" panose="020F0502020204030204" pitchFamily="34" charset="0"/>
                <a:hlinkClick r:id="rId3"/>
              </a:rPr>
              <a:t>www</a:t>
            </a:r>
            <a:r>
              <a:rPr lang="el-GR" sz="1600" dirty="0">
                <a:latin typeface="Calibri" panose="020F0502020204030204" pitchFamily="34" charset="0"/>
                <a:ea typeface="Times New Roman" panose="02020603050405020304" pitchFamily="18" charset="0"/>
                <a:cs typeface="Calibri" panose="020F0502020204030204" pitchFamily="34" charset="0"/>
                <a:hlinkClick r:id="rId3"/>
              </a:rPr>
              <a:t>.</a:t>
            </a:r>
            <a:r>
              <a:rPr lang="en-GB" sz="1600" dirty="0" err="1">
                <a:latin typeface="Calibri" panose="020F0502020204030204" pitchFamily="34" charset="0"/>
                <a:ea typeface="Times New Roman" panose="02020603050405020304" pitchFamily="18" charset="0"/>
                <a:cs typeface="Calibri" panose="020F0502020204030204" pitchFamily="34" charset="0"/>
                <a:hlinkClick r:id="rId3"/>
              </a:rPr>
              <a:t>eap</a:t>
            </a:r>
            <a:r>
              <a:rPr lang="el-GR" sz="1600" dirty="0">
                <a:latin typeface="Calibri" panose="020F0502020204030204" pitchFamily="34" charset="0"/>
                <a:ea typeface="Times New Roman" panose="02020603050405020304" pitchFamily="18" charset="0"/>
                <a:cs typeface="Calibri" panose="020F0502020204030204" pitchFamily="34" charset="0"/>
                <a:hlinkClick r:id="rId3"/>
              </a:rPr>
              <a:t>.</a:t>
            </a:r>
            <a:r>
              <a:rPr lang="en-GB" sz="1600" dirty="0">
                <a:latin typeface="Calibri" panose="020F0502020204030204" pitchFamily="34" charset="0"/>
                <a:ea typeface="Times New Roman" panose="02020603050405020304" pitchFamily="18" charset="0"/>
                <a:cs typeface="Calibri" panose="020F0502020204030204" pitchFamily="34" charset="0"/>
                <a:hlinkClick r:id="rId3"/>
              </a:rPr>
              <a:t>gr</a:t>
            </a:r>
            <a:r>
              <a:rPr lang="el-GR" sz="1600" dirty="0">
                <a:latin typeface="Calibri" panose="020F0502020204030204" pitchFamily="34" charset="0"/>
                <a:ea typeface="Times New Roman" panose="02020603050405020304" pitchFamily="18" charset="0"/>
                <a:cs typeface="Calibri" panose="020F0502020204030204" pitchFamily="34" charset="0"/>
                <a:hlinkClick r:id="rId3"/>
              </a:rPr>
              <a:t> </a:t>
            </a:r>
            <a:endParaRPr lang="en-GB" sz="1800" dirty="0">
              <a:ea typeface="Times New Roman" panose="02020603050405020304" pitchFamily="18" charset="0"/>
            </a:endParaRPr>
          </a:p>
          <a:p>
            <a:pPr marL="0" lvl="0" indent="0" eaLnBrk="0" fontAlgn="base" hangingPunct="0">
              <a:lnSpc>
                <a:spcPct val="100000"/>
              </a:lnSpc>
              <a:spcBef>
                <a:spcPct val="0"/>
              </a:spcBef>
              <a:spcAft>
                <a:spcPct val="0"/>
              </a:spcAft>
              <a:buNone/>
            </a:pPr>
            <a:r>
              <a:rPr lang="en-GB" sz="1600" dirty="0">
                <a:latin typeface="Calibri" panose="020F0502020204030204" pitchFamily="34" charset="0"/>
                <a:ea typeface="Times New Roman" panose="02020603050405020304" pitchFamily="18" charset="0"/>
                <a:cs typeface="Calibri" panose="020F0502020204030204" pitchFamily="34" charset="0"/>
              </a:rPr>
              <a:t>https</a:t>
            </a:r>
            <a:r>
              <a:rPr lang="el-GR" sz="1600" dirty="0">
                <a:latin typeface="Calibri" panose="020F0502020204030204" pitchFamily="34" charset="0"/>
                <a:ea typeface="Times New Roman" panose="02020603050405020304" pitchFamily="18" charset="0"/>
                <a:cs typeface="Calibri" panose="020F0502020204030204" pitchFamily="34" charset="0"/>
              </a:rPr>
              <a:t>://</a:t>
            </a:r>
            <a:r>
              <a:rPr lang="en-GB" sz="1600" dirty="0">
                <a:latin typeface="Calibri" panose="020F0502020204030204" pitchFamily="34" charset="0"/>
                <a:ea typeface="Times New Roman" panose="02020603050405020304" pitchFamily="18" charset="0"/>
                <a:cs typeface="Calibri" panose="020F0502020204030204" pitchFamily="34" charset="0"/>
              </a:rPr>
              <a:t>www</a:t>
            </a:r>
            <a:r>
              <a:rPr lang="el-GR" sz="1600" dirty="0">
                <a:latin typeface="Calibri" panose="020F0502020204030204" pitchFamily="34" charset="0"/>
                <a:ea typeface="Times New Roman" panose="02020603050405020304" pitchFamily="18" charset="0"/>
                <a:cs typeface="Calibri" panose="020F0502020204030204" pitchFamily="34" charset="0"/>
              </a:rPr>
              <a:t>.</a:t>
            </a:r>
            <a:r>
              <a:rPr lang="en-GB" sz="1600" dirty="0" err="1">
                <a:latin typeface="Calibri" panose="020F0502020204030204" pitchFamily="34" charset="0"/>
                <a:ea typeface="Times New Roman" panose="02020603050405020304" pitchFamily="18" charset="0"/>
                <a:cs typeface="Calibri" panose="020F0502020204030204" pitchFamily="34" charset="0"/>
              </a:rPr>
              <a:t>securitymanager</a:t>
            </a:r>
            <a:r>
              <a:rPr lang="el-GR" sz="1600" dirty="0">
                <a:latin typeface="Calibri" panose="020F0502020204030204" pitchFamily="34" charset="0"/>
                <a:ea typeface="Times New Roman" panose="02020603050405020304" pitchFamily="18" charset="0"/>
                <a:cs typeface="Calibri" panose="020F0502020204030204" pitchFamily="34" charset="0"/>
              </a:rPr>
              <a:t>.</a:t>
            </a:r>
            <a:r>
              <a:rPr lang="en-GB" sz="1600" dirty="0">
                <a:latin typeface="Calibri" panose="020F0502020204030204" pitchFamily="34" charset="0"/>
                <a:ea typeface="Times New Roman" panose="02020603050405020304" pitchFamily="18" charset="0"/>
                <a:cs typeface="Calibri" panose="020F0502020204030204" pitchFamily="34" charset="0"/>
              </a:rPr>
              <a:t>gr</a:t>
            </a:r>
            <a:endParaRPr lang="en-GB" sz="1800" dirty="0">
              <a:ea typeface="Times New Roman" panose="02020603050405020304" pitchFamily="18" charset="0"/>
            </a:endParaRPr>
          </a:p>
          <a:p>
            <a:pPr marL="0" lvl="0" indent="0" eaLnBrk="0" fontAlgn="base" hangingPunct="0">
              <a:lnSpc>
                <a:spcPct val="100000"/>
              </a:lnSpc>
              <a:spcBef>
                <a:spcPct val="0"/>
              </a:spcBef>
              <a:spcAft>
                <a:spcPct val="0"/>
              </a:spcAft>
              <a:buNone/>
            </a:pPr>
            <a:r>
              <a:rPr lang="en-GB" sz="1600" dirty="0">
                <a:latin typeface="Calibri" panose="020F0502020204030204" pitchFamily="34" charset="0"/>
                <a:ea typeface="Times New Roman" panose="02020603050405020304" pitchFamily="18" charset="0"/>
                <a:cs typeface="Calibri" panose="020F0502020204030204" pitchFamily="34" charset="0"/>
                <a:hlinkClick r:id="rId4"/>
              </a:rPr>
              <a:t>http</a:t>
            </a:r>
            <a:r>
              <a:rPr lang="el-GR" sz="1600" dirty="0">
                <a:latin typeface="Calibri" panose="020F0502020204030204" pitchFamily="34" charset="0"/>
                <a:ea typeface="Times New Roman" panose="02020603050405020304" pitchFamily="18" charset="0"/>
                <a:cs typeface="Calibri" panose="020F0502020204030204" pitchFamily="34" charset="0"/>
                <a:hlinkClick r:id="rId4"/>
              </a:rPr>
              <a:t>://</a:t>
            </a:r>
            <a:r>
              <a:rPr lang="en-GB" sz="1600" dirty="0">
                <a:latin typeface="Calibri" panose="020F0502020204030204" pitchFamily="34" charset="0"/>
                <a:ea typeface="Times New Roman" panose="02020603050405020304" pitchFamily="18" charset="0"/>
                <a:cs typeface="Calibri" panose="020F0502020204030204" pitchFamily="34" charset="0"/>
                <a:hlinkClick r:id="rId4"/>
              </a:rPr>
              <a:t>www</a:t>
            </a:r>
            <a:r>
              <a:rPr lang="el-GR" sz="1600" dirty="0">
                <a:latin typeface="Calibri" panose="020F0502020204030204" pitchFamily="34" charset="0"/>
                <a:ea typeface="Times New Roman" panose="02020603050405020304" pitchFamily="18" charset="0"/>
                <a:cs typeface="Calibri" panose="020F0502020204030204" pitchFamily="34" charset="0"/>
                <a:hlinkClick r:id="rId4"/>
              </a:rPr>
              <a:t>.</a:t>
            </a:r>
            <a:r>
              <a:rPr lang="en-GB" sz="1600" dirty="0">
                <a:latin typeface="Calibri" panose="020F0502020204030204" pitchFamily="34" charset="0"/>
                <a:ea typeface="Times New Roman" panose="02020603050405020304" pitchFamily="18" charset="0"/>
                <a:cs typeface="Calibri" panose="020F0502020204030204" pitchFamily="34" charset="0"/>
                <a:hlinkClick r:id="rId4"/>
              </a:rPr>
              <a:t>resilience</a:t>
            </a:r>
            <a:r>
              <a:rPr lang="el-GR" sz="1600" dirty="0">
                <a:latin typeface="Calibri" panose="020F0502020204030204" pitchFamily="34" charset="0"/>
                <a:ea typeface="Times New Roman" panose="02020603050405020304" pitchFamily="18" charset="0"/>
                <a:cs typeface="Calibri" panose="020F0502020204030204" pitchFamily="34" charset="0"/>
                <a:hlinkClick r:id="rId4"/>
              </a:rPr>
              <a:t>-</a:t>
            </a:r>
            <a:r>
              <a:rPr lang="en-GB" sz="1600" dirty="0">
                <a:latin typeface="Calibri" panose="020F0502020204030204" pitchFamily="34" charset="0"/>
                <a:ea typeface="Times New Roman" panose="02020603050405020304" pitchFamily="18" charset="0"/>
                <a:cs typeface="Calibri" panose="020F0502020204030204" pitchFamily="34" charset="0"/>
                <a:hlinkClick r:id="rId4"/>
              </a:rPr>
              <a:t>project</a:t>
            </a:r>
            <a:r>
              <a:rPr lang="el-GR" sz="1600" dirty="0">
                <a:latin typeface="Calibri" panose="020F0502020204030204" pitchFamily="34" charset="0"/>
                <a:ea typeface="Times New Roman" panose="02020603050405020304" pitchFamily="18" charset="0"/>
                <a:cs typeface="Calibri" panose="020F0502020204030204" pitchFamily="34" charset="0"/>
                <a:hlinkClick r:id="rId4"/>
              </a:rPr>
              <a:t>.</a:t>
            </a:r>
            <a:r>
              <a:rPr lang="en-GB" sz="1600" dirty="0" err="1">
                <a:latin typeface="Calibri" panose="020F0502020204030204" pitchFamily="34" charset="0"/>
                <a:ea typeface="Times New Roman" panose="02020603050405020304" pitchFamily="18" charset="0"/>
                <a:cs typeface="Calibri" panose="020F0502020204030204" pitchFamily="34" charset="0"/>
                <a:hlinkClick r:id="rId4"/>
              </a:rPr>
              <a:t>eu</a:t>
            </a:r>
            <a:endParaRPr lang="en-GB" sz="1800" dirty="0">
              <a:ea typeface="Times New Roman" panose="02020603050405020304" pitchFamily="18" charset="0"/>
            </a:endParaRPr>
          </a:p>
          <a:p>
            <a:pPr marL="0" lvl="0" indent="0" eaLnBrk="0" fontAlgn="base" hangingPunct="0">
              <a:lnSpc>
                <a:spcPct val="100000"/>
              </a:lnSpc>
              <a:spcBef>
                <a:spcPct val="0"/>
              </a:spcBef>
              <a:spcAft>
                <a:spcPct val="0"/>
              </a:spcAft>
              <a:buNone/>
            </a:pPr>
            <a:r>
              <a:rPr lang="en-US" sz="1800" dirty="0">
                <a:latin typeface="Calibri" panose="020F0502020204030204" pitchFamily="34" charset="0"/>
                <a:ea typeface="Times New Roman" panose="02020603050405020304" pitchFamily="18" charset="0"/>
                <a:cs typeface="Times New Roman" panose="02020603050405020304" pitchFamily="18" charset="0"/>
              </a:rPr>
              <a:t>https</a:t>
            </a:r>
            <a:r>
              <a:rPr lang="el-GR" sz="1800" dirty="0">
                <a:latin typeface="Calibri" panose="020F0502020204030204" pitchFamily="34" charset="0"/>
                <a:ea typeface="Times New Roman" panose="02020603050405020304" pitchFamily="18" charset="0"/>
                <a:cs typeface="Times New Roman" panose="02020603050405020304" pitchFamily="18" charset="0"/>
              </a:rPr>
              <a:t>://</a:t>
            </a:r>
            <a:r>
              <a:rPr lang="en-US" sz="1800" dirty="0" err="1">
                <a:latin typeface="Calibri" panose="020F0502020204030204" pitchFamily="34" charset="0"/>
                <a:ea typeface="Times New Roman" panose="02020603050405020304" pitchFamily="18" charset="0"/>
                <a:cs typeface="Times New Roman" panose="02020603050405020304" pitchFamily="18" charset="0"/>
              </a:rPr>
              <a:t>hbr</a:t>
            </a:r>
            <a:r>
              <a:rPr lang="el-GR" sz="1800" dirty="0">
                <a:latin typeface="Calibri" panose="020F0502020204030204" pitchFamily="34" charset="0"/>
                <a:ea typeface="Times New Roman" panose="02020603050405020304" pitchFamily="18" charset="0"/>
                <a:cs typeface="Times New Roman" panose="02020603050405020304" pitchFamily="18" charset="0"/>
              </a:rPr>
              <a:t>.</a:t>
            </a:r>
            <a:r>
              <a:rPr lang="en-US" sz="1800" dirty="0">
                <a:latin typeface="Calibri" panose="020F0502020204030204" pitchFamily="34" charset="0"/>
                <a:ea typeface="Times New Roman" panose="02020603050405020304" pitchFamily="18" charset="0"/>
                <a:cs typeface="Times New Roman" panose="02020603050405020304" pitchFamily="18" charset="0"/>
              </a:rPr>
              <a:t>org</a:t>
            </a:r>
            <a:r>
              <a:rPr lang="el-GR" sz="1800" dirty="0">
                <a:latin typeface="Calibri" panose="020F0502020204030204" pitchFamily="34" charset="0"/>
                <a:ea typeface="Times New Roman" panose="02020603050405020304" pitchFamily="18" charset="0"/>
                <a:cs typeface="Times New Roman" panose="02020603050405020304" pitchFamily="18" charset="0"/>
              </a:rPr>
              <a:t>/2013/05/</a:t>
            </a:r>
            <a:r>
              <a:rPr lang="en-US" sz="1800" dirty="0">
                <a:latin typeface="Calibri" panose="020F0502020204030204" pitchFamily="34" charset="0"/>
                <a:ea typeface="Times New Roman" panose="02020603050405020304" pitchFamily="18" charset="0"/>
                <a:cs typeface="Times New Roman" panose="02020603050405020304" pitchFamily="18" charset="0"/>
              </a:rPr>
              <a:t>why</a:t>
            </a:r>
            <a:r>
              <a:rPr lang="el-GR" sz="1800" dirty="0">
                <a:latin typeface="Calibri" panose="020F0502020204030204" pitchFamily="34" charset="0"/>
                <a:ea typeface="Times New Roman" panose="02020603050405020304" pitchFamily="18" charset="0"/>
                <a:cs typeface="Times New Roman" panose="02020603050405020304" pitchFamily="18" charset="0"/>
              </a:rPr>
              <a:t>-</a:t>
            </a:r>
            <a:r>
              <a:rPr lang="en-US" sz="1800" dirty="0">
                <a:latin typeface="Calibri" panose="020F0502020204030204" pitchFamily="34" charset="0"/>
                <a:ea typeface="Times New Roman" panose="02020603050405020304" pitchFamily="18" charset="0"/>
                <a:cs typeface="Times New Roman" panose="02020603050405020304" pitchFamily="18" charset="0"/>
              </a:rPr>
              <a:t>the</a:t>
            </a:r>
            <a:r>
              <a:rPr lang="el-GR" sz="1800" dirty="0">
                <a:latin typeface="Calibri" panose="020F0502020204030204" pitchFamily="34" charset="0"/>
                <a:ea typeface="Times New Roman" panose="02020603050405020304" pitchFamily="18" charset="0"/>
                <a:cs typeface="Times New Roman" panose="02020603050405020304" pitchFamily="18" charset="0"/>
              </a:rPr>
              <a:t>-</a:t>
            </a:r>
            <a:r>
              <a:rPr lang="en-US" sz="1800" dirty="0">
                <a:latin typeface="Calibri" panose="020F0502020204030204" pitchFamily="34" charset="0"/>
                <a:ea typeface="Times New Roman" panose="02020603050405020304" pitchFamily="18" charset="0"/>
                <a:cs typeface="Times New Roman" panose="02020603050405020304" pitchFamily="18" charset="0"/>
              </a:rPr>
              <a:t>lean</a:t>
            </a:r>
            <a:r>
              <a:rPr lang="el-GR" sz="1800" dirty="0">
                <a:latin typeface="Calibri" panose="020F0502020204030204" pitchFamily="34" charset="0"/>
                <a:ea typeface="Times New Roman" panose="02020603050405020304" pitchFamily="18" charset="0"/>
                <a:cs typeface="Times New Roman" panose="02020603050405020304" pitchFamily="18" charset="0"/>
              </a:rPr>
              <a:t>-</a:t>
            </a:r>
            <a:r>
              <a:rPr lang="en-US" sz="1800" dirty="0">
                <a:latin typeface="Calibri" panose="020F0502020204030204" pitchFamily="34" charset="0"/>
                <a:ea typeface="Times New Roman" panose="02020603050405020304" pitchFamily="18" charset="0"/>
                <a:cs typeface="Times New Roman" panose="02020603050405020304" pitchFamily="18" charset="0"/>
              </a:rPr>
              <a:t>start</a:t>
            </a:r>
            <a:r>
              <a:rPr lang="el-GR" sz="1800" dirty="0">
                <a:latin typeface="Calibri" panose="020F0502020204030204" pitchFamily="34" charset="0"/>
                <a:ea typeface="Times New Roman" panose="02020603050405020304" pitchFamily="18" charset="0"/>
                <a:cs typeface="Times New Roman" panose="02020603050405020304" pitchFamily="18" charset="0"/>
              </a:rPr>
              <a:t>-</a:t>
            </a:r>
            <a:r>
              <a:rPr lang="en-US" sz="1800" dirty="0">
                <a:latin typeface="Calibri" panose="020F0502020204030204" pitchFamily="34" charset="0"/>
                <a:ea typeface="Times New Roman" panose="02020603050405020304" pitchFamily="18" charset="0"/>
                <a:cs typeface="Times New Roman" panose="02020603050405020304" pitchFamily="18" charset="0"/>
              </a:rPr>
              <a:t>up</a:t>
            </a:r>
            <a:r>
              <a:rPr lang="el-GR" sz="1800" dirty="0">
                <a:latin typeface="Calibri" panose="020F0502020204030204" pitchFamily="34" charset="0"/>
                <a:ea typeface="Times New Roman" panose="02020603050405020304" pitchFamily="18" charset="0"/>
                <a:cs typeface="Times New Roman" panose="02020603050405020304" pitchFamily="18" charset="0"/>
              </a:rPr>
              <a:t>-</a:t>
            </a:r>
            <a:r>
              <a:rPr lang="en-US" sz="1800" dirty="0">
                <a:latin typeface="Calibri" panose="020F0502020204030204" pitchFamily="34" charset="0"/>
                <a:ea typeface="Times New Roman" panose="02020603050405020304" pitchFamily="18" charset="0"/>
                <a:cs typeface="Times New Roman" panose="02020603050405020304" pitchFamily="18" charset="0"/>
              </a:rPr>
              <a:t>changes</a:t>
            </a:r>
            <a:r>
              <a:rPr lang="el-GR" sz="1800" dirty="0">
                <a:latin typeface="Calibri" panose="020F0502020204030204" pitchFamily="34" charset="0"/>
                <a:ea typeface="Times New Roman" panose="02020603050405020304" pitchFamily="18" charset="0"/>
                <a:cs typeface="Times New Roman" panose="02020603050405020304" pitchFamily="18" charset="0"/>
              </a:rPr>
              <a:t>-</a:t>
            </a:r>
            <a:r>
              <a:rPr lang="en-US" sz="1800" dirty="0">
                <a:latin typeface="Calibri" panose="020F0502020204030204" pitchFamily="34" charset="0"/>
                <a:ea typeface="Times New Roman" panose="02020603050405020304" pitchFamily="18" charset="0"/>
                <a:cs typeface="Times New Roman" panose="02020603050405020304" pitchFamily="18" charset="0"/>
              </a:rPr>
              <a:t>everything</a:t>
            </a:r>
            <a:endParaRPr lang="en-GB" sz="1800" dirty="0">
              <a:ea typeface="Times New Roman" panose="02020603050405020304" pitchFamily="18" charset="0"/>
            </a:endParaRPr>
          </a:p>
          <a:p>
            <a:pPr marL="0" lvl="0" indent="0" eaLnBrk="0" fontAlgn="base" hangingPunct="0">
              <a:lnSpc>
                <a:spcPct val="100000"/>
              </a:lnSpc>
              <a:spcBef>
                <a:spcPct val="0"/>
              </a:spcBef>
              <a:spcAft>
                <a:spcPct val="0"/>
              </a:spcAft>
              <a:buNone/>
            </a:pP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video </a:t>
            </a:r>
            <a:r>
              <a:rPr lang="el-GR"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για το </a:t>
            </a: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BMC </a:t>
            </a:r>
            <a:endParaRPr lang="en-GB" sz="1800" dirty="0">
              <a:ea typeface="Times New Roman" panose="02020603050405020304" pitchFamily="18" charset="0"/>
            </a:endParaRPr>
          </a:p>
          <a:p>
            <a:pPr marL="0" lvl="0" indent="0" eaLnBrk="0" fontAlgn="base" hangingPunct="0">
              <a:lnSpc>
                <a:spcPct val="100000"/>
              </a:lnSpc>
              <a:spcBef>
                <a:spcPct val="0"/>
              </a:spcBef>
              <a:spcAft>
                <a:spcPct val="0"/>
              </a:spcAft>
              <a:buNone/>
            </a:pPr>
            <a:r>
              <a:rPr lang="en-GB"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600" i="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Strategyzer</a:t>
            </a:r>
            <a:r>
              <a:rPr lang="en-GB" sz="16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www.kemel.gr/node/1393</a:t>
            </a:r>
            <a:r>
              <a:rPr lang="en-US" sz="16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1600" dirty="0">
              <a:latin typeface="Arial" panose="020B0604020202020204" pitchFamily="34" charset="0"/>
            </a:endParaRPr>
          </a:p>
          <a:p>
            <a:pPr marL="0" indent="0">
              <a:buFont typeface="Arial" panose="020B0604020202020204" pitchFamily="34" charset="0"/>
              <a:buNone/>
            </a:pPr>
            <a:endParaRPr lang="en-GB" sz="1600" dirty="0" smtClean="0"/>
          </a:p>
          <a:p>
            <a:pPr marL="0" indent="0">
              <a:buNone/>
            </a:pPr>
            <a:endParaRPr lang="en-GB" dirty="0"/>
          </a:p>
        </p:txBody>
      </p:sp>
      <p:sp>
        <p:nvSpPr>
          <p:cNvPr id="6" name="Rectangle 3"/>
          <p:cNvSpPr>
            <a:spLocks noChangeArrowheads="1"/>
          </p:cNvSpPr>
          <p:nvPr/>
        </p:nvSpPr>
        <p:spPr bwMode="auto">
          <a:xfrm>
            <a:off x="5283900" y="3050496"/>
            <a:ext cx="620785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kumimoji="0" lang="el-GR" sz="2000" b="1"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ΧΡΗΣΙΜΟΙ ΣΥΝΔΕΣΜΟΙ</a:t>
            </a:r>
          </a:p>
          <a:p>
            <a:pPr marL="285750" lvl="0" indent="-285750">
              <a:buFont typeface="Arial" panose="020B0604020202020204" pitchFamily="34" charset="0"/>
              <a:buChar char="•"/>
            </a:pPr>
            <a:r>
              <a:rPr lang="en-GB" sz="1600" dirty="0" smtClean="0">
                <a:hlinkClick r:id="rId5"/>
              </a:rPr>
              <a:t>OSTERWALDER </a:t>
            </a:r>
            <a:r>
              <a:rPr lang="en-GB" sz="1600" dirty="0">
                <a:hlinkClick r:id="rId5"/>
              </a:rPr>
              <a:t>ALEXANDER</a:t>
            </a:r>
            <a:r>
              <a:rPr lang="en-GB" sz="1600" dirty="0"/>
              <a:t>, </a:t>
            </a:r>
            <a:r>
              <a:rPr lang="en-GB" sz="1600" dirty="0">
                <a:hlinkClick r:id="rId6"/>
              </a:rPr>
              <a:t>PIGNEUR YVES</a:t>
            </a:r>
            <a:r>
              <a:rPr lang="en-GB" sz="1600" dirty="0"/>
              <a:t>, BUSINESS MODEL  GENERATION, John Wiley &amp; Sons </a:t>
            </a:r>
            <a:r>
              <a:rPr lang="en-GB" sz="1600" dirty="0" err="1"/>
              <a:t>Inc</a:t>
            </a:r>
            <a:endParaRPr lang="en-GB" sz="1600" dirty="0"/>
          </a:p>
          <a:p>
            <a:pPr marL="285750" lvl="0" indent="-285750">
              <a:buFont typeface="Arial" panose="020B0604020202020204" pitchFamily="34" charset="0"/>
              <a:buChar char="•"/>
            </a:pPr>
            <a:r>
              <a:rPr lang="en-GB" sz="1600" dirty="0"/>
              <a:t>Eric Reis, «Lean Start up», </a:t>
            </a:r>
            <a:r>
              <a:rPr lang="en-US" sz="1600" dirty="0">
                <a:hlinkClick r:id="rId7"/>
              </a:rPr>
              <a:t>Penguin Books Ltd</a:t>
            </a:r>
            <a:r>
              <a:rPr lang="en-GB" sz="1600" dirty="0"/>
              <a:t>, 2011</a:t>
            </a:r>
          </a:p>
          <a:p>
            <a:pPr marL="285750" lvl="0" indent="-285750">
              <a:buFont typeface="Arial" panose="020B0604020202020204" pitchFamily="34" charset="0"/>
              <a:buChar char="•"/>
            </a:pPr>
            <a:r>
              <a:rPr lang="en-GB" sz="1600" dirty="0"/>
              <a:t>Dan Olsen, «The lean product playbook», </a:t>
            </a:r>
            <a:r>
              <a:rPr lang="en-GB" sz="1600" dirty="0">
                <a:hlinkClick r:id="rId8"/>
              </a:rPr>
              <a:t>John Wiley &amp; Sons </a:t>
            </a:r>
            <a:r>
              <a:rPr lang="en-GB" sz="1600" dirty="0" err="1">
                <a:hlinkClick r:id="rId8"/>
              </a:rPr>
              <a:t>Inc</a:t>
            </a:r>
            <a:endParaRPr lang="en-GB" sz="1600" dirty="0"/>
          </a:p>
          <a:p>
            <a:pPr marL="285750" lvl="0" indent="-285750">
              <a:buFont typeface="Arial" panose="020B0604020202020204" pitchFamily="34" charset="0"/>
              <a:buChar char="•"/>
            </a:pPr>
            <a:r>
              <a:rPr lang="en-GB" sz="1600" dirty="0"/>
              <a:t>Charley </a:t>
            </a:r>
            <a:r>
              <a:rPr lang="en-GB" sz="1600" dirty="0" err="1"/>
              <a:t>Newnham</a:t>
            </a:r>
            <a:r>
              <a:rPr lang="en-GB" sz="1600" dirty="0"/>
              <a:t> , Enterprise </a:t>
            </a:r>
            <a:r>
              <a:rPr lang="en-GB" sz="1600" dirty="0" err="1"/>
              <a:t>Resilience:What</a:t>
            </a:r>
            <a:r>
              <a:rPr lang="en-GB" sz="1600" dirty="0"/>
              <a:t> does BS65000 mean for you?,  BCI Forum, June 2015 </a:t>
            </a:r>
          </a:p>
          <a:p>
            <a:pPr marL="285750" lvl="0" indent="-285750">
              <a:buFont typeface="Arial" panose="020B0604020202020204" pitchFamily="34" charset="0"/>
              <a:buChar char="•"/>
            </a:pPr>
            <a:r>
              <a:rPr lang="en-GB" sz="1600" dirty="0"/>
              <a:t>BSI , Organizational Resilience: Harnessing experience, embracing opportunity, </a:t>
            </a:r>
            <a:r>
              <a:rPr lang="en-US" sz="1600" i="1" dirty="0"/>
              <a:t>Professor David </a:t>
            </a:r>
            <a:r>
              <a:rPr lang="en-US" sz="1600" i="1" dirty="0" err="1"/>
              <a:t>Denyer</a:t>
            </a:r>
            <a:r>
              <a:rPr lang="en-US" sz="1600" i="1" dirty="0"/>
              <a:t> </a:t>
            </a:r>
            <a:r>
              <a:rPr lang="en-US" sz="1600" i="1" dirty="0" err="1"/>
              <a:t>Cranfield</a:t>
            </a:r>
            <a:r>
              <a:rPr lang="en-US" sz="1600" i="1" dirty="0"/>
              <a:t> School of Management </a:t>
            </a:r>
            <a:r>
              <a:rPr lang="en-US" sz="1600" i="1" dirty="0" err="1"/>
              <a:t>Cranfield</a:t>
            </a:r>
            <a:r>
              <a:rPr lang="en-US" sz="1600" i="1" dirty="0"/>
              <a:t> University, Resilience A summary of academic evidence, business insights and new thinking by BSI and </a:t>
            </a:r>
            <a:r>
              <a:rPr lang="en-US" sz="1600" i="1" dirty="0" err="1"/>
              <a:t>Cranfield</a:t>
            </a:r>
            <a:r>
              <a:rPr lang="en-US" sz="1600" i="1" dirty="0"/>
              <a:t> School of </a:t>
            </a:r>
            <a:r>
              <a:rPr lang="en-US" sz="1600" i="1" dirty="0" smtClean="0"/>
              <a:t>Management</a:t>
            </a:r>
            <a:r>
              <a:rPr lang="el-GR" sz="1600" i="1" dirty="0" smtClean="0"/>
              <a:t>.</a:t>
            </a:r>
            <a:r>
              <a:rPr lang="en-US" sz="1600" i="1" dirty="0" smtClean="0"/>
              <a:t> </a:t>
            </a:r>
            <a:endParaRPr lang="en-GB" sz="1600" dirty="0"/>
          </a:p>
          <a:p>
            <a:pPr lvl="0" eaLnBrk="0" fontAlgn="base" hangingPunct="0">
              <a:spcBef>
                <a:spcPct val="0"/>
              </a:spcBef>
              <a:spcAft>
                <a:spcPct val="0"/>
              </a:spcAft>
            </a:pPr>
            <a:endParaRPr kumimoji="0" lang="el-GR" sz="2000" b="1"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1511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 xmlns:a16="http://schemas.microsoft.com/office/drawing/2014/main" id="{8935EFE2-8765-01EC-33E3-474740854362}"/>
              </a:ext>
            </a:extLst>
          </p:cNvPr>
          <p:cNvSpPr txBox="1">
            <a:spLocks/>
          </p:cNvSpPr>
          <p:nvPr/>
        </p:nvSpPr>
        <p:spPr>
          <a:xfrm>
            <a:off x="470263" y="1423851"/>
            <a:ext cx="9839597" cy="363379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US" sz="2000" i="1" dirty="0">
              <a:solidFill>
                <a:srgbClr val="4E4D4D"/>
              </a:solidFill>
            </a:endParaRPr>
          </a:p>
        </p:txBody>
      </p:sp>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5951927"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b="1" dirty="0">
                <a:solidFill>
                  <a:schemeClr val="bg1"/>
                </a:solidFill>
              </a:rPr>
              <a:t>ΕΚΠΑΙΔΕΥΤΙΚΟ ΥΛΙΚΟ</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l-GR" sz="2000" dirty="0" smtClean="0"/>
          </a:p>
          <a:p>
            <a:pPr marL="0" indent="0">
              <a:buNone/>
            </a:pPr>
            <a:endParaRPr lang="el-GR" sz="2000" dirty="0"/>
          </a:p>
          <a:p>
            <a:pPr marL="0" indent="0">
              <a:buNone/>
            </a:pPr>
            <a:r>
              <a:rPr lang="el-GR" sz="2000" dirty="0" smtClean="0"/>
              <a:t>ΠΑΡΟΥΣΙΑΣΗ </a:t>
            </a:r>
            <a:endParaRPr lang="el-GR" sz="2000" dirty="0"/>
          </a:p>
          <a:p>
            <a:pPr marL="0" indent="0">
              <a:buNone/>
            </a:pPr>
            <a:r>
              <a:rPr lang="el-GR" sz="2000" dirty="0"/>
              <a:t>Διανέμονται :</a:t>
            </a:r>
          </a:p>
          <a:p>
            <a:pPr marL="0" indent="0">
              <a:buNone/>
            </a:pPr>
            <a:r>
              <a:rPr lang="en-GB" sz="2000" dirty="0"/>
              <a:t>Template</a:t>
            </a:r>
            <a:r>
              <a:rPr lang="el-GR" sz="2000" dirty="0"/>
              <a:t> με σημεία επαφής  </a:t>
            </a:r>
          </a:p>
          <a:p>
            <a:pPr marL="0" indent="0">
              <a:buNone/>
            </a:pPr>
            <a:r>
              <a:rPr lang="el-GR" sz="2000" dirty="0"/>
              <a:t>Φυλλάδιο με </a:t>
            </a:r>
            <a:r>
              <a:rPr lang="en-GB" sz="2000" dirty="0"/>
              <a:t>SWOT ANALYSIS </a:t>
            </a:r>
            <a:r>
              <a:rPr lang="el-GR" sz="2000" dirty="0"/>
              <a:t>για άσκηση</a:t>
            </a:r>
          </a:p>
          <a:p>
            <a:pPr marL="0" indent="0">
              <a:buNone/>
            </a:pPr>
            <a:r>
              <a:rPr lang="en-GB" sz="2000" dirty="0"/>
              <a:t>Template</a:t>
            </a:r>
            <a:r>
              <a:rPr lang="el-GR" sz="2000" dirty="0"/>
              <a:t> </a:t>
            </a:r>
            <a:r>
              <a:rPr lang="en-GB" sz="2000" dirty="0"/>
              <a:t>Business Model Canvas</a:t>
            </a:r>
            <a:r>
              <a:rPr lang="el-GR" sz="2000" dirty="0"/>
              <a:t> για άσκηση </a:t>
            </a:r>
            <a:endParaRPr lang="en-GB" sz="2000" dirty="0"/>
          </a:p>
          <a:p>
            <a:endParaRPr lang="en-GB" dirty="0"/>
          </a:p>
        </p:txBody>
      </p:sp>
    </p:spTree>
    <p:extLst>
      <p:ext uri="{BB962C8B-B14F-4D97-AF65-F5344CB8AC3E}">
        <p14:creationId xmlns:p14="http://schemas.microsoft.com/office/powerpoint/2010/main" val="31821232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m texto, pessoa, criança, jovem&#10;&#10;Descrição gerada automaticamente">
            <a:extLst>
              <a:ext uri="{FF2B5EF4-FFF2-40B4-BE49-F238E27FC236}">
                <a16:creationId xmlns="" xmlns:a16="http://schemas.microsoft.com/office/drawing/2014/main" id="{988763FD-5046-628D-766D-FB8928BEB6C2}"/>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0653" t="10654" b="16341"/>
          <a:stretch/>
        </p:blipFill>
        <p:spPr>
          <a:xfrm>
            <a:off x="0" y="68"/>
            <a:ext cx="12192000" cy="5603563"/>
          </a:xfrm>
          <a:prstGeom prst="rect">
            <a:avLst/>
          </a:prstGeom>
        </p:spPr>
      </p:pic>
      <p:sp>
        <p:nvSpPr>
          <p:cNvPr id="5" name="Retângulo 4">
            <a:extLst>
              <a:ext uri="{FF2B5EF4-FFF2-40B4-BE49-F238E27FC236}">
                <a16:creationId xmlns="" xmlns:a16="http://schemas.microsoft.com/office/drawing/2014/main" id="{F5B8D308-0FCE-734B-E31F-B8135EE71D75}"/>
              </a:ext>
            </a:extLst>
          </p:cNvPr>
          <p:cNvSpPr/>
          <p:nvPr/>
        </p:nvSpPr>
        <p:spPr>
          <a:xfrm>
            <a:off x="0" y="-11430"/>
            <a:ext cx="12192000" cy="5603631"/>
          </a:xfrm>
          <a:prstGeom prst="rect">
            <a:avLst/>
          </a:prstGeom>
          <a:solidFill>
            <a:srgbClr val="7F8AF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 name="Subtítulo 2">
            <a:extLst>
              <a:ext uri="{FF2B5EF4-FFF2-40B4-BE49-F238E27FC236}">
                <a16:creationId xmlns="" xmlns:a16="http://schemas.microsoft.com/office/drawing/2014/main" id="{9039EEB2-59BC-531E-6706-C5A29F12DD87}"/>
              </a:ext>
            </a:extLst>
          </p:cNvPr>
          <p:cNvSpPr txBox="1">
            <a:spLocks/>
          </p:cNvSpPr>
          <p:nvPr/>
        </p:nvSpPr>
        <p:spPr>
          <a:xfrm>
            <a:off x="534126" y="42658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b="1" dirty="0">
              <a:solidFill>
                <a:schemeClr val="bg1"/>
              </a:solidFill>
            </a:endParaRPr>
          </a:p>
          <a:p>
            <a:pPr algn="l"/>
            <a:endParaRPr lang="pt-PT" sz="2800" b="1" dirty="0">
              <a:solidFill>
                <a:schemeClr val="bg1"/>
              </a:solidFill>
            </a:endParaRPr>
          </a:p>
        </p:txBody>
      </p:sp>
      <p:sp>
        <p:nvSpPr>
          <p:cNvPr id="6" name="Subtítulo 2">
            <a:extLst>
              <a:ext uri="{FF2B5EF4-FFF2-40B4-BE49-F238E27FC236}">
                <a16:creationId xmlns="" xmlns:a16="http://schemas.microsoft.com/office/drawing/2014/main" id="{9C59F0D3-8382-CFFB-4571-A82F43F2C08A}"/>
              </a:ext>
            </a:extLst>
          </p:cNvPr>
          <p:cNvSpPr txBox="1">
            <a:spLocks/>
          </p:cNvSpPr>
          <p:nvPr/>
        </p:nvSpPr>
        <p:spPr>
          <a:xfrm>
            <a:off x="6447692" y="992777"/>
            <a:ext cx="5040923" cy="4284617"/>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4400" b="1" dirty="0">
                <a:solidFill>
                  <a:schemeClr val="bg1"/>
                </a:solidFill>
                <a:effectLst>
                  <a:outerShdw blurRad="38100" dist="38100" dir="2700000" algn="tl">
                    <a:srgbClr val="000000">
                      <a:alpha val="43137"/>
                    </a:srgbClr>
                  </a:outerShdw>
                </a:effectLst>
              </a:rPr>
              <a:t>ΕΥΧΑΡΙΣΤΩ ΓΙΑ ΤΗΝ ΠΡΟΣΟΧΗ ΣΑΣ</a:t>
            </a:r>
          </a:p>
          <a:p>
            <a:pPr algn="l">
              <a:lnSpc>
                <a:spcPct val="100000"/>
              </a:lnSpc>
            </a:pPr>
            <a:endParaRPr lang="en-US" sz="4400" b="1" dirty="0" smtClean="0">
              <a:solidFill>
                <a:srgbClr val="7030A0"/>
              </a:solidFill>
            </a:endParaRPr>
          </a:p>
          <a:p>
            <a:pPr algn="l">
              <a:lnSpc>
                <a:spcPct val="100000"/>
              </a:lnSpc>
            </a:pPr>
            <a:endParaRPr lang="en-US" sz="4400" b="1" dirty="0" smtClean="0">
              <a:solidFill>
                <a:srgbClr val="7030A0"/>
              </a:solidFill>
            </a:endParaRPr>
          </a:p>
          <a:p>
            <a:pPr algn="l">
              <a:lnSpc>
                <a:spcPct val="100000"/>
              </a:lnSpc>
            </a:pPr>
            <a:r>
              <a:rPr lang="el-GR" sz="4400" b="1" i="1" dirty="0" smtClean="0">
                <a:solidFill>
                  <a:schemeClr val="bg1"/>
                </a:solidFill>
              </a:rPr>
              <a:t> </a:t>
            </a:r>
            <a:endParaRPr lang="en-US" sz="4400" b="1" i="1" dirty="0">
              <a:solidFill>
                <a:schemeClr val="bg1"/>
              </a:solidFill>
            </a:endParaRPr>
          </a:p>
        </p:txBody>
      </p:sp>
    </p:spTree>
    <p:extLst>
      <p:ext uri="{BB962C8B-B14F-4D97-AF65-F5344CB8AC3E}">
        <p14:creationId xmlns:p14="http://schemas.microsoft.com/office/powerpoint/2010/main" val="2677446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0354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 xmlns:a16="http://schemas.microsoft.com/office/drawing/2014/main" id="{8935EFE2-8765-01EC-33E3-474740854362}"/>
              </a:ext>
            </a:extLst>
          </p:cNvPr>
          <p:cNvSpPr txBox="1">
            <a:spLocks/>
          </p:cNvSpPr>
          <p:nvPr/>
        </p:nvSpPr>
        <p:spPr>
          <a:xfrm>
            <a:off x="470263" y="1423851"/>
            <a:ext cx="9839597" cy="363379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US" sz="2000" i="1" dirty="0">
              <a:solidFill>
                <a:srgbClr val="4E4D4D"/>
              </a:solidFill>
            </a:endParaRPr>
          </a:p>
        </p:txBody>
      </p:sp>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b="1" dirty="0">
                <a:solidFill>
                  <a:schemeClr val="bg1"/>
                </a:solidFill>
              </a:rPr>
              <a:t>Ποια τα χαρακτηριστικά της επιχείρησης στην εκκίνησή της;</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200" dirty="0" smtClean="0"/>
              <a:t>Είναι</a:t>
            </a:r>
            <a:r>
              <a:rPr lang="el-GR" sz="2200" dirty="0"/>
              <a:t>: </a:t>
            </a:r>
          </a:p>
          <a:p>
            <a:pPr>
              <a:spcBef>
                <a:spcPts val="1800"/>
              </a:spcBef>
            </a:pPr>
            <a:r>
              <a:rPr lang="el-GR" sz="2200" dirty="0"/>
              <a:t>«Προσωρινή»</a:t>
            </a:r>
          </a:p>
          <a:p>
            <a:pPr>
              <a:spcBef>
                <a:spcPts val="1800"/>
              </a:spcBef>
            </a:pPr>
            <a:r>
              <a:rPr lang="el-GR" sz="2200" dirty="0"/>
              <a:t>Συγκροτείται συνήθως από ολιγομελή ομάδα δυνητικών επιχειρηματιών</a:t>
            </a:r>
          </a:p>
          <a:p>
            <a:pPr>
              <a:spcBef>
                <a:spcPts val="1800"/>
              </a:spcBef>
            </a:pPr>
            <a:r>
              <a:rPr lang="el-GR" sz="2200" dirty="0"/>
              <a:t>Με επίκεντρο μια ιδανικά καινοτόμο επιχειρηματική ιδέα</a:t>
            </a:r>
          </a:p>
          <a:p>
            <a:pPr>
              <a:spcBef>
                <a:spcPts val="1800"/>
              </a:spcBef>
            </a:pPr>
            <a:r>
              <a:rPr lang="el-GR" sz="2200" dirty="0"/>
              <a:t>Με στόχο ένα επαναλαμβανόμενο και επεκτάσιμο Επιχειρηματικό Μοντέλο</a:t>
            </a:r>
          </a:p>
          <a:p>
            <a:pPr>
              <a:spcBef>
                <a:spcPts val="1800"/>
              </a:spcBef>
            </a:pPr>
            <a:r>
              <a:rPr lang="el-GR" sz="2200" dirty="0"/>
              <a:t>Που θα αποτελέσει την κινητήρια δύναμη για</a:t>
            </a:r>
          </a:p>
          <a:p>
            <a:pPr lvl="1">
              <a:spcBef>
                <a:spcPts val="600"/>
              </a:spcBef>
            </a:pPr>
            <a:r>
              <a:rPr lang="el-GR" sz="2200" dirty="0"/>
              <a:t>Ανάπτυξη πωλήσεων και </a:t>
            </a:r>
          </a:p>
          <a:p>
            <a:pPr lvl="1">
              <a:spcBef>
                <a:spcPts val="600"/>
              </a:spcBef>
            </a:pPr>
            <a:r>
              <a:rPr lang="el-GR" sz="2200" dirty="0"/>
              <a:t>Μετασχηματισμό της σε βιώσιμη κερδοφόρα «κανονική» επιχείρηση</a:t>
            </a:r>
            <a:endParaRPr lang="en-US" sz="2200" dirty="0"/>
          </a:p>
          <a:p>
            <a:pPr lvl="1">
              <a:spcBef>
                <a:spcPts val="600"/>
              </a:spcBef>
            </a:pPr>
            <a:r>
              <a:rPr lang="el-GR" sz="2200" dirty="0" smtClean="0"/>
              <a:t>βάσει </a:t>
            </a:r>
            <a:r>
              <a:rPr lang="el-GR" sz="2200" dirty="0"/>
              <a:t>ολοκληρωμένου Επιχειρηματικού Σχεδίου</a:t>
            </a:r>
            <a:endParaRPr lang="en-US" sz="2200" dirty="0"/>
          </a:p>
          <a:p>
            <a:endParaRPr lang="en-GB" dirty="0"/>
          </a:p>
        </p:txBody>
      </p:sp>
    </p:spTree>
    <p:extLst>
      <p:ext uri="{BB962C8B-B14F-4D97-AF65-F5344CB8AC3E}">
        <p14:creationId xmlns:p14="http://schemas.microsoft.com/office/powerpoint/2010/main" val="35771869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 xmlns:a16="http://schemas.microsoft.com/office/drawing/2014/main" id="{8935EFE2-8765-01EC-33E3-474740854362}"/>
              </a:ext>
            </a:extLst>
          </p:cNvPr>
          <p:cNvSpPr txBox="1">
            <a:spLocks/>
          </p:cNvSpPr>
          <p:nvPr/>
        </p:nvSpPr>
        <p:spPr>
          <a:xfrm>
            <a:off x="470263" y="1423851"/>
            <a:ext cx="9839597" cy="363379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US" sz="2000" i="1" dirty="0">
              <a:solidFill>
                <a:srgbClr val="4E4D4D"/>
              </a:solidFill>
            </a:endParaRPr>
          </a:p>
        </p:txBody>
      </p:sp>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b="1" dirty="0">
                <a:solidFill>
                  <a:schemeClr val="bg1"/>
                </a:solidFill>
              </a:rPr>
              <a:t>Ποια τα χαρακτηριστικά της επιχείρησης στην εκκίνησή της;</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600"/>
              </a:spcBef>
              <a:buNone/>
              <a:tabLst>
                <a:tab pos="457200" algn="l"/>
              </a:tabLst>
            </a:pPr>
            <a:endParaRPr lang="el-GR" sz="2400" dirty="0" smtClean="0">
              <a:ea typeface="Times New Roman" pitchFamily="18" charset="0"/>
            </a:endParaRPr>
          </a:p>
          <a:p>
            <a:pPr marL="0" lvl="0" indent="0">
              <a:spcBef>
                <a:spcPts val="600"/>
              </a:spcBef>
              <a:buNone/>
              <a:tabLst>
                <a:tab pos="457200" algn="l"/>
              </a:tabLst>
            </a:pPr>
            <a:r>
              <a:rPr lang="el-GR" sz="2400" dirty="0" smtClean="0">
                <a:ea typeface="Times New Roman" pitchFamily="18" charset="0"/>
              </a:rPr>
              <a:t>Δανειζόμαστε </a:t>
            </a:r>
            <a:r>
              <a:rPr lang="el-GR" sz="2400" dirty="0">
                <a:ea typeface="Times New Roman" pitchFamily="18" charset="0"/>
              </a:rPr>
              <a:t>τον ξενικό ορισμό του επιτυχημένου</a:t>
            </a:r>
            <a:r>
              <a:rPr lang="en-US" sz="2400" dirty="0">
                <a:ea typeface="Times New Roman" pitchFamily="18" charset="0"/>
              </a:rPr>
              <a:t> </a:t>
            </a:r>
            <a:r>
              <a:rPr lang="el-GR" sz="2400" dirty="0">
                <a:ea typeface="Times New Roman" pitchFamily="18" charset="0"/>
              </a:rPr>
              <a:t> επιχειρηματία και ακαδημαϊκού </a:t>
            </a:r>
            <a:r>
              <a:rPr lang="en-US" sz="2400" dirty="0">
                <a:ea typeface="Times New Roman" pitchFamily="18" charset="0"/>
              </a:rPr>
              <a:t>Steve Blank</a:t>
            </a:r>
            <a:r>
              <a:rPr lang="el-GR" sz="2400" dirty="0">
                <a:ea typeface="Times New Roman" pitchFamily="18" charset="0"/>
              </a:rPr>
              <a:t>:</a:t>
            </a:r>
          </a:p>
          <a:p>
            <a:pPr lvl="0">
              <a:spcBef>
                <a:spcPts val="600"/>
              </a:spcBef>
              <a:buNone/>
              <a:tabLst>
                <a:tab pos="457200" algn="l"/>
              </a:tabLst>
            </a:pPr>
            <a:r>
              <a:rPr lang="el-GR" sz="2400" dirty="0">
                <a:ea typeface="Times New Roman" pitchFamily="18" charset="0"/>
              </a:rPr>
              <a:t>    </a:t>
            </a:r>
            <a:r>
              <a:rPr lang="en-US" sz="2400" b="1" dirty="0">
                <a:ea typeface="Times New Roman" pitchFamily="18" charset="0"/>
              </a:rPr>
              <a:t>“A startup is an organization formed to search for a repeatable and scalable business model”.</a:t>
            </a:r>
            <a:endParaRPr lang="el-GR" sz="2400" b="1" dirty="0">
              <a:ea typeface="Times New Roman" pitchFamily="18" charset="0"/>
            </a:endParaRPr>
          </a:p>
          <a:p>
            <a:pPr marL="0" lvl="0" indent="0" algn="just">
              <a:spcBef>
                <a:spcPts val="600"/>
              </a:spcBef>
              <a:buNone/>
              <a:tabLst>
                <a:tab pos="457200" algn="l"/>
              </a:tabLst>
            </a:pPr>
            <a:endParaRPr lang="el-GR" sz="2400" dirty="0" smtClean="0"/>
          </a:p>
          <a:p>
            <a:pPr marL="0" lvl="0" indent="0" algn="just">
              <a:spcBef>
                <a:spcPts val="600"/>
              </a:spcBef>
              <a:buNone/>
              <a:tabLst>
                <a:tab pos="457200" algn="l"/>
              </a:tabLst>
            </a:pPr>
            <a:r>
              <a:rPr lang="el-GR" sz="2400" dirty="0" smtClean="0"/>
              <a:t>Με </a:t>
            </a:r>
            <a:r>
              <a:rPr lang="el-GR" sz="2400" dirty="0"/>
              <a:t>άλλα λόγια μας εξηγεί πως βασικός στόχος μιας </a:t>
            </a:r>
            <a:r>
              <a:rPr lang="el-GR" sz="2400" dirty="0" smtClean="0"/>
              <a:t>επιχείρησης που ξεκινά τώρα</a:t>
            </a:r>
            <a:r>
              <a:rPr lang="en-US" sz="2400" dirty="0" smtClean="0"/>
              <a:t>, </a:t>
            </a:r>
            <a:r>
              <a:rPr lang="el-GR" sz="2400" dirty="0"/>
              <a:t>είναι η αναζήτηση κατάλληλου, επαναλαμβανόμενου και επεκτάσιμου, </a:t>
            </a:r>
            <a:r>
              <a:rPr lang="el-GR" sz="2400" b="1" i="1" u="sng" dirty="0"/>
              <a:t>επιχειρηματικού μοντέλου</a:t>
            </a:r>
            <a:r>
              <a:rPr lang="en-US" sz="2400" dirty="0"/>
              <a:t>.</a:t>
            </a:r>
            <a:endParaRPr lang="el-GR" sz="2400" dirty="0"/>
          </a:p>
          <a:p>
            <a:pPr marL="0" indent="0">
              <a:buNone/>
            </a:pPr>
            <a:endParaRPr lang="en-GB" dirty="0"/>
          </a:p>
        </p:txBody>
      </p:sp>
    </p:spTree>
    <p:extLst>
      <p:ext uri="{BB962C8B-B14F-4D97-AF65-F5344CB8AC3E}">
        <p14:creationId xmlns:p14="http://schemas.microsoft.com/office/powerpoint/2010/main" val="37719094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2">
            <a:extLst>
              <a:ext uri="{FF2B5EF4-FFF2-40B4-BE49-F238E27FC236}">
                <a16:creationId xmlns="" xmlns:a16="http://schemas.microsoft.com/office/drawing/2014/main" id="{8935EFE2-8765-01EC-33E3-474740854362}"/>
              </a:ext>
            </a:extLst>
          </p:cNvPr>
          <p:cNvSpPr txBox="1">
            <a:spLocks/>
          </p:cNvSpPr>
          <p:nvPr/>
        </p:nvSpPr>
        <p:spPr>
          <a:xfrm>
            <a:off x="470263" y="1423851"/>
            <a:ext cx="9839597" cy="3633795"/>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US" sz="2000" i="1" dirty="0">
              <a:solidFill>
                <a:srgbClr val="4E4D4D"/>
              </a:solidFill>
            </a:endParaRPr>
          </a:p>
        </p:txBody>
      </p:sp>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b="1" dirty="0">
                <a:solidFill>
                  <a:schemeClr val="bg1"/>
                </a:solidFill>
              </a:rPr>
              <a:t>Πως ορίζεται το επιχειρηματικό μοντέλο;</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sz="2400" dirty="0" smtClean="0">
                <a:cs typeface="Segoe UI" panose="020B0502040204020203" pitchFamily="34" charset="0"/>
              </a:rPr>
              <a:t>Το </a:t>
            </a:r>
            <a:r>
              <a:rPr lang="el-GR" sz="2400" dirty="0">
                <a:cs typeface="Segoe UI" panose="020B0502040204020203" pitchFamily="34" charset="0"/>
              </a:rPr>
              <a:t>Επιχειρηματικό μοντέλο περιγράφει πώς μια Επιχείρηση Δημιουργεί Αξία</a:t>
            </a:r>
            <a:r>
              <a:rPr lang="en-US" sz="2400" dirty="0">
                <a:cs typeface="Segoe UI" panose="020B0502040204020203" pitchFamily="34" charset="0"/>
              </a:rPr>
              <a:t>, </a:t>
            </a:r>
            <a:r>
              <a:rPr lang="el-GR" sz="2400" dirty="0">
                <a:cs typeface="Segoe UI" panose="020B0502040204020203" pitchFamily="34" charset="0"/>
              </a:rPr>
              <a:t>την Προσφέρει στο Πελάτη</a:t>
            </a:r>
            <a:r>
              <a:rPr lang="en-US" sz="2400" dirty="0">
                <a:cs typeface="Segoe UI" panose="020B0502040204020203" pitchFamily="34" charset="0"/>
              </a:rPr>
              <a:t> </a:t>
            </a:r>
            <a:r>
              <a:rPr lang="el-GR" sz="2400" dirty="0">
                <a:cs typeface="Segoe UI" panose="020B0502040204020203" pitchFamily="34" charset="0"/>
              </a:rPr>
              <a:t>Και Αμείβεται                                                                                                 </a:t>
            </a:r>
            <a:r>
              <a:rPr lang="el-GR" sz="2400" dirty="0" smtClean="0">
                <a:cs typeface="Segoe UI" panose="020B0502040204020203" pitchFamily="34" charset="0"/>
              </a:rPr>
              <a:t>										</a:t>
            </a:r>
            <a:r>
              <a:rPr lang="en-US" sz="2400" dirty="0" smtClean="0">
                <a:cs typeface="Segoe UI" panose="020B0502040204020203" pitchFamily="34" charset="0"/>
              </a:rPr>
              <a:t>Steve </a:t>
            </a:r>
            <a:r>
              <a:rPr lang="en-US" sz="2400" dirty="0">
                <a:cs typeface="Segoe UI" panose="020B0502040204020203" pitchFamily="34" charset="0"/>
              </a:rPr>
              <a:t>Blank </a:t>
            </a:r>
            <a:endParaRPr lang="el-GR" sz="2400" dirty="0">
              <a:cs typeface="Segoe UI" panose="020B0502040204020203" pitchFamily="34" charset="0"/>
            </a:endParaRPr>
          </a:p>
          <a:p>
            <a:pPr marL="0" indent="0">
              <a:buNone/>
            </a:pPr>
            <a:endParaRPr lang="en-GB" dirty="0"/>
          </a:p>
        </p:txBody>
      </p:sp>
      <p:pic>
        <p:nvPicPr>
          <p:cNvPr id="4" name="Picture 3"/>
          <p:cNvPicPr>
            <a:picLocks noChangeAspect="1"/>
          </p:cNvPicPr>
          <p:nvPr/>
        </p:nvPicPr>
        <p:blipFill>
          <a:blip r:embed="rId2"/>
          <a:stretch>
            <a:fillRect/>
          </a:stretch>
        </p:blipFill>
        <p:spPr>
          <a:xfrm>
            <a:off x="3047635" y="2184878"/>
            <a:ext cx="5828281" cy="3377477"/>
          </a:xfrm>
          <a:prstGeom prst="rect">
            <a:avLst/>
          </a:prstGeom>
        </p:spPr>
      </p:pic>
      <p:sp>
        <p:nvSpPr>
          <p:cNvPr id="5" name="TextBox 4"/>
          <p:cNvSpPr txBox="1"/>
          <p:nvPr/>
        </p:nvSpPr>
        <p:spPr>
          <a:xfrm>
            <a:off x="1816884" y="4259702"/>
            <a:ext cx="1266738" cy="369332"/>
          </a:xfrm>
          <a:prstGeom prst="rect">
            <a:avLst/>
          </a:prstGeom>
          <a:noFill/>
        </p:spPr>
        <p:txBody>
          <a:bodyPr wrap="square" rtlCol="0">
            <a:spAutoFit/>
          </a:bodyPr>
          <a:lstStyle/>
          <a:p>
            <a:r>
              <a:rPr lang="el-GR" b="1" dirty="0">
                <a:solidFill>
                  <a:srgbClr val="FF0000"/>
                </a:solidFill>
              </a:rPr>
              <a:t>έ</a:t>
            </a:r>
            <a:r>
              <a:rPr lang="el-GR" b="1" dirty="0" smtClean="0">
                <a:solidFill>
                  <a:srgbClr val="FF0000"/>
                </a:solidFill>
              </a:rPr>
              <a:t>σοδα</a:t>
            </a:r>
            <a:endParaRPr lang="en-GB" b="1" dirty="0">
              <a:solidFill>
                <a:srgbClr val="FF0000"/>
              </a:solidFill>
            </a:endParaRPr>
          </a:p>
        </p:txBody>
      </p:sp>
      <p:sp>
        <p:nvSpPr>
          <p:cNvPr id="9" name="TextBox 8"/>
          <p:cNvSpPr txBox="1"/>
          <p:nvPr/>
        </p:nvSpPr>
        <p:spPr>
          <a:xfrm>
            <a:off x="9034733" y="2677486"/>
            <a:ext cx="1266738" cy="369332"/>
          </a:xfrm>
          <a:prstGeom prst="rect">
            <a:avLst/>
          </a:prstGeom>
          <a:noFill/>
        </p:spPr>
        <p:txBody>
          <a:bodyPr wrap="square" rtlCol="0">
            <a:spAutoFit/>
          </a:bodyPr>
          <a:lstStyle/>
          <a:p>
            <a:r>
              <a:rPr lang="el-GR" b="1" dirty="0" smtClean="0">
                <a:solidFill>
                  <a:srgbClr val="FF0000"/>
                </a:solidFill>
              </a:rPr>
              <a:t>διανομή</a:t>
            </a:r>
            <a:endParaRPr lang="en-GB" b="1" dirty="0">
              <a:solidFill>
                <a:srgbClr val="FF0000"/>
              </a:solidFill>
            </a:endParaRPr>
          </a:p>
        </p:txBody>
      </p:sp>
      <p:sp>
        <p:nvSpPr>
          <p:cNvPr id="10" name="TextBox 9"/>
          <p:cNvSpPr txBox="1"/>
          <p:nvPr/>
        </p:nvSpPr>
        <p:spPr>
          <a:xfrm>
            <a:off x="2014756" y="2761376"/>
            <a:ext cx="1266738" cy="369332"/>
          </a:xfrm>
          <a:prstGeom prst="rect">
            <a:avLst/>
          </a:prstGeom>
          <a:noFill/>
        </p:spPr>
        <p:txBody>
          <a:bodyPr wrap="square" rtlCol="0">
            <a:spAutoFit/>
          </a:bodyPr>
          <a:lstStyle/>
          <a:p>
            <a:r>
              <a:rPr lang="el-GR" b="1" dirty="0" smtClean="0">
                <a:solidFill>
                  <a:srgbClr val="FF0000"/>
                </a:solidFill>
              </a:rPr>
              <a:t>προϊόν</a:t>
            </a:r>
            <a:endParaRPr lang="en-GB" b="1" dirty="0">
              <a:solidFill>
                <a:srgbClr val="FF0000"/>
              </a:solidFill>
            </a:endParaRPr>
          </a:p>
        </p:txBody>
      </p:sp>
      <p:sp>
        <p:nvSpPr>
          <p:cNvPr id="7" name="TextBox 6"/>
          <p:cNvSpPr txBox="1"/>
          <p:nvPr/>
        </p:nvSpPr>
        <p:spPr>
          <a:xfrm>
            <a:off x="5889072" y="5192785"/>
            <a:ext cx="1501629" cy="369332"/>
          </a:xfrm>
          <a:prstGeom prst="rect">
            <a:avLst/>
          </a:prstGeom>
          <a:noFill/>
        </p:spPr>
        <p:txBody>
          <a:bodyPr wrap="square" rtlCol="0">
            <a:spAutoFit/>
          </a:bodyPr>
          <a:lstStyle/>
          <a:p>
            <a:r>
              <a:rPr lang="el-GR" b="1" dirty="0" smtClean="0">
                <a:solidFill>
                  <a:srgbClr val="FF0000"/>
                </a:solidFill>
              </a:rPr>
              <a:t>πελάτες</a:t>
            </a:r>
            <a:endParaRPr lang="en-GB" b="1" dirty="0">
              <a:solidFill>
                <a:srgbClr val="FF0000"/>
              </a:solidFill>
            </a:endParaRPr>
          </a:p>
        </p:txBody>
      </p:sp>
      <p:sp>
        <p:nvSpPr>
          <p:cNvPr id="12" name="TextBox 11"/>
          <p:cNvSpPr txBox="1"/>
          <p:nvPr/>
        </p:nvSpPr>
        <p:spPr>
          <a:xfrm>
            <a:off x="8456103" y="3745339"/>
            <a:ext cx="897622" cy="369332"/>
          </a:xfrm>
          <a:prstGeom prst="rect">
            <a:avLst/>
          </a:prstGeom>
          <a:noFill/>
        </p:spPr>
        <p:txBody>
          <a:bodyPr wrap="square" rtlCol="0">
            <a:spAutoFit/>
          </a:bodyPr>
          <a:lstStyle/>
          <a:p>
            <a:r>
              <a:rPr lang="el-GR" b="1" dirty="0" smtClean="0">
                <a:solidFill>
                  <a:srgbClr val="FF0000"/>
                </a:solidFill>
              </a:rPr>
              <a:t>έξοδα</a:t>
            </a:r>
            <a:endParaRPr lang="en-GB" b="1" dirty="0">
              <a:solidFill>
                <a:srgbClr val="FF0000"/>
              </a:solidFill>
            </a:endParaRPr>
          </a:p>
        </p:txBody>
      </p:sp>
      <p:sp>
        <p:nvSpPr>
          <p:cNvPr id="13" name="TextBox 12"/>
          <p:cNvSpPr txBox="1"/>
          <p:nvPr/>
        </p:nvSpPr>
        <p:spPr>
          <a:xfrm>
            <a:off x="5626351" y="2049739"/>
            <a:ext cx="1151954" cy="369332"/>
          </a:xfrm>
          <a:prstGeom prst="rect">
            <a:avLst/>
          </a:prstGeom>
          <a:noFill/>
        </p:spPr>
        <p:txBody>
          <a:bodyPr wrap="square" rtlCol="0">
            <a:spAutoFit/>
          </a:bodyPr>
          <a:lstStyle/>
          <a:p>
            <a:r>
              <a:rPr lang="el-GR" b="1" dirty="0" smtClean="0">
                <a:solidFill>
                  <a:srgbClr val="FF0000"/>
                </a:solidFill>
              </a:rPr>
              <a:t>διοίκηση</a:t>
            </a:r>
            <a:endParaRPr lang="en-GB" b="1" dirty="0">
              <a:solidFill>
                <a:srgbClr val="FF0000"/>
              </a:solidFill>
            </a:endParaRPr>
          </a:p>
        </p:txBody>
      </p:sp>
    </p:spTree>
    <p:extLst>
      <p:ext uri="{BB962C8B-B14F-4D97-AF65-F5344CB8AC3E}">
        <p14:creationId xmlns:p14="http://schemas.microsoft.com/office/powerpoint/2010/main" val="1815356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a:extLst>
              <a:ext uri="{FF2B5EF4-FFF2-40B4-BE49-F238E27FC236}">
                <a16:creationId xmlns="" xmlns:a16="http://schemas.microsoft.com/office/drawing/2014/main" id="{2C66601E-B30A-D9FD-8479-93F4BF9CAD6F}"/>
              </a:ext>
            </a:extLst>
          </p:cNvPr>
          <p:cNvSpPr txBox="1">
            <a:spLocks/>
          </p:cNvSpPr>
          <p:nvPr/>
        </p:nvSpPr>
        <p:spPr>
          <a:xfrm>
            <a:off x="339816" y="1216993"/>
            <a:ext cx="4939574"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PT" sz="2800" dirty="0">
              <a:solidFill>
                <a:srgbClr val="7F8AF6"/>
              </a:solidFill>
            </a:endParaRPr>
          </a:p>
        </p:txBody>
      </p:sp>
      <p:sp>
        <p:nvSpPr>
          <p:cNvPr id="3" name="Subtítulo 2">
            <a:extLst>
              <a:ext uri="{FF2B5EF4-FFF2-40B4-BE49-F238E27FC236}">
                <a16:creationId xmlns="" xmlns:a16="http://schemas.microsoft.com/office/drawing/2014/main" id="{C241E637-96CA-E258-7563-1044448293B9}"/>
              </a:ext>
            </a:extLst>
          </p:cNvPr>
          <p:cNvSpPr txBox="1">
            <a:spLocks/>
          </p:cNvSpPr>
          <p:nvPr/>
        </p:nvSpPr>
        <p:spPr>
          <a:xfrm>
            <a:off x="339815" y="474043"/>
            <a:ext cx="9357858" cy="415389"/>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l-GR" sz="2800" b="1" dirty="0">
                <a:solidFill>
                  <a:schemeClr val="bg1"/>
                </a:solidFill>
              </a:rPr>
              <a:t>Πως ορίζεται  το Επιχειρηματικό Σχέδιο</a:t>
            </a:r>
            <a:endParaRPr lang="pt-PT" sz="2800" b="1" dirty="0">
              <a:solidFill>
                <a:schemeClr val="bg1"/>
              </a:solidFill>
            </a:endParaRPr>
          </a:p>
        </p:txBody>
      </p:sp>
      <p:sp>
        <p:nvSpPr>
          <p:cNvPr id="6" name="Content Placeholder 2"/>
          <p:cNvSpPr txBox="1">
            <a:spLocks/>
          </p:cNvSpPr>
          <p:nvPr/>
        </p:nvSpPr>
        <p:spPr>
          <a:xfrm>
            <a:off x="402671" y="1313897"/>
            <a:ext cx="1150969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sp>
        <p:nvSpPr>
          <p:cNvPr id="14" name="Content Placeholder 2"/>
          <p:cNvSpPr txBox="1">
            <a:spLocks/>
          </p:cNvSpPr>
          <p:nvPr/>
        </p:nvSpPr>
        <p:spPr>
          <a:xfrm>
            <a:off x="759828" y="1632382"/>
            <a:ext cx="578502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pPr>
            <a:r>
              <a:rPr lang="el-GR" b="1" dirty="0" smtClean="0"/>
              <a:t>Επιχειρηματικό Σχέδιο</a:t>
            </a:r>
          </a:p>
          <a:p>
            <a:pPr marL="0" indent="0" algn="just">
              <a:buFont typeface="Arial" panose="020B0604020202020204" pitchFamily="34" charset="0"/>
              <a:buNone/>
            </a:pPr>
            <a:r>
              <a:rPr lang="el-GR" dirty="0" smtClean="0"/>
              <a:t> Το επιχειρηματικό σχέδιο παρέχει μια επίσημη καταγραφή  των στόχων,   στρατηγικών και προγραμμάτων δράσεων ενός οργανισμού, προκειμένου να εφαρμοστεί αποτελεσματικά το επιχειρηματικό μοντέλο που έχει επιλεγεί.</a:t>
            </a:r>
            <a:endParaRPr lang="en-US" dirty="0"/>
          </a:p>
        </p:txBody>
      </p:sp>
      <p:pic>
        <p:nvPicPr>
          <p:cNvPr id="11" name="Picture 10"/>
          <p:cNvPicPr>
            <a:picLocks noChangeAspect="1"/>
          </p:cNvPicPr>
          <p:nvPr/>
        </p:nvPicPr>
        <p:blipFill>
          <a:blip r:embed="rId2"/>
          <a:stretch>
            <a:fillRect/>
          </a:stretch>
        </p:blipFill>
        <p:spPr>
          <a:xfrm>
            <a:off x="7558481" y="1632382"/>
            <a:ext cx="3842158" cy="3719793"/>
          </a:xfrm>
          <a:prstGeom prst="rect">
            <a:avLst/>
          </a:prstGeom>
        </p:spPr>
      </p:pic>
    </p:spTree>
    <p:extLst>
      <p:ext uri="{BB962C8B-B14F-4D97-AF65-F5344CB8AC3E}">
        <p14:creationId xmlns:p14="http://schemas.microsoft.com/office/powerpoint/2010/main" val="561710642"/>
      </p:ext>
    </p:extLst>
  </p:cSld>
  <p:clrMapOvr>
    <a:masterClrMapping/>
  </p:clrMapOvr>
  <p:timing>
    <p:tnLst>
      <p:par>
        <p:cTn id="1" dur="indefinite" restart="never" nodeType="tmRoot"/>
      </p:par>
    </p:tnLst>
  </p:timing>
</p:sld>
</file>

<file path=ppt/theme/theme1.xml><?xml version="1.0" encoding="utf-8"?>
<a:theme xmlns:a="http://schemas.openxmlformats.org/drawingml/2006/main" name="Enter4All-Template PPT_v02">
  <a:themeElements>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C547182C2D0F47A2252171A0F06222" ma:contentTypeVersion="18" ma:contentTypeDescription="Create a new document." ma:contentTypeScope="" ma:versionID="1597d22577e9575f99e24309ee0e44af">
  <xsd:schema xmlns:xsd="http://www.w3.org/2001/XMLSchema" xmlns:xs="http://www.w3.org/2001/XMLSchema" xmlns:p="http://schemas.microsoft.com/office/2006/metadata/properties" xmlns:ns2="a00d6392-6280-406e-8abb-192204cae835" xmlns:ns3="6147d5a9-d9fc-485c-b7f5-f60db4affe63" targetNamespace="http://schemas.microsoft.com/office/2006/metadata/properties" ma:root="true" ma:fieldsID="75a0ca19de23e4869b471ccc54acd734" ns2:_="" ns3:_="">
    <xsd:import namespace="a00d6392-6280-406e-8abb-192204cae835"/>
    <xsd:import namespace="6147d5a9-d9fc-485c-b7f5-f60db4affe6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0d6392-6280-406e-8abb-192204cae8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e544a5-5024-496a-80fa-bd27f993d8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47d5a9-d9fc-485c-b7f5-f60db4affe6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1682c2e-d20d-4ecc-af68-6d047d9c560b}" ma:internalName="TaxCatchAll" ma:showField="CatchAllData" ma:web="6147d5a9-d9fc-485c-b7f5-f60db4affe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00d6392-6280-406e-8abb-192204cae835">
      <Terms xmlns="http://schemas.microsoft.com/office/infopath/2007/PartnerControls"/>
    </lcf76f155ced4ddcb4097134ff3c332f>
    <TaxCatchAll xmlns="6147d5a9-d9fc-485c-b7f5-f60db4affe63" xsi:nil="true"/>
    <SharedWithUsers xmlns="6147d5a9-d9fc-485c-b7f5-f60db4affe63">
      <UserInfo>
        <DisplayName/>
        <AccountId xsi:nil="true"/>
        <AccountType/>
      </UserInfo>
    </SharedWithUsers>
    <MediaLengthInSeconds xmlns="a00d6392-6280-406e-8abb-192204cae835" xsi:nil="true"/>
  </documentManagement>
</p:properties>
</file>

<file path=customXml/itemProps1.xml><?xml version="1.0" encoding="utf-8"?>
<ds:datastoreItem xmlns:ds="http://schemas.openxmlformats.org/officeDocument/2006/customXml" ds:itemID="{A7773D05-F99A-4342-84D9-8B6AD36BDC42}"/>
</file>

<file path=customXml/itemProps2.xml><?xml version="1.0" encoding="utf-8"?>
<ds:datastoreItem xmlns:ds="http://schemas.openxmlformats.org/officeDocument/2006/customXml" ds:itemID="{217B8641-3714-4658-8F88-6727ACB79573}"/>
</file>

<file path=customXml/itemProps3.xml><?xml version="1.0" encoding="utf-8"?>
<ds:datastoreItem xmlns:ds="http://schemas.openxmlformats.org/officeDocument/2006/customXml" ds:itemID="{82F8DA71-D58C-4132-A6BF-804917DEAF3A}"/>
</file>

<file path=docProps/app.xml><?xml version="1.0" encoding="utf-8"?>
<Properties xmlns="http://schemas.openxmlformats.org/officeDocument/2006/extended-properties" xmlns:vt="http://schemas.openxmlformats.org/officeDocument/2006/docPropsVTypes">
  <Template>Enter4All-Template PPT_v02</Template>
  <TotalTime>668</TotalTime>
  <Words>3057</Words>
  <Application>Microsoft Office PowerPoint</Application>
  <PresentationFormat>Widescreen</PresentationFormat>
  <Paragraphs>495</Paragraphs>
  <Slides>51</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51</vt:i4>
      </vt:variant>
    </vt:vector>
  </HeadingPairs>
  <TitlesOfParts>
    <vt:vector size="65" baseType="lpstr">
      <vt:lpstr>-apple-system</vt:lpstr>
      <vt:lpstr>Arial</vt:lpstr>
      <vt:lpstr>Arial Black</vt:lpstr>
      <vt:lpstr>Calibri</vt:lpstr>
      <vt:lpstr>Calibri Light</vt:lpstr>
      <vt:lpstr>Cento</vt:lpstr>
      <vt:lpstr>Comic Sans MS</vt:lpstr>
      <vt:lpstr>FuturaA Md BT</vt:lpstr>
      <vt:lpstr>Noto Sans Symbols</vt:lpstr>
      <vt:lpstr>Quattrocento Sans</vt:lpstr>
      <vt:lpstr>Segoe UI</vt:lpstr>
      <vt:lpstr>Times New Roman</vt:lpstr>
      <vt:lpstr>Wingdings</vt:lpstr>
      <vt:lpstr>Enter4All-Template PPT_v02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148</cp:revision>
  <dcterms:created xsi:type="dcterms:W3CDTF">2022-08-18T08:43:26Z</dcterms:created>
  <dcterms:modified xsi:type="dcterms:W3CDTF">2023-01-02T18:27:10Z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0x010100A0C547182C2D0F47A2252171A0F06222</vt:lpwstr>
  </property>
  <property fmtid="{D5CDD505-2E9C-101B-9397-08002B2CF9AE}" pid="3" name="Order">
    <vt:r8>294900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MediaServiceImageTags">
    <vt:lpwstr/>
  </property>
</Properties>
</file>