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40"/>
  </p:notesMasterIdLst>
  <p:handoutMasterIdLst>
    <p:handoutMasterId r:id="rId41"/>
  </p:handoutMasterIdLst>
  <p:sldIdLst>
    <p:sldId id="363" r:id="rId5"/>
    <p:sldId id="715" r:id="rId6"/>
    <p:sldId id="716" r:id="rId7"/>
    <p:sldId id="725" r:id="rId8"/>
    <p:sldId id="369" r:id="rId9"/>
    <p:sldId id="258" r:id="rId10"/>
    <p:sldId id="727" r:id="rId11"/>
    <p:sldId id="365" r:id="rId12"/>
    <p:sldId id="366" r:id="rId13"/>
    <p:sldId id="370" r:id="rId14"/>
    <p:sldId id="371" r:id="rId15"/>
    <p:sldId id="723" r:id="rId16"/>
    <p:sldId id="372" r:id="rId17"/>
    <p:sldId id="354" r:id="rId18"/>
    <p:sldId id="377" r:id="rId19"/>
    <p:sldId id="373" r:id="rId20"/>
    <p:sldId id="367" r:id="rId21"/>
    <p:sldId id="375" r:id="rId22"/>
    <p:sldId id="719" r:id="rId23"/>
    <p:sldId id="710" r:id="rId24"/>
    <p:sldId id="711" r:id="rId25"/>
    <p:sldId id="721" r:id="rId26"/>
    <p:sldId id="720" r:id="rId27"/>
    <p:sldId id="368" r:id="rId28"/>
    <p:sldId id="724" r:id="rId29"/>
    <p:sldId id="726" r:id="rId30"/>
    <p:sldId id="714" r:id="rId31"/>
    <p:sldId id="712" r:id="rId32"/>
    <p:sldId id="713" r:id="rId33"/>
    <p:sldId id="717" r:id="rId34"/>
    <p:sldId id="718" r:id="rId35"/>
    <p:sldId id="722" r:id="rId36"/>
    <p:sldId id="364" r:id="rId37"/>
    <p:sldId id="728" r:id="rId38"/>
    <p:sldId id="36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EF7"/>
    <a:srgbClr val="81A098"/>
    <a:srgbClr val="7F8AF6"/>
    <a:srgbClr val="8E96F8"/>
    <a:srgbClr val="979DF7"/>
    <a:srgbClr val="949AF8"/>
    <a:srgbClr val="939CF9"/>
    <a:srgbClr val="4E4D4D"/>
    <a:srgbClr val="69B42E"/>
    <a:srgbClr val="1D7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pis Tsolaki" userId="7cbd4101bb907ac5" providerId="LiveId" clId="{76BFC3DE-B65E-47D3-B809-A29AAE37F9B7}"/>
    <pc:docChg chg="delSld">
      <pc:chgData name="Elpis Tsolaki" userId="7cbd4101bb907ac5" providerId="LiveId" clId="{76BFC3DE-B65E-47D3-B809-A29AAE37F9B7}" dt="2023-01-23T08:42:35.149" v="0" actId="2696"/>
      <pc:docMkLst>
        <pc:docMk/>
      </pc:docMkLst>
      <pc:sldChg chg="del">
        <pc:chgData name="Elpis Tsolaki" userId="7cbd4101bb907ac5" providerId="LiveId" clId="{76BFC3DE-B65E-47D3-B809-A29AAE37F9B7}" dt="2023-01-23T08:42:35.149" v="0" actId="2696"/>
        <pc:sldMkLst>
          <pc:docMk/>
          <pc:sldMk cId="1548311082" sldId="729"/>
        </pc:sldMkLst>
      </pc:sldChg>
    </pc:docChg>
  </pc:docChgLst>
  <pc:docChgLst>
    <pc:chgData name="Elpis Tsolaki" userId="7cbd4101bb907ac5" providerId="LiveId" clId="{184C9FF9-229D-4D8A-A795-178566214A22}"/>
    <pc:docChg chg="undo custSel modSld">
      <pc:chgData name="Elpis Tsolaki" userId="7cbd4101bb907ac5" providerId="LiveId" clId="{184C9FF9-229D-4D8A-A795-178566214A22}" dt="2022-12-23T15:07:16.603" v="2" actId="1076"/>
      <pc:docMkLst>
        <pc:docMk/>
      </pc:docMkLst>
      <pc:sldChg chg="modSp mod">
        <pc:chgData name="Elpis Tsolaki" userId="7cbd4101bb907ac5" providerId="LiveId" clId="{184C9FF9-229D-4D8A-A795-178566214A22}" dt="2022-12-23T15:07:16.603" v="2" actId="1076"/>
        <pc:sldMkLst>
          <pc:docMk/>
          <pc:sldMk cId="2188339227" sldId="354"/>
        </pc:sldMkLst>
        <pc:spChg chg="mod">
          <ac:chgData name="Elpis Tsolaki" userId="7cbd4101bb907ac5" providerId="LiveId" clId="{184C9FF9-229D-4D8A-A795-178566214A22}" dt="2022-12-23T15:07:16.603" v="2" actId="1076"/>
          <ac:spMkLst>
            <pc:docMk/>
            <pc:sldMk cId="2188339227" sldId="354"/>
            <ac:spMk id="3" creationId="{C241E637-96CA-E258-7563-1044448293B9}"/>
          </ac:spMkLst>
        </pc:spChg>
      </pc:sldChg>
    </pc:docChg>
  </pc:docChgLst>
  <pc:docChgLst>
    <pc:chgData name="Evangelia Daratsanou" userId="b5dc30a0-5f39-44cd-b143-16ac867b93ae" providerId="ADAL" clId="{E19F32C6-653E-4807-87A6-640C81E47706}"/>
    <pc:docChg chg="addSld modSld">
      <pc:chgData name="Evangelia Daratsanou" userId="b5dc30a0-5f39-44cd-b143-16ac867b93ae" providerId="ADAL" clId="{E19F32C6-653E-4807-87A6-640C81E47706}" dt="2022-10-13T12:17:42.080" v="2" actId="1076"/>
      <pc:docMkLst>
        <pc:docMk/>
      </pc:docMkLst>
      <pc:sldChg chg="modSp mod">
        <pc:chgData name="Evangelia Daratsanou" userId="b5dc30a0-5f39-44cd-b143-16ac867b93ae" providerId="ADAL" clId="{E19F32C6-653E-4807-87A6-640C81E47706}" dt="2022-10-13T12:17:42.080" v="2" actId="1076"/>
        <pc:sldMkLst>
          <pc:docMk/>
          <pc:sldMk cId="2674860066" sldId="711"/>
        </pc:sldMkLst>
        <pc:spChg chg="mod">
          <ac:chgData name="Evangelia Daratsanou" userId="b5dc30a0-5f39-44cd-b143-16ac867b93ae" providerId="ADAL" clId="{E19F32C6-653E-4807-87A6-640C81E47706}" dt="2022-10-13T12:17:42.080" v="2" actId="1076"/>
          <ac:spMkLst>
            <pc:docMk/>
            <pc:sldMk cId="2674860066" sldId="711"/>
            <ac:spMk id="11" creationId="{FC2EA729-FC62-4DEB-81DB-85A6141F04F1}"/>
          </ac:spMkLst>
        </pc:spChg>
        <pc:spChg chg="mod">
          <ac:chgData name="Evangelia Daratsanou" userId="b5dc30a0-5f39-44cd-b143-16ac867b93ae" providerId="ADAL" clId="{E19F32C6-653E-4807-87A6-640C81E47706}" dt="2022-10-13T12:17:40.497" v="1" actId="1076"/>
          <ac:spMkLst>
            <pc:docMk/>
            <pc:sldMk cId="2674860066" sldId="711"/>
            <ac:spMk id="14" creationId="{E6197EEA-A3FE-47BF-8D6C-2B485030134E}"/>
          </ac:spMkLst>
        </pc:spChg>
      </pc:sldChg>
      <pc:sldChg chg="new">
        <pc:chgData name="Evangelia Daratsanou" userId="b5dc30a0-5f39-44cd-b143-16ac867b93ae" providerId="ADAL" clId="{E19F32C6-653E-4807-87A6-640C81E47706}" dt="2022-10-12T16:09:39.898" v="0" actId="680"/>
        <pc:sldMkLst>
          <pc:docMk/>
          <pc:sldMk cId="1548311082" sldId="729"/>
        </pc:sldMkLst>
      </pc:sldChg>
    </pc:docChg>
  </pc:docChgLst>
  <pc:docChgLst>
    <pc:chgData name="Evangelia Daratsanou" userId="b5dc30a0-5f39-44cd-b143-16ac867b93ae" providerId="ADAL" clId="{D26A6AB7-81E7-4D73-8BF9-B8BCCBB3F2AC}"/>
    <pc:docChg chg="modSld">
      <pc:chgData name="Evangelia Daratsanou" userId="b5dc30a0-5f39-44cd-b143-16ac867b93ae" providerId="ADAL" clId="{D26A6AB7-81E7-4D73-8BF9-B8BCCBB3F2AC}" dt="2022-12-08T12:18:17.621" v="3" actId="1076"/>
      <pc:docMkLst>
        <pc:docMk/>
      </pc:docMkLst>
      <pc:sldChg chg="modSp mod">
        <pc:chgData name="Evangelia Daratsanou" userId="b5dc30a0-5f39-44cd-b143-16ac867b93ae" providerId="ADAL" clId="{D26A6AB7-81E7-4D73-8BF9-B8BCCBB3F2AC}" dt="2022-12-08T12:18:17.621" v="3" actId="1076"/>
        <pc:sldMkLst>
          <pc:docMk/>
          <pc:sldMk cId="4279360109" sldId="363"/>
        </pc:sldMkLst>
        <pc:spChg chg="mod">
          <ac:chgData name="Evangelia Daratsanou" userId="b5dc30a0-5f39-44cd-b143-16ac867b93ae" providerId="ADAL" clId="{D26A6AB7-81E7-4D73-8BF9-B8BCCBB3F2AC}" dt="2022-12-08T12:18:10.054" v="2" actId="113"/>
          <ac:spMkLst>
            <pc:docMk/>
            <pc:sldMk cId="4279360109" sldId="363"/>
            <ac:spMk id="9" creationId="{72DF0B0B-3DBC-8996-3522-298E9429EC3A}"/>
          </ac:spMkLst>
        </pc:spChg>
        <pc:spChg chg="mod">
          <ac:chgData name="Evangelia Daratsanou" userId="b5dc30a0-5f39-44cd-b143-16ac867b93ae" providerId="ADAL" clId="{D26A6AB7-81E7-4D73-8BF9-B8BCCBB3F2AC}" dt="2022-12-08T12:18:17.621" v="3" actId="1076"/>
          <ac:spMkLst>
            <pc:docMk/>
            <pc:sldMk cId="4279360109" sldId="363"/>
            <ac:spMk id="10" creationId="{3ABF828C-AB25-A4AE-FEF9-D93A788A2711}"/>
          </ac:spMkLst>
        </pc:spChg>
        <pc:spChg chg="mod">
          <ac:chgData name="Evangelia Daratsanou" userId="b5dc30a0-5f39-44cd-b143-16ac867b93ae" providerId="ADAL" clId="{D26A6AB7-81E7-4D73-8BF9-B8BCCBB3F2AC}" dt="2022-12-08T12:18:01.279" v="0" actId="255"/>
          <ac:spMkLst>
            <pc:docMk/>
            <pc:sldMk cId="4279360109" sldId="363"/>
            <ac:spMk id="11" creationId="{C2E8DE72-E5D8-7B8C-4971-9C8BC1609777}"/>
          </ac:spMkLst>
        </pc:spChg>
      </pc:sldChg>
    </pc:docChg>
  </pc:docChgLst>
  <pc:docChgLst>
    <pc:chgData name="Stratigon_Customer Service" userId="1afbf139-3ed6-4826-8744-1600e2111ead" providerId="ADAL" clId="{E1AC0D6C-8DDF-40DF-82BB-803E7EF326D4}"/>
    <pc:docChg chg="modSld">
      <pc:chgData name="Stratigon_Customer Service" userId="1afbf139-3ed6-4826-8744-1600e2111ead" providerId="ADAL" clId="{E1AC0D6C-8DDF-40DF-82BB-803E7EF326D4}" dt="2023-01-23T09:04:03.120" v="2" actId="1076"/>
      <pc:docMkLst>
        <pc:docMk/>
      </pc:docMkLst>
      <pc:sldChg chg="modSp mod">
        <pc:chgData name="Stratigon_Customer Service" userId="1afbf139-3ed6-4826-8744-1600e2111ead" providerId="ADAL" clId="{E1AC0D6C-8DDF-40DF-82BB-803E7EF326D4}" dt="2023-01-23T09:04:03.120" v="2" actId="1076"/>
        <pc:sldMkLst>
          <pc:docMk/>
          <pc:sldMk cId="2898425066" sldId="364"/>
        </pc:sldMkLst>
        <pc:spChg chg="mod">
          <ac:chgData name="Stratigon_Customer Service" userId="1afbf139-3ed6-4826-8744-1600e2111ead" providerId="ADAL" clId="{E1AC0D6C-8DDF-40DF-82BB-803E7EF326D4}" dt="2023-01-23T09:04:03.120" v="2" actId="1076"/>
          <ac:spMkLst>
            <pc:docMk/>
            <pc:sldMk cId="2898425066" sldId="364"/>
            <ac:spMk id="6" creationId="{0F1730EB-ED05-C8D3-316F-F49E046B83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060EEFE7-2C8E-4AA1-B8FB-C267DDB289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7AB02AD0-39D8-48A9-9BFE-5DA018750A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2908C7-CA69-4BB4-A21B-88ADD1DA7875}" type="datetimeFigureOut">
              <a:rPr lang="pt-PT" smtClean="0"/>
              <a:t>23/01/2023</a:t>
            </a:fld>
            <a:endParaRPr lang="pt-PT"/>
          </a:p>
        </p:txBody>
      </p:sp>
      <p:sp>
        <p:nvSpPr>
          <p:cNvPr id="4" name="Marcador de Posição do Rodapé 3">
            <a:extLst>
              <a:ext uri="{FF2B5EF4-FFF2-40B4-BE49-F238E27FC236}">
                <a16:creationId xmlns:a16="http://schemas.microsoft.com/office/drawing/2014/main" id="{7D30373E-3A03-49FA-88C6-3E4481DBE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792A7C72-2FDC-49E3-A415-272E632A5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43DC52-ED90-40A7-B381-3F436E035CC3}" type="slidenum">
              <a:rPr lang="pt-PT" smtClean="0"/>
              <a:t>‹#›</a:t>
            </a:fld>
            <a:endParaRPr lang="pt-PT"/>
          </a:p>
        </p:txBody>
      </p:sp>
    </p:spTree>
    <p:extLst>
      <p:ext uri="{BB962C8B-B14F-4D97-AF65-F5344CB8AC3E}">
        <p14:creationId xmlns:p14="http://schemas.microsoft.com/office/powerpoint/2010/main" val="312499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8EF06-2AF0-4619-BC3B-04B9BB5FCA6B}" type="datetimeFigureOut">
              <a:rPr lang="pt-PT" smtClean="0"/>
              <a:t>23/01/2023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5F490-A199-41CB-8A2E-FA2DE56CBB35}" type="slidenum">
              <a:rPr lang="pt-PT" smtClean="0"/>
              <a:t>‹#›</a:t>
            </a:fld>
            <a:endParaRPr lang="pt-PT"/>
          </a:p>
        </p:txBody>
      </p:sp>
    </p:spTree>
    <p:extLst>
      <p:ext uri="{BB962C8B-B14F-4D97-AF65-F5344CB8AC3E}">
        <p14:creationId xmlns:p14="http://schemas.microsoft.com/office/powerpoint/2010/main" val="231043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195F490-A199-41CB-8A2E-FA2DE56CBB35}" type="slidenum">
              <a:rPr lang="pt-PT" smtClean="0"/>
              <a:t>1</a:t>
            </a:fld>
            <a:endParaRPr lang="pt-PT"/>
          </a:p>
        </p:txBody>
      </p:sp>
    </p:spTree>
    <p:extLst>
      <p:ext uri="{BB962C8B-B14F-4D97-AF65-F5344CB8AC3E}">
        <p14:creationId xmlns:p14="http://schemas.microsoft.com/office/powerpoint/2010/main" val="1654577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pic>
        <p:nvPicPr>
          <p:cNvPr id="22" name="Imagem 21" descr="Uma imagem com pessoa&#10;&#10;Descrição gerada automaticamente">
            <a:extLst>
              <a:ext uri="{FF2B5EF4-FFF2-40B4-BE49-F238E27FC236}">
                <a16:creationId xmlns:a16="http://schemas.microsoft.com/office/drawing/2014/main" id="{5D06550B-ADEB-2143-DE24-6B00B08699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442"/>
          <a:stretch/>
        </p:blipFill>
        <p:spPr>
          <a:xfrm>
            <a:off x="6022109" y="411218"/>
            <a:ext cx="6169891" cy="5335971"/>
          </a:xfrm>
          <a:prstGeom prst="rect">
            <a:avLst/>
          </a:prstGeom>
        </p:spPr>
      </p:pic>
      <p:sp>
        <p:nvSpPr>
          <p:cNvPr id="8" name="Retângulo 7">
            <a:extLst>
              <a:ext uri="{FF2B5EF4-FFF2-40B4-BE49-F238E27FC236}">
                <a16:creationId xmlns:a16="http://schemas.microsoft.com/office/drawing/2014/main" id="{D278C851-64B5-D211-CC18-21AE23C85839}"/>
              </a:ext>
            </a:extLst>
          </p:cNvPr>
          <p:cNvSpPr/>
          <p:nvPr userDrawn="1"/>
        </p:nvSpPr>
        <p:spPr>
          <a:xfrm>
            <a:off x="0" y="1"/>
            <a:ext cx="12192000" cy="1454838"/>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10;&#10;Descrição gerada automaticamente">
            <a:extLst>
              <a:ext uri="{FF2B5EF4-FFF2-40B4-BE49-F238E27FC236}">
                <a16:creationId xmlns:a16="http://schemas.microsoft.com/office/drawing/2014/main" id="{7AE795AF-3CD2-5869-1BBD-61203FC91C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1486" y="120"/>
            <a:ext cx="4280514" cy="1454718"/>
          </a:xfrm>
          <a:prstGeom prst="rect">
            <a:avLst/>
          </a:prstGeom>
        </p:spPr>
      </p:pic>
      <p:sp>
        <p:nvSpPr>
          <p:cNvPr id="25" name="Retângulo 24">
            <a:extLst>
              <a:ext uri="{FF2B5EF4-FFF2-40B4-BE49-F238E27FC236}">
                <a16:creationId xmlns:a16="http://schemas.microsoft.com/office/drawing/2014/main" id="{E219097D-088C-A9F7-1AED-04DE078E8154}"/>
              </a:ext>
            </a:extLst>
          </p:cNvPr>
          <p:cNvSpPr/>
          <p:nvPr userDrawn="1"/>
        </p:nvSpPr>
        <p:spPr>
          <a:xfrm>
            <a:off x="0" y="4292352"/>
            <a:ext cx="6022109" cy="1454837"/>
          </a:xfrm>
          <a:prstGeom prst="rect">
            <a:avLst/>
          </a:prstGeom>
          <a:solidFill>
            <a:srgbClr val="8E9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67772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36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o de Títu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FBF982-76E0-29D0-CE1D-57D202105C08}"/>
              </a:ext>
            </a:extLst>
          </p:cNvPr>
          <p:cNvSpPr/>
          <p:nvPr userDrawn="1"/>
        </p:nvSpPr>
        <p:spPr>
          <a:xfrm>
            <a:off x="0" y="310263"/>
            <a:ext cx="10003858" cy="74295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BC740E26-6977-1EC8-113B-EADF61EC6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3858" y="309581"/>
            <a:ext cx="2188142" cy="743632"/>
          </a:xfrm>
          <a:prstGeom prst="rect">
            <a:avLst/>
          </a:prstGeom>
        </p:spPr>
      </p:pic>
    </p:spTree>
    <p:extLst>
      <p:ext uri="{BB962C8B-B14F-4D97-AF65-F5344CB8AC3E}">
        <p14:creationId xmlns:p14="http://schemas.microsoft.com/office/powerpoint/2010/main" val="329976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35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da Sec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2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22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63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2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údo Dup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4C62D91-E8EB-E1C1-A152-23A95CD5C78A}"/>
              </a:ext>
            </a:extLst>
          </p:cNvPr>
          <p:cNvSpPr/>
          <p:nvPr userDrawn="1"/>
        </p:nvSpPr>
        <p:spPr>
          <a:xfrm>
            <a:off x="0" y="0"/>
            <a:ext cx="12192000"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174E180C-AE7A-F6D6-4C5B-8DBAEF368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586" y="529253"/>
            <a:ext cx="4029580" cy="1369440"/>
          </a:xfrm>
          <a:prstGeom prst="rect">
            <a:avLst/>
          </a:prstGeom>
        </p:spPr>
      </p:pic>
      <p:cxnSp>
        <p:nvCxnSpPr>
          <p:cNvPr id="9" name="Conexão reta 8">
            <a:extLst>
              <a:ext uri="{FF2B5EF4-FFF2-40B4-BE49-F238E27FC236}">
                <a16:creationId xmlns:a16="http://schemas.microsoft.com/office/drawing/2014/main" id="{4EEED736-F29A-47C4-A05E-5A30ECCDC848}"/>
              </a:ext>
            </a:extLst>
          </p:cNvPr>
          <p:cNvCxnSpPr>
            <a:cxnSpLocks/>
          </p:cNvCxnSpPr>
          <p:nvPr userDrawn="1"/>
        </p:nvCxnSpPr>
        <p:spPr>
          <a:xfrm>
            <a:off x="5881376" y="4698619"/>
            <a:ext cx="0" cy="1608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m 10" descr="Uma imagem com texto&#10;&#10;Descrição gerada automaticamente">
            <a:extLst>
              <a:ext uri="{FF2B5EF4-FFF2-40B4-BE49-F238E27FC236}">
                <a16:creationId xmlns:a16="http://schemas.microsoft.com/office/drawing/2014/main" id="{1B90E7C6-155A-4DE5-095E-50009BC96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7369" y="5166825"/>
            <a:ext cx="3203817" cy="672146"/>
          </a:xfrm>
          <a:prstGeom prst="rect">
            <a:avLst/>
          </a:prstGeom>
        </p:spPr>
      </p:pic>
      <p:sp>
        <p:nvSpPr>
          <p:cNvPr id="17" name="CaixaDeTexto 16">
            <a:extLst>
              <a:ext uri="{FF2B5EF4-FFF2-40B4-BE49-F238E27FC236}">
                <a16:creationId xmlns:a16="http://schemas.microsoft.com/office/drawing/2014/main" id="{12991457-FB59-E5AB-ED6B-7762034A2E18}"/>
              </a:ext>
            </a:extLst>
          </p:cNvPr>
          <p:cNvSpPr txBox="1"/>
          <p:nvPr userDrawn="1"/>
        </p:nvSpPr>
        <p:spPr>
          <a:xfrm>
            <a:off x="6195079" y="4980296"/>
            <a:ext cx="3964922" cy="1015663"/>
          </a:xfrm>
          <a:prstGeom prst="rect">
            <a:avLst/>
          </a:prstGeom>
          <a:noFill/>
        </p:spPr>
        <p:txBody>
          <a:bodyPr wrap="square" anchor="ctr">
            <a:spAutoFit/>
          </a:bodyPr>
          <a:lstStyle/>
          <a:p>
            <a:r>
              <a:rPr lang="en-US" sz="1200" b="0" i="0">
                <a:solidFill>
                  <a:schemeClr val="bg1"/>
                </a:solidFill>
                <a:effectLst/>
                <a:latin typeface="-apple-system"/>
              </a:rPr>
              <a:t>Funded by the European Union. Views and opinions expressed are however those of the author(s) only and do not necessarily reflect those of the European Union or the European Commission. Neither the European Union nor the European Commission can be held responsible for them.</a:t>
            </a:r>
            <a:endParaRPr lang="pt-PT" sz="1200">
              <a:solidFill>
                <a:schemeClr val="bg1"/>
              </a:solidFill>
            </a:endParaRPr>
          </a:p>
        </p:txBody>
      </p:sp>
      <p:sp>
        <p:nvSpPr>
          <p:cNvPr id="19" name="CaixaDeTexto 18">
            <a:extLst>
              <a:ext uri="{FF2B5EF4-FFF2-40B4-BE49-F238E27FC236}">
                <a16:creationId xmlns:a16="http://schemas.microsoft.com/office/drawing/2014/main" id="{65F7DB30-ACA2-5591-7140-7BDF633052DC}"/>
              </a:ext>
            </a:extLst>
          </p:cNvPr>
          <p:cNvSpPr txBox="1"/>
          <p:nvPr userDrawn="1"/>
        </p:nvSpPr>
        <p:spPr>
          <a:xfrm>
            <a:off x="3866586" y="2003844"/>
            <a:ext cx="402957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a:solidFill>
                  <a:schemeClr val="bg1"/>
                </a:solidFill>
                <a:effectLst/>
                <a:latin typeface="+mj-lt"/>
              </a:rPr>
              <a:t>Business Development Training and Support for Non - Native Small Business Owners</a:t>
            </a:r>
          </a:p>
          <a:p>
            <a:endParaRPr lang="pt-PT"/>
          </a:p>
        </p:txBody>
      </p:sp>
    </p:spTree>
    <p:extLst>
      <p:ext uri="{BB962C8B-B14F-4D97-AF65-F5344CB8AC3E}">
        <p14:creationId xmlns:p14="http://schemas.microsoft.com/office/powerpoint/2010/main" val="88186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m 1" descr="Uma imagem com texto&#10;&#10;Descrição gerada automaticamente">
            <a:extLst>
              <a:ext uri="{FF2B5EF4-FFF2-40B4-BE49-F238E27FC236}">
                <a16:creationId xmlns:a16="http://schemas.microsoft.com/office/drawing/2014/main" id="{761FE647-5311-4FE4-D6CF-EC358D75807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89244" y="6026118"/>
            <a:ext cx="2197124" cy="410130"/>
          </a:xfrm>
          <a:prstGeom prst="rect">
            <a:avLst/>
          </a:prstGeom>
        </p:spPr>
      </p:pic>
      <p:pic>
        <p:nvPicPr>
          <p:cNvPr id="4" name="Imagem 3" descr="Uma imagem com texto, vidro&#10;&#10;Descrição gerada automaticamente">
            <a:extLst>
              <a:ext uri="{FF2B5EF4-FFF2-40B4-BE49-F238E27FC236}">
                <a16:creationId xmlns:a16="http://schemas.microsoft.com/office/drawing/2014/main" id="{1AD84430-00B9-C607-6F2A-210EEA67913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98536" y="5966935"/>
            <a:ext cx="685067" cy="582308"/>
          </a:xfrm>
          <a:prstGeom prst="rect">
            <a:avLst/>
          </a:prstGeom>
        </p:spPr>
      </p:pic>
      <p:pic>
        <p:nvPicPr>
          <p:cNvPr id="5" name="Imagem 4" descr="Uma imagem com texto&#10;&#10;Descrição gerada automaticamente">
            <a:extLst>
              <a:ext uri="{FF2B5EF4-FFF2-40B4-BE49-F238E27FC236}">
                <a16:creationId xmlns:a16="http://schemas.microsoft.com/office/drawing/2014/main" id="{BB5528FB-9009-4795-EDAA-08D85F69317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7602" y="6026118"/>
            <a:ext cx="2493505" cy="523125"/>
          </a:xfrm>
          <a:prstGeom prst="rect">
            <a:avLst/>
          </a:prstGeom>
        </p:spPr>
      </p:pic>
      <p:cxnSp>
        <p:nvCxnSpPr>
          <p:cNvPr id="6" name="Conexão reta 5">
            <a:extLst>
              <a:ext uri="{FF2B5EF4-FFF2-40B4-BE49-F238E27FC236}">
                <a16:creationId xmlns:a16="http://schemas.microsoft.com/office/drawing/2014/main" id="{E2EEC072-6B37-FFE0-DB47-13EA318796F3}"/>
              </a:ext>
            </a:extLst>
          </p:cNvPr>
          <p:cNvCxnSpPr>
            <a:cxnSpLocks/>
          </p:cNvCxnSpPr>
          <p:nvPr userDrawn="1"/>
        </p:nvCxnSpPr>
        <p:spPr>
          <a:xfrm>
            <a:off x="3079518" y="5966935"/>
            <a:ext cx="0" cy="606267"/>
          </a:xfrm>
          <a:prstGeom prst="line">
            <a:avLst/>
          </a:prstGeom>
          <a:ln w="12700">
            <a:solidFill>
              <a:srgbClr val="7F8AF6"/>
            </a:solidFill>
          </a:ln>
        </p:spPr>
        <p:style>
          <a:lnRef idx="1">
            <a:schemeClr val="dk1"/>
          </a:lnRef>
          <a:fillRef idx="0">
            <a:schemeClr val="dk1"/>
          </a:fillRef>
          <a:effectRef idx="0">
            <a:schemeClr val="dk1"/>
          </a:effectRef>
          <a:fontRef idx="minor">
            <a:schemeClr val="tx1"/>
          </a:fontRef>
        </p:style>
      </p:cxnSp>
      <p:pic>
        <p:nvPicPr>
          <p:cNvPr id="7" name="Imagem 6">
            <a:extLst>
              <a:ext uri="{FF2B5EF4-FFF2-40B4-BE49-F238E27FC236}">
                <a16:creationId xmlns:a16="http://schemas.microsoft.com/office/drawing/2014/main" id="{F48A9775-DCE5-999D-BD26-84D88BB7CA5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722845" y="5860686"/>
            <a:ext cx="1428751" cy="786725"/>
          </a:xfrm>
          <a:prstGeom prst="rect">
            <a:avLst/>
          </a:prstGeom>
        </p:spPr>
      </p:pic>
      <p:sp>
        <p:nvSpPr>
          <p:cNvPr id="8" name="CaixaDeTexto 7">
            <a:extLst>
              <a:ext uri="{FF2B5EF4-FFF2-40B4-BE49-F238E27FC236}">
                <a16:creationId xmlns:a16="http://schemas.microsoft.com/office/drawing/2014/main" id="{DF373C53-A3FA-EA56-BAEE-8B2B4F59B6EB}"/>
              </a:ext>
            </a:extLst>
          </p:cNvPr>
          <p:cNvSpPr txBox="1"/>
          <p:nvPr userDrawn="1"/>
        </p:nvSpPr>
        <p:spPr>
          <a:xfrm>
            <a:off x="3288145" y="6373092"/>
            <a:ext cx="3315855" cy="261610"/>
          </a:xfrm>
          <a:prstGeom prst="rect">
            <a:avLst/>
          </a:prstGeom>
          <a:noFill/>
        </p:spPr>
        <p:txBody>
          <a:bodyPr wrap="square" rtlCol="0">
            <a:spAutoFit/>
          </a:bodyPr>
          <a:lstStyle/>
          <a:p>
            <a:r>
              <a:rPr lang="pt-PT" sz="1100" b="0" i="0">
                <a:solidFill>
                  <a:schemeClr val="bg1">
                    <a:lumMod val="50000"/>
                  </a:schemeClr>
                </a:solidFill>
                <a:effectLst/>
                <a:latin typeface="Cento"/>
              </a:rPr>
              <a:t>Grant </a:t>
            </a:r>
            <a:r>
              <a:rPr lang="pt-PT" sz="1100" b="0" i="0" err="1">
                <a:solidFill>
                  <a:schemeClr val="bg1">
                    <a:lumMod val="50000"/>
                  </a:schemeClr>
                </a:solidFill>
                <a:effectLst/>
                <a:latin typeface="Cento"/>
              </a:rPr>
              <a:t>agreement</a:t>
            </a:r>
            <a:r>
              <a:rPr lang="pt-PT" sz="1100" b="0" i="0">
                <a:solidFill>
                  <a:schemeClr val="bg1">
                    <a:lumMod val="50000"/>
                  </a:schemeClr>
                </a:solidFill>
                <a:effectLst/>
                <a:latin typeface="Cento"/>
              </a:rPr>
              <a:t> </a:t>
            </a:r>
            <a:r>
              <a:rPr lang="pt-PT" sz="1100" b="0" i="0" err="1">
                <a:solidFill>
                  <a:schemeClr val="bg1">
                    <a:lumMod val="50000"/>
                  </a:schemeClr>
                </a:solidFill>
                <a:effectLst/>
                <a:latin typeface="Cento"/>
              </a:rPr>
              <a:t>number</a:t>
            </a:r>
            <a:r>
              <a:rPr lang="pt-PT" sz="1100" b="0" i="0">
                <a:solidFill>
                  <a:schemeClr val="bg1">
                    <a:lumMod val="50000"/>
                  </a:schemeClr>
                </a:solidFill>
                <a:effectLst/>
                <a:latin typeface="Cento"/>
              </a:rPr>
              <a:t>: KA210-VET-10A7BC0A</a:t>
            </a:r>
            <a:endParaRPr lang="pt-PT" sz="1100">
              <a:solidFill>
                <a:schemeClr val="bg1">
                  <a:lumMod val="50000"/>
                </a:schemeClr>
              </a:solidFill>
            </a:endParaRPr>
          </a:p>
        </p:txBody>
      </p:sp>
    </p:spTree>
    <p:extLst>
      <p:ext uri="{BB962C8B-B14F-4D97-AF65-F5344CB8AC3E}">
        <p14:creationId xmlns:p14="http://schemas.microsoft.com/office/powerpoint/2010/main" val="1929023207"/>
      </p:ext>
    </p:extLst>
  </p:cSld>
  <p:clrMap bg1="lt1" tx1="dk1" bg2="lt2" tx2="dk2" accent1="accent1" accent2="accent2" accent3="accent3" accent4="accent4" accent5="accent5" accent6="accent6" hlink="hlink" folHlink="folHlink"/>
  <p:sldLayoutIdLst>
    <p:sldLayoutId id="2147483738" r:id="rId1"/>
    <p:sldLayoutId id="2147483752" r:id="rId2"/>
    <p:sldLayoutId id="2147483751" r:id="rId3"/>
    <p:sldLayoutId id="2147483739" r:id="rId4"/>
    <p:sldLayoutId id="2147483740" r:id="rId5"/>
    <p:sldLayoutId id="2147483741" r:id="rId6"/>
    <p:sldLayoutId id="2147483742" r:id="rId7"/>
    <p:sldLayoutId id="2147483743" r:id="rId8"/>
    <p:sldLayoutId id="2147483749" r:id="rId9"/>
    <p:sldLayoutId id="214748375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stratigon.sharepoint.com/:v:/s/STRATIGONFINANCE/EXb3txxFBilBpVOjSmi_AnABHC2OaTayvUc0-lpf7liHhA?e=bSRNK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tratigon.sharepoint.com/:w:/s/shared/EbtU2_tc-3VHnu3-6-9KnB4BygaV4EESB1GINgnkLeAmSw?e=CdY3CI"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72DF0B0B-3DBC-8996-3522-298E9429EC3A}"/>
              </a:ext>
            </a:extLst>
          </p:cNvPr>
          <p:cNvSpPr txBox="1">
            <a:spLocks/>
          </p:cNvSpPr>
          <p:nvPr/>
        </p:nvSpPr>
        <p:spPr>
          <a:xfrm>
            <a:off x="164408" y="1742008"/>
            <a:ext cx="5341585" cy="134220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3600" dirty="0">
                <a:solidFill>
                  <a:srgbClr val="7F8AF6"/>
                </a:solidFill>
              </a:rPr>
              <a:t>Spotting Opportunities</a:t>
            </a:r>
          </a:p>
        </p:txBody>
      </p:sp>
      <p:sp>
        <p:nvSpPr>
          <p:cNvPr id="10" name="CaixaDeTexto 9">
            <a:extLst>
              <a:ext uri="{FF2B5EF4-FFF2-40B4-BE49-F238E27FC236}">
                <a16:creationId xmlns:a16="http://schemas.microsoft.com/office/drawing/2014/main" id="{3ABF828C-AB25-A4AE-FEF9-D93A788A2711}"/>
              </a:ext>
            </a:extLst>
          </p:cNvPr>
          <p:cNvSpPr txBox="1"/>
          <p:nvPr/>
        </p:nvSpPr>
        <p:spPr>
          <a:xfrm>
            <a:off x="171064" y="3282608"/>
            <a:ext cx="3395334" cy="738664"/>
          </a:xfrm>
          <a:prstGeom prst="rect">
            <a:avLst/>
          </a:prstGeom>
          <a:noFill/>
        </p:spPr>
        <p:txBody>
          <a:bodyPr wrap="square">
            <a:spAutoFit/>
          </a:bodyPr>
          <a:lstStyle/>
          <a:p>
            <a:pPr algn="l"/>
            <a:endParaRPr lang="pt-PT" sz="1400" b="1" dirty="0">
              <a:solidFill>
                <a:srgbClr val="7F8AF6"/>
              </a:solidFill>
            </a:endParaRPr>
          </a:p>
          <a:p>
            <a:pPr algn="l"/>
            <a:endParaRPr lang="el-GR" sz="1400" b="1" dirty="0">
              <a:solidFill>
                <a:srgbClr val="7F8AF6"/>
              </a:solidFill>
            </a:endParaRPr>
          </a:p>
          <a:p>
            <a:pPr algn="l"/>
            <a:r>
              <a:rPr lang="pt-PT" sz="1400" b="1" dirty="0">
                <a:solidFill>
                  <a:srgbClr val="7F8AF6"/>
                </a:solidFill>
              </a:rPr>
              <a:t>October 12th 2022</a:t>
            </a:r>
            <a:r>
              <a:rPr lang="el-GR" sz="1400" b="1" dirty="0">
                <a:solidFill>
                  <a:srgbClr val="7F8AF6"/>
                </a:solidFill>
              </a:rPr>
              <a:t>, 18:00 – 20:00</a:t>
            </a:r>
            <a:endParaRPr lang="pt-PT" sz="1400" b="1" dirty="0">
              <a:solidFill>
                <a:srgbClr val="7F8AF6"/>
              </a:solidFill>
              <a:cs typeface="Calibri"/>
            </a:endParaRPr>
          </a:p>
        </p:txBody>
      </p:sp>
      <p:sp>
        <p:nvSpPr>
          <p:cNvPr id="11" name="Subtítulo 2">
            <a:extLst>
              <a:ext uri="{FF2B5EF4-FFF2-40B4-BE49-F238E27FC236}">
                <a16:creationId xmlns:a16="http://schemas.microsoft.com/office/drawing/2014/main" id="{C2E8DE72-E5D8-7B8C-4971-9C8BC1609777}"/>
              </a:ext>
            </a:extLst>
          </p:cNvPr>
          <p:cNvSpPr txBox="1">
            <a:spLocks/>
          </p:cNvSpPr>
          <p:nvPr/>
        </p:nvSpPr>
        <p:spPr>
          <a:xfrm>
            <a:off x="454771" y="2131308"/>
            <a:ext cx="5341584" cy="762000"/>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3600" i="1" dirty="0">
                <a:solidFill>
                  <a:srgbClr val="7F8AF6"/>
                </a:solidFill>
              </a:rPr>
              <a:t>and Creating Value</a:t>
            </a:r>
          </a:p>
          <a:p>
            <a:pPr algn="l"/>
            <a:r>
              <a:rPr lang="el-GR" sz="2800" i="1" dirty="0">
                <a:solidFill>
                  <a:srgbClr val="002060"/>
                </a:solidFill>
              </a:rPr>
              <a:t>Εντοπισμός Ευκαιριών και δημιουργία Αξίας</a:t>
            </a:r>
            <a:endParaRPr lang="pt-PT" sz="2800" i="1" dirty="0">
              <a:solidFill>
                <a:srgbClr val="002060"/>
              </a:solidFill>
            </a:endParaRPr>
          </a:p>
        </p:txBody>
      </p:sp>
    </p:spTree>
    <p:extLst>
      <p:ext uri="{BB962C8B-B14F-4D97-AF65-F5344CB8AC3E}">
        <p14:creationId xmlns:p14="http://schemas.microsoft.com/office/powerpoint/2010/main" val="427936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mj-lt"/>
              <a:buAutoNum type="arabicParenR"/>
            </a:pPr>
            <a:r>
              <a:rPr lang="el-GR" sz="3200">
                <a:solidFill>
                  <a:schemeClr val="bg1"/>
                </a:solidFill>
              </a:rPr>
              <a:t>Αναζήτηση ευκαιριών (</a:t>
            </a:r>
            <a:r>
              <a:rPr lang="en-US" sz="3200">
                <a:solidFill>
                  <a:schemeClr val="bg1"/>
                </a:solidFill>
              </a:rPr>
              <a:t>opportunity seeking</a:t>
            </a:r>
            <a:r>
              <a:rPr lang="el-GR" sz="3200">
                <a:solidFill>
                  <a:schemeClr val="bg1"/>
                </a:solidFill>
              </a:rPr>
              <a:t>)</a:t>
            </a:r>
            <a:endParaRPr lang="en-US" sz="3200">
              <a:solidFill>
                <a:schemeClr val="bg1"/>
              </a:solidFill>
            </a:endParaRPr>
          </a:p>
          <a:p>
            <a:pPr algn="l"/>
            <a:endParaRPr lang="el-GR" sz="3600" b="1" u="sng">
              <a:solidFill>
                <a:schemeClr val="bg1"/>
              </a:solidFill>
            </a:endParaRPr>
          </a:p>
          <a:p>
            <a:pPr algn="l"/>
            <a:r>
              <a:rPr lang="el-GR" sz="3200" b="1" u="sng">
                <a:solidFill>
                  <a:schemeClr val="bg1"/>
                </a:solidFill>
              </a:rPr>
              <a:t>Πώς εντοπίζω ένα κενό στην αγορά?</a:t>
            </a:r>
            <a:endParaRPr lang="en-US" sz="3200" b="1" u="sng">
              <a:solidFill>
                <a:schemeClr val="bg1"/>
              </a:solidFill>
            </a:endParaRPr>
          </a:p>
          <a:p>
            <a:pPr algn="l"/>
            <a:endParaRPr lang="el-GR" sz="3200" b="1" u="sng">
              <a:solidFill>
                <a:schemeClr val="bg1"/>
              </a:solidFill>
            </a:endParaRPr>
          </a:p>
          <a:p>
            <a:pPr marL="571500" indent="-571500" algn="l">
              <a:buFont typeface="Wingdings" panose="05000000000000000000" pitchFamily="2" charset="2"/>
              <a:buChar char="ü"/>
            </a:pPr>
            <a:r>
              <a:rPr lang="el-GR" sz="3200" b="1">
                <a:solidFill>
                  <a:schemeClr val="bg1"/>
                </a:solidFill>
              </a:rPr>
              <a:t>Εξετάζω προσεκτικά τα δυνατά μου σημεία (</a:t>
            </a:r>
            <a:r>
              <a:rPr lang="en-US" sz="3200" b="1">
                <a:solidFill>
                  <a:schemeClr val="bg1"/>
                </a:solidFill>
              </a:rPr>
              <a:t>strengths)</a:t>
            </a:r>
            <a:r>
              <a:rPr lang="el-GR" sz="3200" b="1">
                <a:solidFill>
                  <a:schemeClr val="bg1"/>
                </a:solidFill>
              </a:rPr>
              <a:t> και τις αδυναμίες μου (</a:t>
            </a:r>
            <a:r>
              <a:rPr lang="en-US" sz="3200" b="1">
                <a:solidFill>
                  <a:schemeClr val="bg1"/>
                </a:solidFill>
              </a:rPr>
              <a:t>weaknesses)</a:t>
            </a:r>
            <a:endParaRPr lang="el-GR" sz="3200" b="1">
              <a:solidFill>
                <a:schemeClr val="bg1"/>
              </a:solidFill>
            </a:endParaRPr>
          </a:p>
          <a:p>
            <a:pPr marL="571500" indent="-571500" algn="l">
              <a:buFont typeface="Wingdings" panose="05000000000000000000" pitchFamily="2" charset="2"/>
              <a:buChar char="ü"/>
            </a:pPr>
            <a:r>
              <a:rPr lang="el-GR" sz="3200" b="1">
                <a:solidFill>
                  <a:schemeClr val="bg1"/>
                </a:solidFill>
              </a:rPr>
              <a:t>Εντοπίζω ένα εξειδικευμένο τμήμα </a:t>
            </a:r>
            <a:r>
              <a:rPr lang="en-US" sz="3200" b="1">
                <a:solidFill>
                  <a:schemeClr val="bg1"/>
                </a:solidFill>
              </a:rPr>
              <a:t>(niche market)</a:t>
            </a:r>
            <a:endParaRPr lang="el-GR" sz="3200" b="1">
              <a:solidFill>
                <a:schemeClr val="bg1"/>
              </a:solidFill>
            </a:endParaRPr>
          </a:p>
          <a:p>
            <a:pPr algn="l"/>
            <a:r>
              <a:rPr lang="en-US" sz="3200" b="1">
                <a:solidFill>
                  <a:schemeClr val="bg1"/>
                </a:solidFill>
              </a:rPr>
              <a:t> </a:t>
            </a:r>
            <a:endParaRPr lang="el-GR" sz="32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239304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mj-lt"/>
              <a:buAutoNum type="arabicParenR"/>
            </a:pPr>
            <a:r>
              <a:rPr lang="el-GR" sz="3200">
                <a:solidFill>
                  <a:schemeClr val="bg1"/>
                </a:solidFill>
              </a:rPr>
              <a:t>Αναζήτηση ευκαιριών (</a:t>
            </a:r>
            <a:r>
              <a:rPr lang="en-US" sz="3200">
                <a:solidFill>
                  <a:schemeClr val="bg1"/>
                </a:solidFill>
              </a:rPr>
              <a:t>opportunity seeking</a:t>
            </a:r>
            <a:r>
              <a:rPr lang="el-GR" sz="3200">
                <a:solidFill>
                  <a:schemeClr val="bg1"/>
                </a:solidFill>
              </a:rPr>
              <a:t>)</a:t>
            </a:r>
            <a:endParaRPr lang="en-US" sz="3200">
              <a:solidFill>
                <a:schemeClr val="bg1"/>
              </a:solidFill>
            </a:endParaRPr>
          </a:p>
          <a:p>
            <a:pPr algn="l"/>
            <a:endParaRPr lang="el-GR" sz="3600" b="1" u="sng">
              <a:solidFill>
                <a:schemeClr val="bg1"/>
              </a:solidFill>
            </a:endParaRPr>
          </a:p>
          <a:p>
            <a:pPr algn="l"/>
            <a:r>
              <a:rPr lang="el-GR" sz="3200" b="1" u="sng">
                <a:solidFill>
                  <a:schemeClr val="bg1"/>
                </a:solidFill>
              </a:rPr>
              <a:t>Πώς εντοπίζω ένα κενό στην αγορά?</a:t>
            </a:r>
            <a:endParaRPr lang="en-US" sz="3200" b="1" u="sng">
              <a:solidFill>
                <a:schemeClr val="bg1"/>
              </a:solidFill>
            </a:endParaRPr>
          </a:p>
          <a:p>
            <a:pPr algn="l"/>
            <a:endParaRPr lang="el-GR" sz="3200" b="1" u="sng">
              <a:solidFill>
                <a:schemeClr val="bg1"/>
              </a:solidFill>
            </a:endParaRPr>
          </a:p>
          <a:p>
            <a:pPr marL="457200" indent="-457200" algn="l">
              <a:buFont typeface="Wingdings" panose="05000000000000000000" pitchFamily="2" charset="2"/>
              <a:buChar char="ü"/>
            </a:pPr>
            <a:r>
              <a:rPr lang="el-GR" sz="3200" b="1">
                <a:solidFill>
                  <a:schemeClr val="bg1"/>
                </a:solidFill>
              </a:rPr>
              <a:t>Αντιγράφω και προσφέρω μια διαφορετική πρόταση αξίας</a:t>
            </a:r>
          </a:p>
          <a:p>
            <a:pPr algn="l"/>
            <a:r>
              <a:rPr lang="el-GR" sz="3200" b="1">
                <a:solidFill>
                  <a:schemeClr val="bg1"/>
                </a:solidFill>
              </a:rPr>
              <a:t>   (καλύτερα – γρηγορότερα – φθηνότερα - μικρότερα)</a:t>
            </a:r>
            <a:r>
              <a:rPr lang="en-US" sz="3200" b="1">
                <a:solidFill>
                  <a:schemeClr val="bg1"/>
                </a:solidFill>
              </a:rPr>
              <a:t> </a:t>
            </a:r>
            <a:endParaRPr lang="el-GR" sz="3200" b="1">
              <a:solidFill>
                <a:schemeClr val="bg1"/>
              </a:solidFill>
            </a:endParaRPr>
          </a:p>
          <a:p>
            <a:pPr algn="l"/>
            <a:endParaRPr lang="el-GR" sz="3200" b="1">
              <a:solidFill>
                <a:schemeClr val="bg1"/>
              </a:solidFill>
            </a:endParaRPr>
          </a:p>
          <a:p>
            <a:pPr algn="l"/>
            <a:r>
              <a:rPr lang="el-GR" sz="3200" b="1">
                <a:solidFill>
                  <a:schemeClr val="bg1"/>
                </a:solidFill>
              </a:rPr>
              <a:t>Π.χ. Ηλεκτρονικοί Υπολογιστές από ολόκληρα δωμάτια, σε </a:t>
            </a:r>
            <a:r>
              <a:rPr lang="en-US" sz="3200" b="1">
                <a:solidFill>
                  <a:schemeClr val="bg1"/>
                </a:solidFill>
              </a:rPr>
              <a:t>tablets &amp; smart phones</a:t>
            </a:r>
            <a:endParaRPr lang="el-GR" sz="32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148052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mj-lt"/>
              <a:buAutoNum type="arabicParenR"/>
            </a:pPr>
            <a:r>
              <a:rPr lang="el-GR" sz="3200">
                <a:solidFill>
                  <a:schemeClr val="bg1"/>
                </a:solidFill>
              </a:rPr>
              <a:t>Αναζήτηση ευκαιριών (</a:t>
            </a:r>
            <a:r>
              <a:rPr lang="en-US" sz="3200">
                <a:solidFill>
                  <a:schemeClr val="bg1"/>
                </a:solidFill>
              </a:rPr>
              <a:t>opportunity seeking</a:t>
            </a:r>
            <a:r>
              <a:rPr lang="el-GR" sz="3200">
                <a:solidFill>
                  <a:schemeClr val="bg1"/>
                </a:solidFill>
              </a:rPr>
              <a:t>)</a:t>
            </a:r>
            <a:endParaRPr lang="en-US" sz="3200">
              <a:solidFill>
                <a:schemeClr val="bg1"/>
              </a:solidFill>
            </a:endParaRPr>
          </a:p>
          <a:p>
            <a:pPr algn="l"/>
            <a:endParaRPr lang="el-GR" sz="3600" b="1" u="sng">
              <a:solidFill>
                <a:schemeClr val="bg1"/>
              </a:solidFill>
            </a:endParaRPr>
          </a:p>
          <a:p>
            <a:pPr marL="457200" indent="-457200" algn="l">
              <a:buFont typeface="Wingdings" panose="05000000000000000000" pitchFamily="2" charset="2"/>
              <a:buChar char="ü"/>
            </a:pPr>
            <a:r>
              <a:rPr lang="el-GR" sz="3200" b="1">
                <a:solidFill>
                  <a:schemeClr val="bg1"/>
                </a:solidFill>
              </a:rPr>
              <a:t>Αντιγράφω και προσφέρω μια διαφορετική πρόταση αξίας</a:t>
            </a:r>
          </a:p>
          <a:p>
            <a:pPr algn="l"/>
            <a:r>
              <a:rPr lang="el-GR" sz="3200" b="1">
                <a:solidFill>
                  <a:schemeClr val="bg1"/>
                </a:solidFill>
              </a:rPr>
              <a:t>   (καλύτερα – γρηγορότερα – φθηνότερα - μικρότερα)</a:t>
            </a:r>
            <a:r>
              <a:rPr lang="en-US" sz="3200" b="1">
                <a:solidFill>
                  <a:schemeClr val="bg1"/>
                </a:solidFill>
              </a:rPr>
              <a:t> </a:t>
            </a:r>
            <a:endParaRPr lang="el-GR" sz="3200" b="1">
              <a:solidFill>
                <a:schemeClr val="bg1"/>
              </a:solidFill>
            </a:endParaRPr>
          </a:p>
          <a:p>
            <a:pPr algn="l"/>
            <a:endParaRPr lang="el-GR" sz="3200" b="1">
              <a:solidFill>
                <a:schemeClr val="bg1"/>
              </a:solidFill>
            </a:endParaRPr>
          </a:p>
          <a:p>
            <a:pPr algn="l"/>
            <a:r>
              <a:rPr lang="el-GR" sz="3600" b="1">
                <a:solidFill>
                  <a:schemeClr val="bg1"/>
                </a:solidFill>
              </a:rPr>
              <a:t>Η περίπτωση του </a:t>
            </a:r>
            <a:r>
              <a:rPr lang="en-US" sz="3600" b="1">
                <a:solidFill>
                  <a:schemeClr val="bg1"/>
                </a:solidFill>
              </a:rPr>
              <a:t>IKEA. </a:t>
            </a:r>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8927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mj-lt"/>
              <a:buAutoNum type="arabicParenR"/>
            </a:pPr>
            <a:r>
              <a:rPr lang="el-GR" sz="3200">
                <a:solidFill>
                  <a:schemeClr val="bg1"/>
                </a:solidFill>
              </a:rPr>
              <a:t>Αναζήτηση ευκαιριών (</a:t>
            </a:r>
            <a:r>
              <a:rPr lang="en-US" sz="3200">
                <a:solidFill>
                  <a:schemeClr val="bg1"/>
                </a:solidFill>
              </a:rPr>
              <a:t>opportunity seeking</a:t>
            </a:r>
            <a:r>
              <a:rPr lang="el-GR" sz="3200">
                <a:solidFill>
                  <a:schemeClr val="bg1"/>
                </a:solidFill>
              </a:rPr>
              <a:t>)</a:t>
            </a:r>
            <a:endParaRPr lang="en-US" sz="3200">
              <a:solidFill>
                <a:schemeClr val="bg1"/>
              </a:solidFill>
            </a:endParaRPr>
          </a:p>
          <a:p>
            <a:pPr algn="l"/>
            <a:endParaRPr lang="el-GR" sz="3600" b="1" u="sng">
              <a:solidFill>
                <a:schemeClr val="bg1"/>
              </a:solidFill>
            </a:endParaRPr>
          </a:p>
          <a:p>
            <a:pPr algn="l"/>
            <a:r>
              <a:rPr lang="el-GR" sz="3200" b="1" u="sng">
                <a:solidFill>
                  <a:schemeClr val="bg1"/>
                </a:solidFill>
              </a:rPr>
              <a:t>Πώς εντοπίζω ένα κενό στην αγορά?</a:t>
            </a:r>
            <a:endParaRPr lang="en-US" sz="3200" b="1" u="sng">
              <a:solidFill>
                <a:schemeClr val="bg1"/>
              </a:solidFill>
            </a:endParaRPr>
          </a:p>
          <a:p>
            <a:pPr algn="l"/>
            <a:endParaRPr lang="el-GR" sz="3200" b="1" u="sng">
              <a:solidFill>
                <a:schemeClr val="bg1"/>
              </a:solidFill>
            </a:endParaRPr>
          </a:p>
          <a:p>
            <a:pPr marL="571500" indent="-571500" algn="l">
              <a:buFont typeface="Wingdings" panose="05000000000000000000" pitchFamily="2" charset="2"/>
              <a:buChar char="ü"/>
            </a:pPr>
            <a:r>
              <a:rPr lang="el-GR" sz="3200" b="1">
                <a:solidFill>
                  <a:schemeClr val="bg1"/>
                </a:solidFill>
              </a:rPr>
              <a:t>Ερευνώ τις τάσεις που υπάρχουν σε μία υφιστάμενη αγορά. Κατανοώ τις αλλαγές και αναγνωρίζω την ευκαιρία</a:t>
            </a: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96766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8935EFE2-8765-01EC-33E3-474740854362}"/>
              </a:ext>
            </a:extLst>
          </p:cNvPr>
          <p:cNvSpPr txBox="1">
            <a:spLocks/>
          </p:cNvSpPr>
          <p:nvPr/>
        </p:nvSpPr>
        <p:spPr>
          <a:xfrm>
            <a:off x="1191125" y="1816768"/>
            <a:ext cx="10094495" cy="3176337"/>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ü"/>
            </a:pPr>
            <a:r>
              <a:rPr lang="el-GR" sz="2000" i="1" dirty="0">
                <a:solidFill>
                  <a:srgbClr val="4E4D4D"/>
                </a:solidFill>
              </a:rPr>
              <a:t>Αναγνωρίζοντας ανάγκες και προβλήματα που υπάρχουν σε μια αγορά/κλάδο/</a:t>
            </a:r>
            <a:r>
              <a:rPr lang="el-GR" sz="2000" i="1" dirty="0" err="1">
                <a:solidFill>
                  <a:srgbClr val="4E4D4D"/>
                </a:solidFill>
              </a:rPr>
              <a:t>προϊον</a:t>
            </a:r>
            <a:r>
              <a:rPr lang="el-GR" sz="2000" i="1" dirty="0">
                <a:solidFill>
                  <a:srgbClr val="4E4D4D"/>
                </a:solidFill>
              </a:rPr>
              <a:t> – υπηρεσία</a:t>
            </a:r>
            <a:r>
              <a:rPr lang="en-US" sz="2000" i="1" dirty="0">
                <a:solidFill>
                  <a:srgbClr val="4E4D4D"/>
                </a:solidFill>
              </a:rPr>
              <a:t> </a:t>
            </a:r>
            <a:r>
              <a:rPr lang="el-GR" sz="2000" i="1" dirty="0">
                <a:solidFill>
                  <a:srgbClr val="4E4D4D"/>
                </a:solidFill>
              </a:rPr>
              <a:t>(φόρτιση ηλεκτρικών οχημάτων)</a:t>
            </a:r>
          </a:p>
          <a:p>
            <a:pPr marL="342900" indent="-342900" algn="l">
              <a:lnSpc>
                <a:spcPct val="100000"/>
              </a:lnSpc>
              <a:buFont typeface="Wingdings" panose="05000000000000000000" pitchFamily="2" charset="2"/>
              <a:buChar char="ü"/>
            </a:pPr>
            <a:r>
              <a:rPr lang="el-GR" sz="2000" i="1" dirty="0">
                <a:solidFill>
                  <a:srgbClr val="4E4D4D"/>
                </a:solidFill>
              </a:rPr>
              <a:t>Παρατήρηση - επαναλαμβανόμενα μοτίβα, μεταφορά αξίας από μια τοποθεσία σε μια άλλη (</a:t>
            </a:r>
            <a:r>
              <a:rPr lang="en-US" sz="2000" i="1" dirty="0">
                <a:solidFill>
                  <a:srgbClr val="4E4D4D"/>
                </a:solidFill>
              </a:rPr>
              <a:t>STARBUCKS Coffee, </a:t>
            </a:r>
            <a:r>
              <a:rPr lang="el-GR" sz="2000" i="1" dirty="0">
                <a:solidFill>
                  <a:srgbClr val="4E4D4D"/>
                </a:solidFill>
              </a:rPr>
              <a:t>εστιατόρια, τουρισμός, κλπ.)</a:t>
            </a:r>
          </a:p>
          <a:p>
            <a:pPr marL="342900" indent="-342900" algn="l">
              <a:lnSpc>
                <a:spcPct val="100000"/>
              </a:lnSpc>
              <a:buFont typeface="Wingdings" panose="05000000000000000000" pitchFamily="2" charset="2"/>
              <a:buChar char="ü"/>
            </a:pPr>
            <a:r>
              <a:rPr lang="el-GR" sz="2000" i="1" dirty="0">
                <a:solidFill>
                  <a:srgbClr val="4E4D4D"/>
                </a:solidFill>
              </a:rPr>
              <a:t>Έρευνα, μελέτη, συζήτηση με πελάτες, προμηθευτές, συνεργάτες, εργαζόμενους)</a:t>
            </a:r>
          </a:p>
          <a:p>
            <a:pPr marL="342900" indent="-342900" algn="l">
              <a:lnSpc>
                <a:spcPct val="100000"/>
              </a:lnSpc>
              <a:buFont typeface="Wingdings" panose="05000000000000000000" pitchFamily="2" charset="2"/>
              <a:buChar char="ü"/>
            </a:pPr>
            <a:r>
              <a:rPr lang="el-GR" sz="2000" i="1" dirty="0">
                <a:solidFill>
                  <a:srgbClr val="4E4D4D"/>
                </a:solidFill>
              </a:rPr>
              <a:t>Αντιστροφή μιας αρχικής ιδέας (</a:t>
            </a:r>
            <a:r>
              <a:rPr lang="en-US" sz="2000" i="1" dirty="0" err="1">
                <a:solidFill>
                  <a:srgbClr val="4E4D4D"/>
                </a:solidFill>
              </a:rPr>
              <a:t>gps</a:t>
            </a:r>
            <a:r>
              <a:rPr lang="en-US" sz="2000" i="1" dirty="0">
                <a:solidFill>
                  <a:srgbClr val="4E4D4D"/>
                </a:solidFill>
              </a:rPr>
              <a:t>)</a:t>
            </a:r>
          </a:p>
          <a:p>
            <a:pPr marL="342900" indent="-342900" algn="l">
              <a:lnSpc>
                <a:spcPct val="100000"/>
              </a:lnSpc>
              <a:buFont typeface="Wingdings" panose="05000000000000000000" pitchFamily="2" charset="2"/>
              <a:buChar char="ü"/>
            </a:pPr>
            <a:r>
              <a:rPr lang="en-US" sz="2000" i="1" dirty="0">
                <a:solidFill>
                  <a:srgbClr val="4E4D4D"/>
                </a:solidFill>
              </a:rPr>
              <a:t>E</a:t>
            </a:r>
            <a:r>
              <a:rPr lang="el-GR" sz="2000" i="1" dirty="0" err="1">
                <a:solidFill>
                  <a:srgbClr val="4E4D4D"/>
                </a:solidFill>
              </a:rPr>
              <a:t>ξέλιξη</a:t>
            </a:r>
            <a:r>
              <a:rPr lang="el-GR" sz="2000" i="1" dirty="0">
                <a:solidFill>
                  <a:srgbClr val="4E4D4D"/>
                </a:solidFill>
              </a:rPr>
              <a:t> του οράματος ενός πρωτοπόρου ηγέτη (</a:t>
            </a:r>
            <a:r>
              <a:rPr lang="en-US" sz="2000" i="1" dirty="0">
                <a:solidFill>
                  <a:srgbClr val="4E4D4D"/>
                </a:solidFill>
              </a:rPr>
              <a:t>Henry Ford, FedEx)</a:t>
            </a:r>
          </a:p>
          <a:p>
            <a:pPr marL="342900" indent="-342900" algn="l">
              <a:lnSpc>
                <a:spcPct val="100000"/>
              </a:lnSpc>
              <a:buFont typeface="Wingdings" panose="05000000000000000000" pitchFamily="2" charset="2"/>
              <a:buChar char="ü"/>
            </a:pPr>
            <a:endParaRPr lang="el-GR" sz="2000" i="1" dirty="0">
              <a:solidFill>
                <a:srgbClr val="4E4D4D"/>
              </a:solidFill>
            </a:endParaRPr>
          </a:p>
          <a:p>
            <a:pPr marL="342900" indent="-342900" algn="l">
              <a:lnSpc>
                <a:spcPct val="100000"/>
              </a:lnSpc>
              <a:buFont typeface="Wingdings" panose="05000000000000000000" pitchFamily="2" charset="2"/>
              <a:buChar char="ü"/>
            </a:pPr>
            <a:endParaRPr lang="el-GR" sz="2000" i="1" dirty="0">
              <a:solidFill>
                <a:srgbClr val="4E4D4D"/>
              </a:solidFill>
            </a:endParaRPr>
          </a:p>
          <a:p>
            <a:pPr marL="342900" indent="-342900" algn="l">
              <a:lnSpc>
                <a:spcPct val="100000"/>
              </a:lnSpc>
              <a:buFont typeface="Wingdings" panose="05000000000000000000" pitchFamily="2" charset="2"/>
              <a:buChar char="ü"/>
            </a:pPr>
            <a:endParaRPr lang="el-GR" sz="2000" i="1" dirty="0">
              <a:solidFill>
                <a:srgbClr val="4E4D4D"/>
              </a:solidFill>
            </a:endParaRPr>
          </a:p>
          <a:p>
            <a:pPr marL="342900" indent="-342900" algn="l">
              <a:lnSpc>
                <a:spcPct val="100000"/>
              </a:lnSpc>
              <a:buFont typeface="Wingdings" panose="05000000000000000000" pitchFamily="2" charset="2"/>
              <a:buChar char="ü"/>
            </a:pPr>
            <a:endParaRPr lang="en-US" sz="2000" i="1" dirty="0">
              <a:solidFill>
                <a:srgbClr val="4E4D4D"/>
              </a:solidFill>
            </a:endParaRPr>
          </a:p>
        </p:txBody>
      </p:sp>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5" y="1216993"/>
            <a:ext cx="10825489"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dirty="0">
                <a:solidFill>
                  <a:srgbClr val="7F8AF6"/>
                </a:solidFill>
              </a:rPr>
              <a:t>Πώς μπορεί ένας επιχειρηματίας να εντοπίσει μία ευκαιρία?</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220073" y="501717"/>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Ομαδική Συζήτηση</a:t>
            </a:r>
            <a:endParaRPr lang="pt-PT" sz="2800" b="1" dirty="0">
              <a:solidFill>
                <a:schemeClr val="bg1"/>
              </a:solidFill>
            </a:endParaRPr>
          </a:p>
        </p:txBody>
      </p:sp>
    </p:spTree>
    <p:extLst>
      <p:ext uri="{BB962C8B-B14F-4D97-AF65-F5344CB8AC3E}">
        <p14:creationId xmlns:p14="http://schemas.microsoft.com/office/powerpoint/2010/main" val="218833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1514220"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u="sng">
                <a:solidFill>
                  <a:schemeClr val="bg1"/>
                </a:solidFill>
              </a:rPr>
              <a:t>Ευκαιρία:</a:t>
            </a:r>
          </a:p>
          <a:p>
            <a:pPr algn="l"/>
            <a:r>
              <a:rPr lang="el-GR" sz="3600" b="1" u="sng">
                <a:solidFill>
                  <a:schemeClr val="bg1"/>
                </a:solidFill>
              </a:rPr>
              <a:t>Αξιοποίηση παλιών σιδηροδρομικών γραμμών για τουριστικούς-ψυχαγωγικούς λόγους:</a:t>
            </a:r>
          </a:p>
          <a:p>
            <a:pPr algn="l"/>
            <a:endParaRPr lang="el-GR" sz="3600" b="1" u="sng">
              <a:solidFill>
                <a:schemeClr val="bg1"/>
              </a:solidFill>
            </a:endParaRPr>
          </a:p>
          <a:p>
            <a:pPr algn="l"/>
            <a:r>
              <a:rPr lang="el-GR" sz="3600">
                <a:solidFill>
                  <a:schemeClr val="bg1"/>
                </a:solidFill>
              </a:rPr>
              <a:t>Σταθερή τροχιά, μη απαίτηση ισορροπίας, απόλαυση διαδρομής, τοπίου, φιλικό στο περιβάλλον και στο χρήστη, συμπεριληπτικό, εύκολο στην κατασκευή, προάγει υγιεινό τρόπο ζωής, αξία στην περιοχή</a:t>
            </a:r>
            <a:endParaRPr lang="pt-PT" sz="3600">
              <a:solidFill>
                <a:schemeClr val="bg1"/>
              </a:solidFill>
            </a:endParaRPr>
          </a:p>
        </p:txBody>
      </p:sp>
    </p:spTree>
    <p:extLst>
      <p:ext uri="{BB962C8B-B14F-4D97-AF65-F5344CB8AC3E}">
        <p14:creationId xmlns:p14="http://schemas.microsoft.com/office/powerpoint/2010/main" val="132593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1078831" y="553454"/>
            <a:ext cx="10034337" cy="498107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pic>
        <p:nvPicPr>
          <p:cNvPr id="4" name="Picture 3">
            <a:extLst>
              <a:ext uri="{FF2B5EF4-FFF2-40B4-BE49-F238E27FC236}">
                <a16:creationId xmlns:a16="http://schemas.microsoft.com/office/drawing/2014/main" id="{66D6E519-87FB-F859-C559-826EC72F9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2" y="48127"/>
            <a:ext cx="5859379" cy="6809872"/>
          </a:xfrm>
          <a:prstGeom prst="rect">
            <a:avLst/>
          </a:prstGeom>
        </p:spPr>
      </p:pic>
      <p:pic>
        <p:nvPicPr>
          <p:cNvPr id="7" name="Picture 6">
            <a:extLst>
              <a:ext uri="{FF2B5EF4-FFF2-40B4-BE49-F238E27FC236}">
                <a16:creationId xmlns:a16="http://schemas.microsoft.com/office/drawing/2014/main" id="{12C4C43A-54C3-CF30-8868-440BF8686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379" y="48128"/>
            <a:ext cx="6332620" cy="6761744"/>
          </a:xfrm>
          <a:prstGeom prst="rect">
            <a:avLst/>
          </a:prstGeom>
        </p:spPr>
      </p:pic>
    </p:spTree>
    <p:extLst>
      <p:ext uri="{BB962C8B-B14F-4D97-AF65-F5344CB8AC3E}">
        <p14:creationId xmlns:p14="http://schemas.microsoft.com/office/powerpoint/2010/main" val="215176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4" y="661737"/>
            <a:ext cx="11514221" cy="554655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200" b="1">
              <a:solidFill>
                <a:schemeClr val="bg1"/>
              </a:solidFill>
            </a:endParaRPr>
          </a:p>
          <a:p>
            <a:pPr algn="l"/>
            <a:r>
              <a:rPr lang="el-GR" sz="3200" b="1">
                <a:solidFill>
                  <a:schemeClr val="bg1"/>
                </a:solidFill>
              </a:rPr>
              <a:t>2) Ανάλυση ευκαιριών (</a:t>
            </a:r>
            <a:r>
              <a:rPr lang="en-US" sz="3200" b="1">
                <a:solidFill>
                  <a:schemeClr val="bg1"/>
                </a:solidFill>
              </a:rPr>
              <a:t>opportunity</a:t>
            </a:r>
            <a:r>
              <a:rPr lang="el-GR" sz="3200" b="1">
                <a:solidFill>
                  <a:schemeClr val="bg1"/>
                </a:solidFill>
              </a:rPr>
              <a:t> </a:t>
            </a:r>
            <a:r>
              <a:rPr lang="en-US" sz="3200" b="1">
                <a:solidFill>
                  <a:schemeClr val="bg1"/>
                </a:solidFill>
              </a:rPr>
              <a:t>screening</a:t>
            </a:r>
            <a:r>
              <a:rPr lang="el-GR" sz="3200" b="1">
                <a:solidFill>
                  <a:schemeClr val="bg1"/>
                </a:solidFill>
              </a:rPr>
              <a:t>)</a:t>
            </a:r>
          </a:p>
          <a:p>
            <a:pPr algn="l"/>
            <a:endParaRPr lang="en-US" sz="3200" b="1">
              <a:solidFill>
                <a:schemeClr val="bg1"/>
              </a:solidFill>
            </a:endParaRPr>
          </a:p>
          <a:p>
            <a:pPr marL="857250" indent="-857250" algn="l">
              <a:buFont typeface="+mj-lt"/>
              <a:buAutoNum type="romanLcPeriod"/>
            </a:pPr>
            <a:r>
              <a:rPr lang="el-GR" sz="3600" b="1">
                <a:solidFill>
                  <a:schemeClr val="bg1"/>
                </a:solidFill>
              </a:rPr>
              <a:t>Είναι καλή ιδέα? Υπάρχει ζήτηση για την υπηρεσία, ή το προϊόν?</a:t>
            </a:r>
          </a:p>
          <a:p>
            <a:pPr marL="857250" indent="-857250" algn="l">
              <a:buFont typeface="+mj-lt"/>
              <a:buAutoNum type="romanLcPeriod"/>
            </a:pPr>
            <a:r>
              <a:rPr lang="el-GR" sz="3600" b="1">
                <a:solidFill>
                  <a:schemeClr val="bg1"/>
                </a:solidFill>
              </a:rPr>
              <a:t>Ποιούς χρειάζομαι στην ομάδα? Τί επαφές πρέπει να κάνω?</a:t>
            </a:r>
          </a:p>
          <a:p>
            <a:pPr marL="857250" indent="-857250" algn="l">
              <a:buFont typeface="+mj-lt"/>
              <a:buAutoNum type="romanLcPeriod"/>
            </a:pPr>
            <a:r>
              <a:rPr lang="el-GR" sz="3600" b="1">
                <a:solidFill>
                  <a:schemeClr val="bg1"/>
                </a:solidFill>
              </a:rPr>
              <a:t>Υπάρχουν περιορισμοί?</a:t>
            </a:r>
          </a:p>
          <a:p>
            <a:pPr marL="857250" indent="-857250" algn="l">
              <a:buFont typeface="+mj-lt"/>
              <a:buAutoNum type="romanLcPeriod"/>
            </a:pPr>
            <a:r>
              <a:rPr lang="el-GR" sz="3600" b="1">
                <a:solidFill>
                  <a:schemeClr val="bg1"/>
                </a:solidFill>
              </a:rPr>
              <a:t>Πώς αυτο-παρακινούμαι?</a:t>
            </a:r>
          </a:p>
          <a:p>
            <a:pPr marL="857250" indent="-857250" algn="l">
              <a:buFont typeface="+mj-lt"/>
              <a:buAutoNum type="romanLcPeriod"/>
            </a:pPr>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288844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200" b="1">
              <a:solidFill>
                <a:schemeClr val="bg1"/>
              </a:solidFill>
            </a:endParaRPr>
          </a:p>
          <a:p>
            <a:pPr algn="l"/>
            <a:r>
              <a:rPr lang="el-GR" sz="3200" b="1">
                <a:solidFill>
                  <a:schemeClr val="bg1"/>
                </a:solidFill>
              </a:rPr>
              <a:t>2) Ανάλυση ευκαιριών (</a:t>
            </a:r>
            <a:r>
              <a:rPr lang="en-US" sz="3200" b="1">
                <a:solidFill>
                  <a:schemeClr val="bg1"/>
                </a:solidFill>
              </a:rPr>
              <a:t>opportunity</a:t>
            </a:r>
            <a:r>
              <a:rPr lang="el-GR" sz="3200" b="1">
                <a:solidFill>
                  <a:schemeClr val="bg1"/>
                </a:solidFill>
              </a:rPr>
              <a:t> </a:t>
            </a:r>
            <a:r>
              <a:rPr lang="en-US" sz="3200" b="1">
                <a:solidFill>
                  <a:schemeClr val="bg1"/>
                </a:solidFill>
              </a:rPr>
              <a:t>screening</a:t>
            </a:r>
            <a:r>
              <a:rPr lang="el-GR" sz="3200" b="1">
                <a:solidFill>
                  <a:schemeClr val="bg1"/>
                </a:solidFill>
              </a:rPr>
              <a:t>)</a:t>
            </a:r>
          </a:p>
          <a:p>
            <a:pPr algn="l"/>
            <a:endParaRPr lang="el-GR" sz="3200">
              <a:solidFill>
                <a:schemeClr val="bg1"/>
              </a:solidFill>
            </a:endParaRPr>
          </a:p>
          <a:p>
            <a:pPr algn="l"/>
            <a:r>
              <a:rPr lang="el-GR" sz="3600">
                <a:solidFill>
                  <a:schemeClr val="bg1"/>
                </a:solidFill>
              </a:rPr>
              <a:t>Η Ανάλυση </a:t>
            </a:r>
            <a:r>
              <a:rPr lang="en-US" sz="3600">
                <a:solidFill>
                  <a:schemeClr val="bg1"/>
                </a:solidFill>
              </a:rPr>
              <a:t>SWOT: Strengths – Weaknesses – Opportunities – Threats:</a:t>
            </a:r>
          </a:p>
          <a:p>
            <a:pPr algn="l"/>
            <a:endParaRPr lang="el-GR" sz="3600">
              <a:solidFill>
                <a:schemeClr val="bg1"/>
              </a:solidFill>
            </a:endParaRPr>
          </a:p>
          <a:p>
            <a:pPr algn="l"/>
            <a:r>
              <a:rPr lang="el-GR" sz="3600">
                <a:solidFill>
                  <a:schemeClr val="bg1"/>
                </a:solidFill>
              </a:rPr>
              <a:t>Δυνατά Σημεία – Αδύνατα Σημεία – Ευκαιρίες – Απειλές</a:t>
            </a: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224211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0" y="0"/>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200" b="1">
              <a:solidFill>
                <a:schemeClr val="bg1"/>
              </a:solidFill>
            </a:endParaRPr>
          </a:p>
          <a:p>
            <a:pPr algn="l"/>
            <a:r>
              <a:rPr lang="el-GR" sz="3200" b="1">
                <a:solidFill>
                  <a:schemeClr val="bg1"/>
                </a:solidFill>
              </a:rPr>
              <a:t>2) Ανάλυση ευκαιριών (</a:t>
            </a:r>
            <a:r>
              <a:rPr lang="en-US" sz="3200" b="1">
                <a:solidFill>
                  <a:schemeClr val="bg1"/>
                </a:solidFill>
              </a:rPr>
              <a:t>opportunity</a:t>
            </a:r>
            <a:r>
              <a:rPr lang="el-GR" sz="3200" b="1">
                <a:solidFill>
                  <a:schemeClr val="bg1"/>
                </a:solidFill>
              </a:rPr>
              <a:t> </a:t>
            </a:r>
            <a:r>
              <a:rPr lang="en-US" sz="3200" b="1">
                <a:solidFill>
                  <a:schemeClr val="bg1"/>
                </a:solidFill>
              </a:rPr>
              <a:t>screening</a:t>
            </a:r>
            <a:r>
              <a:rPr lang="el-GR" sz="3200" b="1">
                <a:solidFill>
                  <a:schemeClr val="bg1"/>
                </a:solidFill>
              </a:rPr>
              <a:t>)</a:t>
            </a:r>
          </a:p>
          <a:p>
            <a:pPr algn="l"/>
            <a:endParaRPr lang="el-GR" sz="3200">
              <a:solidFill>
                <a:schemeClr val="bg1"/>
              </a:solidFill>
            </a:endParaRPr>
          </a:p>
          <a:p>
            <a:pPr algn="l"/>
            <a:r>
              <a:rPr lang="el-GR" sz="3600">
                <a:solidFill>
                  <a:schemeClr val="bg1"/>
                </a:solidFill>
              </a:rPr>
              <a:t>Δυνατά Σημεία – Αδύνατα Σημεία – Ευκαιρίες – Απειλές</a:t>
            </a:r>
          </a:p>
          <a:p>
            <a:pPr algn="l"/>
            <a:endParaRPr lang="el-GR" sz="3600">
              <a:solidFill>
                <a:schemeClr val="bg1"/>
              </a:solidFill>
            </a:endParaRPr>
          </a:p>
          <a:p>
            <a:pPr algn="l"/>
            <a:r>
              <a:rPr lang="el-GR" sz="3600" b="1">
                <a:solidFill>
                  <a:schemeClr val="bg1"/>
                </a:solidFill>
              </a:rPr>
              <a:t>Παράδειγμα εθελοντικής οργάνωσης για τον καθαρισμό μιας γειτονιάς</a:t>
            </a: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309195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397043" y="445169"/>
            <a:ext cx="10720136" cy="593156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a:solidFill>
                  <a:schemeClr val="bg1"/>
                </a:solidFill>
              </a:rPr>
              <a:t>Αναμενόμενα Αποτελέσματα:</a:t>
            </a:r>
          </a:p>
          <a:p>
            <a:pPr algn="l"/>
            <a:endParaRPr lang="el-GR" sz="2800">
              <a:solidFill>
                <a:schemeClr val="bg1"/>
              </a:solidFill>
            </a:endParaRPr>
          </a:p>
          <a:p>
            <a:pPr algn="l"/>
            <a:r>
              <a:rPr lang="el-GR" sz="2800">
                <a:solidFill>
                  <a:schemeClr val="bg1"/>
                </a:solidFill>
              </a:rPr>
              <a:t>Με την ολοκλήρωση της υποενότητας οι εκπαιδευόμενοι θα είναι σε θέση να:</a:t>
            </a:r>
          </a:p>
          <a:p>
            <a:pPr marL="457200" indent="-457200" algn="l">
              <a:buFont typeface="Wingdings" panose="05000000000000000000" pitchFamily="2" charset="2"/>
              <a:buChar char="v"/>
            </a:pPr>
            <a:r>
              <a:rPr lang="el-GR" sz="2800">
                <a:solidFill>
                  <a:schemeClr val="bg1"/>
                </a:solidFill>
              </a:rPr>
              <a:t>Εντοπίζουν και να αδράχνουν ευκαιρίες για να δημιουργήσουν αξία εξερευνώντας το περιβάλλον</a:t>
            </a:r>
          </a:p>
          <a:p>
            <a:pPr marL="457200" indent="-457200" algn="l">
              <a:buFont typeface="Wingdings" panose="05000000000000000000" pitchFamily="2" charset="2"/>
              <a:buChar char="v"/>
            </a:pPr>
            <a:r>
              <a:rPr lang="el-GR" sz="2800">
                <a:solidFill>
                  <a:schemeClr val="bg1"/>
                </a:solidFill>
              </a:rPr>
              <a:t>Προσδιορίζουν τις ανάγκες και τις προκλήσεις στις οποίες πρέπει να ανταποκριθούν</a:t>
            </a:r>
          </a:p>
          <a:p>
            <a:pPr marL="457200" indent="-457200" algn="l">
              <a:buFont typeface="Wingdings" panose="05000000000000000000" pitchFamily="2" charset="2"/>
              <a:buChar char="v"/>
            </a:pPr>
            <a:r>
              <a:rPr lang="el-GR" sz="2800">
                <a:solidFill>
                  <a:schemeClr val="bg1"/>
                </a:solidFill>
              </a:rPr>
              <a:t>Σκεφτούν πώς μπορούν να δημιουργήσουν συνέργειες με άλλους, για να δημιουργήσουν τις δυνατότητες για την δημιουργία αξίας</a:t>
            </a:r>
          </a:p>
          <a:p>
            <a:pPr algn="l"/>
            <a:endParaRPr lang="el-GR" sz="2800">
              <a:solidFill>
                <a:schemeClr val="bg1"/>
              </a:solidFill>
            </a:endParaRPr>
          </a:p>
          <a:p>
            <a:pPr algn="l"/>
            <a:endParaRPr lang="el-GR" sz="2800">
              <a:solidFill>
                <a:schemeClr val="bg1"/>
              </a:solidFill>
            </a:endParaRPr>
          </a:p>
          <a:p>
            <a:pPr algn="l"/>
            <a:br>
              <a:rPr lang="pt-PT" sz="2800">
                <a:solidFill>
                  <a:schemeClr val="bg1"/>
                </a:solidFill>
              </a:rPr>
            </a:br>
            <a:endParaRPr lang="pt-PT" sz="2800">
              <a:solidFill>
                <a:schemeClr val="bg1"/>
              </a:solidFill>
            </a:endParaRPr>
          </a:p>
        </p:txBody>
      </p:sp>
    </p:spTree>
    <p:extLst>
      <p:ext uri="{BB962C8B-B14F-4D97-AF65-F5344CB8AC3E}">
        <p14:creationId xmlns:p14="http://schemas.microsoft.com/office/powerpoint/2010/main" val="4047472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197EEA-A3FE-47BF-8D6C-2B485030134E}"/>
              </a:ext>
            </a:extLst>
          </p:cNvPr>
          <p:cNvSpPr/>
          <p:nvPr/>
        </p:nvSpPr>
        <p:spPr>
          <a:xfrm>
            <a:off x="-60086" y="3481989"/>
            <a:ext cx="6053957" cy="3376011"/>
          </a:xfrm>
          <a:prstGeom prst="rect">
            <a:avLst/>
          </a:prstGeom>
          <a:gradFill flip="none" rotWithShape="1">
            <a:gsLst>
              <a:gs pos="0">
                <a:schemeClr val="accent4">
                  <a:lumMod val="20000"/>
                  <a:lumOff val="80000"/>
                </a:schemeClr>
              </a:gs>
              <a:gs pos="100000">
                <a:schemeClr val="accent4">
                  <a:lumMod val="20000"/>
                  <a:lumOff val="80000"/>
                  <a:alpha val="0"/>
                </a:schemeClr>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7" name="TextBox 16">
            <a:extLst>
              <a:ext uri="{FF2B5EF4-FFF2-40B4-BE49-F238E27FC236}">
                <a16:creationId xmlns:a16="http://schemas.microsoft.com/office/drawing/2014/main" id="{C2A57F90-7296-49CD-AB5D-A0D478AF39AE}"/>
              </a:ext>
            </a:extLst>
          </p:cNvPr>
          <p:cNvSpPr txBox="1"/>
          <p:nvPr/>
        </p:nvSpPr>
        <p:spPr>
          <a:xfrm>
            <a:off x="437204" y="3699507"/>
            <a:ext cx="355599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Ευκαιρίες </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ndParaRPr>
          </a:p>
          <a:p>
            <a:pPr marL="285750" lvl="0" indent="-285750">
              <a:buFont typeface="Arial" panose="020B0604020202020204" pitchFamily="34" charset="0"/>
              <a:buChar char="•"/>
              <a:defRPr/>
            </a:pPr>
            <a:r>
              <a:rPr lang="el-GR" sz="1600">
                <a:solidFill>
                  <a:srgbClr val="2B2B2B"/>
                </a:solidFill>
              </a:rPr>
              <a:t>Μια νέα εταιρεία που θα δώσει θέσεις εργασίας</a:t>
            </a:r>
          </a:p>
          <a:p>
            <a:pPr marL="285750" lvl="0" indent="-285750">
              <a:buFont typeface="Arial" panose="020B0604020202020204" pitchFamily="34" charset="0"/>
              <a:buChar char="•"/>
              <a:defRPr/>
            </a:pPr>
            <a:r>
              <a:rPr lang="el-GR" sz="1600">
                <a:solidFill>
                  <a:srgbClr val="2B2B2B"/>
                </a:solidFill>
              </a:rPr>
              <a:t>Οι πολίτες ανυπομονούν να καθαρίσουν τη γειτονιά</a:t>
            </a:r>
          </a:p>
          <a:p>
            <a:pPr marL="285750" lvl="0" indent="-285750">
              <a:buFont typeface="Arial" panose="020B0604020202020204" pitchFamily="34" charset="0"/>
              <a:buChar char="•"/>
              <a:defRPr/>
            </a:pPr>
            <a:r>
              <a:rPr lang="el-GR" sz="1600" noProof="0">
                <a:solidFill>
                  <a:srgbClr val="2B2B2B"/>
                </a:solidFill>
              </a:rPr>
              <a:t>Οικολογικές τάσεις που στηρίζουν την πρωτοβουλία</a:t>
            </a:r>
            <a:endParaRPr kumimoji="0" lang="en-MY" sz="1600" b="0" i="0" u="none" strike="noStrike" kern="1200" cap="none" spc="0" normalizeH="0" baseline="0" noProof="0">
              <a:ln>
                <a:noFill/>
              </a:ln>
              <a:solidFill>
                <a:srgbClr val="2B2B2B"/>
              </a:solidFill>
              <a:effectLst/>
              <a:uLnTx/>
              <a:uFillTx/>
              <a:latin typeface="Open Sans Light"/>
            </a:endParaRPr>
          </a:p>
        </p:txBody>
      </p:sp>
      <p:sp>
        <p:nvSpPr>
          <p:cNvPr id="13" name="Rectangle 12">
            <a:extLst>
              <a:ext uri="{FF2B5EF4-FFF2-40B4-BE49-F238E27FC236}">
                <a16:creationId xmlns:a16="http://schemas.microsoft.com/office/drawing/2014/main" id="{B41D7822-7A3E-4258-A28D-F454518155D5}"/>
              </a:ext>
            </a:extLst>
          </p:cNvPr>
          <p:cNvSpPr/>
          <p:nvPr/>
        </p:nvSpPr>
        <p:spPr>
          <a:xfrm>
            <a:off x="6138043" y="3481989"/>
            <a:ext cx="6053957" cy="3376010"/>
          </a:xfrm>
          <a:prstGeom prst="rect">
            <a:avLst/>
          </a:prstGeom>
          <a:gradFill flip="none" rotWithShape="1">
            <a:gsLst>
              <a:gs pos="0">
                <a:schemeClr val="accent3">
                  <a:lumMod val="20000"/>
                  <a:lumOff val="80000"/>
                </a:schemeClr>
              </a:gs>
              <a:gs pos="100000">
                <a:schemeClr val="accent3">
                  <a:lumMod val="20000"/>
                  <a:lumOff val="8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9" name="TextBox 18">
            <a:extLst>
              <a:ext uri="{FF2B5EF4-FFF2-40B4-BE49-F238E27FC236}">
                <a16:creationId xmlns:a16="http://schemas.microsoft.com/office/drawing/2014/main" id="{E9764554-CDD7-438A-AC95-C37111C71B67}"/>
              </a:ext>
            </a:extLst>
          </p:cNvPr>
          <p:cNvSpPr txBox="1"/>
          <p:nvPr/>
        </p:nvSpPr>
        <p:spPr>
          <a:xfrm>
            <a:off x="7727601" y="3646499"/>
            <a:ext cx="4080465" cy="3046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Απειλές </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ndParaRPr>
          </a:p>
          <a:p>
            <a:pPr marL="285750" lvl="0" indent="-285750" algn="r">
              <a:buFont typeface="Wingdings" panose="05000000000000000000" pitchFamily="2" charset="2"/>
              <a:buChar char="§"/>
              <a:defRPr/>
            </a:pPr>
            <a:r>
              <a:rPr lang="el-GR" sz="1600">
                <a:solidFill>
                  <a:srgbClr val="2B2B2B"/>
                </a:solidFill>
              </a:rPr>
              <a:t>Αλλαγή των σημερινών φορέων χάραξης πολιτικής που  υποστήριζαν τις ιδέες μας για αλλαγή</a:t>
            </a:r>
          </a:p>
          <a:p>
            <a:pPr marL="285750" lvl="0" indent="-285750" algn="r">
              <a:buFont typeface="Arial" panose="020B0604020202020204" pitchFamily="34" charset="0"/>
              <a:buChar char="•"/>
              <a:defRPr/>
            </a:pPr>
            <a:r>
              <a:rPr lang="el-GR" sz="1600">
                <a:solidFill>
                  <a:srgbClr val="2B2B2B"/>
                </a:solidFill>
              </a:rPr>
              <a:t>Το σούπερ </a:t>
            </a:r>
            <a:r>
              <a:rPr lang="el-GR" sz="1600" err="1">
                <a:solidFill>
                  <a:srgbClr val="2B2B2B"/>
                </a:solidFill>
              </a:rPr>
              <a:t>μάρκετ</a:t>
            </a:r>
            <a:r>
              <a:rPr lang="el-GR" sz="1600">
                <a:solidFill>
                  <a:srgbClr val="2B2B2B"/>
                </a:solidFill>
              </a:rPr>
              <a:t> αρχίζει να χρησιμοποιεί δωρεάν πλαστικές σακούλες για τους πελάτες</a:t>
            </a:r>
          </a:p>
          <a:p>
            <a:pPr marL="285750" lvl="0" indent="-285750" algn="r">
              <a:buFont typeface="Arial" panose="020B0604020202020204" pitchFamily="34" charset="0"/>
              <a:buChar char="•"/>
              <a:defRPr/>
            </a:pPr>
            <a:r>
              <a:rPr lang="el-GR" sz="1600">
                <a:solidFill>
                  <a:srgbClr val="2B2B2B"/>
                </a:solidFill>
              </a:rPr>
              <a:t>Οι φιλοζωϊκές οργανώσεις για  είναι αντίθετες με ορισμένες από τις ιδέες μας για καθαρισμό σε περιοχές όπου ζουν συγκεκριμένα ζώα</a:t>
            </a:r>
            <a:endParaRPr kumimoji="0" lang="en-MY" sz="1600" b="0" i="0" u="none" strike="noStrike" kern="1200" cap="none" spc="0" normalizeH="0" baseline="0" noProof="0">
              <a:ln>
                <a:noFill/>
              </a:ln>
              <a:solidFill>
                <a:srgbClr val="2B2B2B"/>
              </a:solidFill>
              <a:effectLst/>
              <a:uLnTx/>
              <a:uFillTx/>
              <a:latin typeface="Open Sans Light"/>
            </a:endParaRPr>
          </a:p>
        </p:txBody>
      </p:sp>
      <p:sp>
        <p:nvSpPr>
          <p:cNvPr id="12" name="Rectangle 11">
            <a:extLst>
              <a:ext uri="{FF2B5EF4-FFF2-40B4-BE49-F238E27FC236}">
                <a16:creationId xmlns:a16="http://schemas.microsoft.com/office/drawing/2014/main" id="{9144BED4-12E7-474D-AC06-D2426F14BFD2}"/>
              </a:ext>
            </a:extLst>
          </p:cNvPr>
          <p:cNvSpPr/>
          <p:nvPr/>
        </p:nvSpPr>
        <p:spPr>
          <a:xfrm>
            <a:off x="6158098" y="-40975"/>
            <a:ext cx="6033902" cy="3392007"/>
          </a:xfrm>
          <a:prstGeom prst="rect">
            <a:avLst/>
          </a:prstGeom>
          <a:gradFill flip="none" rotWithShape="1">
            <a:gsLst>
              <a:gs pos="0">
                <a:schemeClr val="accent2">
                  <a:lumMod val="20000"/>
                  <a:lumOff val="80000"/>
                </a:schemeClr>
              </a:gs>
              <a:gs pos="100000">
                <a:schemeClr val="accent2">
                  <a:lumMod val="20000"/>
                  <a:lumOff val="80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8" name="TextBox 17">
            <a:extLst>
              <a:ext uri="{FF2B5EF4-FFF2-40B4-BE49-F238E27FC236}">
                <a16:creationId xmlns:a16="http://schemas.microsoft.com/office/drawing/2014/main" id="{453B9083-1001-43EB-9BD4-B742DD3A2EDB}"/>
              </a:ext>
            </a:extLst>
          </p:cNvPr>
          <p:cNvSpPr txBox="1"/>
          <p:nvPr/>
        </p:nvSpPr>
        <p:spPr>
          <a:xfrm>
            <a:off x="8363575" y="322559"/>
            <a:ext cx="3555997" cy="203132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Αδυναμίες </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MY" sz="1400" b="0" i="0" u="none" strike="noStrike" kern="1200" cap="none" spc="0" normalizeH="0" baseline="0" noProof="0">
              <a:ln>
                <a:noFill/>
              </a:ln>
              <a:solidFill>
                <a:srgbClr val="2B2B2B"/>
              </a:solidFill>
              <a:effectLst/>
              <a:uLnTx/>
              <a:uFillTx/>
              <a:latin typeface="Open Sans Light"/>
              <a:ea typeface="+mn-ea"/>
              <a:cs typeface="+mn-cs"/>
            </a:endParaRPr>
          </a:p>
          <a:p>
            <a:pPr marL="285750" indent="-285750">
              <a:buFont typeface="Arial" panose="020B0604020202020204" pitchFamily="34" charset="0"/>
              <a:buChar char="•"/>
            </a:pPr>
            <a:r>
              <a:rPr lang="el-GR" sz="1600"/>
              <a:t>Όχι πολλές οικονομικές δυνατότητες</a:t>
            </a:r>
          </a:p>
          <a:p>
            <a:pPr marL="285750" indent="-285750">
              <a:buFont typeface="Arial" panose="020B0604020202020204" pitchFamily="34" charset="0"/>
              <a:buChar char="•"/>
            </a:pPr>
            <a:r>
              <a:rPr lang="el-GR" sz="1600"/>
              <a:t>Λιγοστές ευκαιρίες εκπαίδευσης στην κοινότητα</a:t>
            </a:r>
          </a:p>
          <a:p>
            <a:pPr marL="285750" indent="-285750">
              <a:buFont typeface="Arial" panose="020B0604020202020204" pitchFamily="34" charset="0"/>
              <a:buChar char="•"/>
            </a:pPr>
            <a:r>
              <a:rPr lang="el-GR" sz="1600"/>
              <a:t>Οι δημοτικές εκλογές είναι σε λίγους μήνες, μη ξεκάθαρο το όραμα για την κοινότητά </a:t>
            </a:r>
            <a:endParaRPr kumimoji="0" lang="en-MY" sz="1600" b="0" i="0" u="none" strike="noStrike" kern="1200" cap="none" spc="0" normalizeH="0" baseline="0" noProof="0">
              <a:ln>
                <a:noFill/>
              </a:ln>
              <a:solidFill>
                <a:srgbClr val="2B2B2B"/>
              </a:solidFill>
              <a:effectLst/>
              <a:uLnTx/>
              <a:uFillTx/>
              <a:latin typeface="Open Sans Light"/>
            </a:endParaRPr>
          </a:p>
        </p:txBody>
      </p:sp>
      <p:sp>
        <p:nvSpPr>
          <p:cNvPr id="11" name="Rectangle 10">
            <a:extLst>
              <a:ext uri="{FF2B5EF4-FFF2-40B4-BE49-F238E27FC236}">
                <a16:creationId xmlns:a16="http://schemas.microsoft.com/office/drawing/2014/main" id="{FC2EA729-FC62-4DEB-81DB-85A6141F04F1}"/>
              </a:ext>
            </a:extLst>
          </p:cNvPr>
          <p:cNvSpPr/>
          <p:nvPr/>
        </p:nvSpPr>
        <p:spPr>
          <a:xfrm>
            <a:off x="0" y="-15995"/>
            <a:ext cx="6053957" cy="3392006"/>
          </a:xfrm>
          <a:prstGeom prst="rect">
            <a:avLst/>
          </a:prstGeom>
          <a:gradFill>
            <a:gsLst>
              <a:gs pos="0">
                <a:schemeClr val="accent1">
                  <a:lumMod val="20000"/>
                  <a:lumOff val="80000"/>
                </a:schemeClr>
              </a:gs>
              <a:gs pos="100000">
                <a:schemeClr val="accent1">
                  <a:lumMod val="20000"/>
                  <a:lumOff val="80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5" name="TextBox 14">
            <a:extLst>
              <a:ext uri="{FF2B5EF4-FFF2-40B4-BE49-F238E27FC236}">
                <a16:creationId xmlns:a16="http://schemas.microsoft.com/office/drawing/2014/main" id="{5DE0AB2F-1387-49BC-B2A7-431E7E7AE120}"/>
              </a:ext>
            </a:extLst>
          </p:cNvPr>
          <p:cNvSpPr txBox="1"/>
          <p:nvPr/>
        </p:nvSpPr>
        <p:spPr>
          <a:xfrm>
            <a:off x="576390" y="322559"/>
            <a:ext cx="3705285"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Δυνατά Σημεία</a:t>
            </a:r>
            <a:r>
              <a:rPr kumimoji="0" lang="el-GR" sz="1600" b="0" i="0" u="none" strike="noStrike" kern="1200" cap="none" spc="0" normalizeH="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ndParaRPr>
          </a:p>
          <a:p>
            <a:pPr marL="285750" indent="-285750">
              <a:buFont typeface="Arial" panose="020B0604020202020204" pitchFamily="34" charset="0"/>
              <a:buChar char="•"/>
            </a:pPr>
            <a:r>
              <a:rPr lang="el-GR" sz="1600">
                <a:solidFill>
                  <a:srgbClr val="000000"/>
                </a:solidFill>
              </a:rPr>
              <a:t>Καινοτόμος </a:t>
            </a:r>
            <a:r>
              <a:rPr lang="en-US" sz="1600">
                <a:solidFill>
                  <a:srgbClr val="000000"/>
                </a:solidFill>
              </a:rPr>
              <a:t>K</a:t>
            </a:r>
            <a:r>
              <a:rPr lang="el-GR" sz="1600">
                <a:solidFill>
                  <a:srgbClr val="000000"/>
                </a:solidFill>
              </a:rPr>
              <a:t>οινότητα (π.χ. Γειτονιά) με ανθρώπους των γραμμάτων  και καλλιτέχνες</a:t>
            </a:r>
          </a:p>
          <a:p>
            <a:pPr marL="285750" indent="-285750">
              <a:buFont typeface="Arial" panose="020B0604020202020204" pitchFamily="34" charset="0"/>
              <a:buChar char="•"/>
            </a:pPr>
            <a:r>
              <a:rPr lang="el-GR" sz="1600">
                <a:solidFill>
                  <a:srgbClr val="000000"/>
                </a:solidFill>
              </a:rPr>
              <a:t>Πολιτισμικό εύρος ανθρώπων που ζουν στην περιοχή</a:t>
            </a:r>
          </a:p>
          <a:p>
            <a:pPr marL="285750" indent="-285750">
              <a:buFont typeface="Arial" panose="020B0604020202020204" pitchFamily="34" charset="0"/>
              <a:buChar char="•"/>
            </a:pPr>
            <a:r>
              <a:rPr lang="el-GR" sz="1600">
                <a:solidFill>
                  <a:srgbClr val="000000"/>
                </a:solidFill>
              </a:rPr>
              <a:t>Οι πολίτες θέλουν να κάνουν τη γειτονιά τους εξαιρετική από πλευράς διαβίωσης</a:t>
            </a:r>
          </a:p>
          <a:p>
            <a:pPr marL="285750" indent="-285750">
              <a:buFont typeface="Arial" panose="020B0604020202020204" pitchFamily="34" charset="0"/>
              <a:buChar char="•"/>
            </a:pPr>
            <a:r>
              <a:rPr lang="el-GR" sz="1600">
                <a:solidFill>
                  <a:srgbClr val="000000"/>
                </a:solidFill>
              </a:rPr>
              <a:t>Πολλοί εθελοντές που θέλουν να στηρίξουν την ανάπτυξη</a:t>
            </a:r>
            <a:endParaRPr kumimoji="0" lang="en-MY" sz="1600" b="0" i="0" u="none" strike="noStrike" kern="1200" cap="none" spc="0" normalizeH="0" baseline="0" noProof="0">
              <a:ln>
                <a:noFill/>
              </a:ln>
              <a:solidFill>
                <a:srgbClr val="2B2B2B"/>
              </a:solidFill>
              <a:effectLst/>
              <a:uLnTx/>
              <a:uFillTx/>
            </a:endParaRPr>
          </a:p>
        </p:txBody>
      </p:sp>
      <p:sp>
        <p:nvSpPr>
          <p:cNvPr id="4" name="Partial Circle 3">
            <a:extLst>
              <a:ext uri="{FF2B5EF4-FFF2-40B4-BE49-F238E27FC236}">
                <a16:creationId xmlns:a16="http://schemas.microsoft.com/office/drawing/2014/main" id="{1A978624-3BEC-4865-99CA-F4D65EED0418}"/>
              </a:ext>
            </a:extLst>
          </p:cNvPr>
          <p:cNvSpPr/>
          <p:nvPr/>
        </p:nvSpPr>
        <p:spPr>
          <a:xfrm rot="10800000">
            <a:off x="4066747" y="1354785"/>
            <a:ext cx="4233389" cy="4233389"/>
          </a:xfrm>
          <a:prstGeom prst="pie">
            <a:avLst>
              <a:gd name="adj1" fmla="val 10817584"/>
              <a:gd name="adj2" fmla="val 16200000"/>
            </a:avLst>
          </a:prstGeom>
          <a:gradFill>
            <a:gsLst>
              <a:gs pos="0">
                <a:schemeClr val="accent3">
                  <a:lumMod val="75000"/>
                </a:schemeClr>
              </a:gs>
              <a:gs pos="100000">
                <a:schemeClr val="accent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3" name="threats">
            <a:extLst>
              <a:ext uri="{FF2B5EF4-FFF2-40B4-BE49-F238E27FC236}">
                <a16:creationId xmlns:a16="http://schemas.microsoft.com/office/drawing/2014/main" id="{03A1552A-5639-4156-A757-1D287D3E34C0}"/>
              </a:ext>
            </a:extLst>
          </p:cNvPr>
          <p:cNvSpPr txBox="1"/>
          <p:nvPr/>
        </p:nvSpPr>
        <p:spPr>
          <a:xfrm rot="188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Light"/>
                <a:ea typeface="+mn-ea"/>
                <a:cs typeface="+mn-cs"/>
              </a:rPr>
              <a:t>THREATS</a:t>
            </a:r>
          </a:p>
        </p:txBody>
      </p:sp>
      <p:sp>
        <p:nvSpPr>
          <p:cNvPr id="6" name="Partial Circle 5">
            <a:extLst>
              <a:ext uri="{FF2B5EF4-FFF2-40B4-BE49-F238E27FC236}">
                <a16:creationId xmlns:a16="http://schemas.microsoft.com/office/drawing/2014/main" id="{537C870D-AC59-469F-856D-A5D9A71D4451}"/>
              </a:ext>
            </a:extLst>
          </p:cNvPr>
          <p:cNvSpPr/>
          <p:nvPr/>
        </p:nvSpPr>
        <p:spPr>
          <a:xfrm rot="16200000">
            <a:off x="3918419" y="1321723"/>
            <a:ext cx="4233389" cy="4233389"/>
          </a:xfrm>
          <a:prstGeom prst="pie">
            <a:avLst>
              <a:gd name="adj1" fmla="val 10817584"/>
              <a:gd name="adj2" fmla="val 16200000"/>
            </a:avLst>
          </a:prstGeom>
          <a:gradFill>
            <a:gsLst>
              <a:gs pos="0">
                <a:schemeClr val="accent4">
                  <a:lumMod val="75000"/>
                </a:schemeClr>
              </a:gs>
              <a:gs pos="100000">
                <a:schemeClr val="accent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2" name="opportunity">
            <a:extLst>
              <a:ext uri="{FF2B5EF4-FFF2-40B4-BE49-F238E27FC236}">
                <a16:creationId xmlns:a16="http://schemas.microsoft.com/office/drawing/2014/main" id="{52A71FB3-886B-4DAB-B165-9BD9F3EBF7C7}"/>
              </a:ext>
            </a:extLst>
          </p:cNvPr>
          <p:cNvSpPr txBox="1"/>
          <p:nvPr/>
        </p:nvSpPr>
        <p:spPr>
          <a:xfrm rot="26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Light"/>
                <a:ea typeface="+mn-ea"/>
                <a:cs typeface="+mn-cs"/>
              </a:rPr>
              <a:t>OPPORTUNITY</a:t>
            </a:r>
          </a:p>
        </p:txBody>
      </p:sp>
      <p:sp>
        <p:nvSpPr>
          <p:cNvPr id="5" name="Partial Circle 4">
            <a:extLst>
              <a:ext uri="{FF2B5EF4-FFF2-40B4-BE49-F238E27FC236}">
                <a16:creationId xmlns:a16="http://schemas.microsoft.com/office/drawing/2014/main" id="{61BCEDD4-9376-4FE3-8435-36258C2C6775}"/>
              </a:ext>
            </a:extLst>
          </p:cNvPr>
          <p:cNvSpPr/>
          <p:nvPr/>
        </p:nvSpPr>
        <p:spPr>
          <a:xfrm rot="5400000">
            <a:off x="4027944" y="1274207"/>
            <a:ext cx="4233389" cy="4233389"/>
          </a:xfrm>
          <a:prstGeom prst="pie">
            <a:avLst>
              <a:gd name="adj1" fmla="val 10817584"/>
              <a:gd name="adj2" fmla="val 16200000"/>
            </a:avLst>
          </a:prstGeom>
          <a:gradFill>
            <a:gsLst>
              <a:gs pos="0">
                <a:schemeClr val="accent2">
                  <a:lumMod val="75000"/>
                </a:schemeClr>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4" name="weakness">
            <a:extLst>
              <a:ext uri="{FF2B5EF4-FFF2-40B4-BE49-F238E27FC236}">
                <a16:creationId xmlns:a16="http://schemas.microsoft.com/office/drawing/2014/main" id="{1BD4DE6D-F105-4B1E-91EA-A49E83AB2320}"/>
              </a:ext>
            </a:extLst>
          </p:cNvPr>
          <p:cNvSpPr txBox="1"/>
          <p:nvPr/>
        </p:nvSpPr>
        <p:spPr>
          <a:xfrm rot="134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Light"/>
                <a:ea typeface="+mn-ea"/>
                <a:cs typeface="+mn-cs"/>
              </a:rPr>
              <a:t>WEAKNESS</a:t>
            </a:r>
          </a:p>
        </p:txBody>
      </p:sp>
      <p:sp>
        <p:nvSpPr>
          <p:cNvPr id="3" name="Partial Circle 2">
            <a:extLst>
              <a:ext uri="{FF2B5EF4-FFF2-40B4-BE49-F238E27FC236}">
                <a16:creationId xmlns:a16="http://schemas.microsoft.com/office/drawing/2014/main" id="{0B2F219E-4FD8-436F-B60B-865E9CDD94A3}"/>
              </a:ext>
            </a:extLst>
          </p:cNvPr>
          <p:cNvSpPr/>
          <p:nvPr/>
        </p:nvSpPr>
        <p:spPr>
          <a:xfrm>
            <a:off x="3949195" y="1274207"/>
            <a:ext cx="4233389" cy="4233389"/>
          </a:xfrm>
          <a:prstGeom prst="pie">
            <a:avLst>
              <a:gd name="adj1" fmla="val 10817584"/>
              <a:gd name="adj2" fmla="val 16200000"/>
            </a:avLst>
          </a:prstGeom>
          <a:gradFill flip="none" rotWithShape="1">
            <a:gsLst>
              <a:gs pos="0">
                <a:schemeClr val="accent1">
                  <a:lumMod val="75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1" name="strength">
            <a:extLst>
              <a:ext uri="{FF2B5EF4-FFF2-40B4-BE49-F238E27FC236}">
                <a16:creationId xmlns:a16="http://schemas.microsoft.com/office/drawing/2014/main" id="{1C8DFBD8-34C0-4303-923C-F3B496291ADA}"/>
              </a:ext>
            </a:extLst>
          </p:cNvPr>
          <p:cNvSpPr txBox="1"/>
          <p:nvPr/>
        </p:nvSpPr>
        <p:spPr>
          <a:xfrm rot="8097917">
            <a:off x="4247362" y="1687072"/>
            <a:ext cx="3600000" cy="3610848"/>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FFFFFF"/>
                </a:solidFill>
                <a:effectLst/>
                <a:uLnTx/>
                <a:uFillTx/>
                <a:latin typeface="Open Sans Light"/>
                <a:ea typeface="+mn-ea"/>
                <a:cs typeface="+mn-cs"/>
              </a:rPr>
              <a:t>STRENGTH</a:t>
            </a:r>
          </a:p>
        </p:txBody>
      </p:sp>
      <p:grpSp>
        <p:nvGrpSpPr>
          <p:cNvPr id="2" name="Group 1">
            <a:extLst>
              <a:ext uri="{FF2B5EF4-FFF2-40B4-BE49-F238E27FC236}">
                <a16:creationId xmlns:a16="http://schemas.microsoft.com/office/drawing/2014/main" id="{49343592-B9C9-434B-A7EF-172B11CC52BA}"/>
              </a:ext>
            </a:extLst>
          </p:cNvPr>
          <p:cNvGrpSpPr/>
          <p:nvPr/>
        </p:nvGrpSpPr>
        <p:grpSpPr>
          <a:xfrm>
            <a:off x="4602281" y="1934085"/>
            <a:ext cx="2987437" cy="2987437"/>
            <a:chOff x="4602281" y="1934085"/>
            <a:chExt cx="2987437" cy="2987437"/>
          </a:xfrm>
        </p:grpSpPr>
        <p:sp>
          <p:nvSpPr>
            <p:cNvPr id="7" name="Oval 6">
              <a:extLst>
                <a:ext uri="{FF2B5EF4-FFF2-40B4-BE49-F238E27FC236}">
                  <a16:creationId xmlns:a16="http://schemas.microsoft.com/office/drawing/2014/main" id="{C699853B-1E67-434B-A1D0-267EA9449A1F}"/>
                </a:ext>
              </a:extLst>
            </p:cNvPr>
            <p:cNvSpPr/>
            <p:nvPr/>
          </p:nvSpPr>
          <p:spPr>
            <a:xfrm>
              <a:off x="4602281" y="1934085"/>
              <a:ext cx="2987437" cy="2987437"/>
            </a:xfrm>
            <a:prstGeom prst="ellipse">
              <a:avLst/>
            </a:prstGeom>
            <a:solidFill>
              <a:schemeClr val="bg1"/>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8" name="Oval 7">
              <a:extLst>
                <a:ext uri="{FF2B5EF4-FFF2-40B4-BE49-F238E27FC236}">
                  <a16:creationId xmlns:a16="http://schemas.microsoft.com/office/drawing/2014/main" id="{0490050A-537A-4A6C-AE94-86EB824682B3}"/>
                </a:ext>
              </a:extLst>
            </p:cNvPr>
            <p:cNvSpPr/>
            <p:nvPr/>
          </p:nvSpPr>
          <p:spPr>
            <a:xfrm>
              <a:off x="4740164" y="2071968"/>
              <a:ext cx="2711670" cy="2711670"/>
            </a:xfrm>
            <a:prstGeom prst="ellipse">
              <a:avLst/>
            </a:prstGeom>
            <a:solidFill>
              <a:schemeClr val="bg1"/>
            </a:solidFill>
            <a:ln w="317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grpSp>
      <p:sp>
        <p:nvSpPr>
          <p:cNvPr id="9" name="Oval 8">
            <a:extLst>
              <a:ext uri="{FF2B5EF4-FFF2-40B4-BE49-F238E27FC236}">
                <a16:creationId xmlns:a16="http://schemas.microsoft.com/office/drawing/2014/main" id="{5F1928ED-0AAA-4C8F-9733-8136C6D2F5FC}"/>
              </a:ext>
            </a:extLst>
          </p:cNvPr>
          <p:cNvSpPr/>
          <p:nvPr/>
        </p:nvSpPr>
        <p:spPr>
          <a:xfrm>
            <a:off x="5370782" y="2702587"/>
            <a:ext cx="1450432" cy="1450432"/>
          </a:xfrm>
          <a:prstGeom prst="ellipse">
            <a:avLst/>
          </a:prstGeom>
          <a:solidFill>
            <a:schemeClr val="bg1">
              <a:lumMod val="9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a:ln>
                  <a:noFill/>
                </a:ln>
                <a:solidFill>
                  <a:srgbClr val="2B2B2B"/>
                </a:solidFill>
                <a:effectLst/>
                <a:uLnTx/>
                <a:uFillTx/>
                <a:latin typeface="Open Sans Light"/>
                <a:ea typeface="+mn-ea"/>
                <a:cs typeface="+mn-cs"/>
              </a:rPr>
              <a:t>SWOT</a:t>
            </a:r>
          </a:p>
        </p:txBody>
      </p:sp>
    </p:spTree>
    <p:extLst>
      <p:ext uri="{BB962C8B-B14F-4D97-AF65-F5344CB8AC3E}">
        <p14:creationId xmlns:p14="http://schemas.microsoft.com/office/powerpoint/2010/main" val="342581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4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23" presetClass="entr" presetSubtype="528" fill="hold" grpId="0" nodeType="withEffect">
                                  <p:stCondLst>
                                    <p:cond delay="8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ppt_x</p:attrName>
                                        </p:attrNameLst>
                                      </p:cBhvr>
                                      <p:tavLst>
                                        <p:tav tm="0">
                                          <p:val>
                                            <p:fltVal val="0.5"/>
                                          </p:val>
                                        </p:tav>
                                        <p:tav tm="100000">
                                          <p:val>
                                            <p:strVal val="#ppt_x"/>
                                          </p:val>
                                        </p:tav>
                                      </p:tavLst>
                                    </p:anim>
                                    <p:anim calcmode="lin" valueType="num">
                                      <p:cBhvr>
                                        <p:cTn id="22" dur="500" fill="hold"/>
                                        <p:tgtEl>
                                          <p:spTgt spid="3"/>
                                        </p:tgtEl>
                                        <p:attrNameLst>
                                          <p:attrName>ppt_y</p:attrName>
                                        </p:attrNameLst>
                                      </p:cBhvr>
                                      <p:tavLst>
                                        <p:tav tm="0">
                                          <p:val>
                                            <p:fltVal val="0.5"/>
                                          </p:val>
                                        </p:tav>
                                        <p:tav tm="100000">
                                          <p:val>
                                            <p:strVal val="#ppt_y"/>
                                          </p:val>
                                        </p:tav>
                                      </p:tavLst>
                                    </p:anim>
                                  </p:childTnLst>
                                </p:cTn>
                              </p:par>
                              <p:par>
                                <p:cTn id="23" presetID="10" presetClass="entr" presetSubtype="0" fill="hold" grpId="0" nodeType="withEffect">
                                  <p:stCondLst>
                                    <p:cond delay="1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 presetClass="entr" presetSubtype="1" decel="100000" fill="hold" grpId="0" nodeType="withEffect">
                                  <p:stCondLst>
                                    <p:cond delay="1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16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3" presetClass="entr" presetSubtype="528" fill="hold" grpId="0" nodeType="withEffect">
                                  <p:stCondLst>
                                    <p:cond delay="2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0" presetClass="entr" presetSubtype="0" fill="hold" grpId="0" nodeType="withEffect">
                                  <p:stCondLst>
                                    <p:cond delay="24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2" presetClass="entr" presetSubtype="1" decel="100000" fill="hold" grpId="0" nodeType="withEffect">
                                  <p:stCondLst>
                                    <p:cond delay="28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23" presetClass="entr" presetSubtype="528" fill="hold" grpId="0" nodeType="withEffect">
                                  <p:stCondLst>
                                    <p:cond delay="32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ppt_x</p:attrName>
                                        </p:attrNameLst>
                                      </p:cBhvr>
                                      <p:tavLst>
                                        <p:tav tm="0">
                                          <p:val>
                                            <p:fltVal val="0.5"/>
                                          </p:val>
                                        </p:tav>
                                        <p:tav tm="100000">
                                          <p:val>
                                            <p:strVal val="#ppt_x"/>
                                          </p:val>
                                        </p:tav>
                                      </p:tavLst>
                                    </p:anim>
                                    <p:anim calcmode="lin" valueType="num">
                                      <p:cBhvr>
                                        <p:cTn id="56" dur="500" fill="hold"/>
                                        <p:tgtEl>
                                          <p:spTgt spid="6"/>
                                        </p:tgtEl>
                                        <p:attrNameLst>
                                          <p:attrName>ppt_y</p:attrName>
                                        </p:attrNameLst>
                                      </p:cBhvr>
                                      <p:tavLst>
                                        <p:tav tm="0">
                                          <p:val>
                                            <p:fltVal val="0.5"/>
                                          </p:val>
                                        </p:tav>
                                        <p:tav tm="100000">
                                          <p:val>
                                            <p:strVal val="#ppt_y"/>
                                          </p:val>
                                        </p:tav>
                                      </p:tavLst>
                                    </p:anim>
                                  </p:childTnLst>
                                </p:cTn>
                              </p:par>
                              <p:par>
                                <p:cTn id="57" presetID="10" presetClass="entr" presetSubtype="0" fill="hold" grpId="0" nodeType="withEffect">
                                  <p:stCondLst>
                                    <p:cond delay="36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2" presetClass="entr" presetSubtype="4" decel="100000" fill="hold" grpId="0" nodeType="withEffect">
                                  <p:stCondLst>
                                    <p:cond delay="400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400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par>
                                <p:cTn id="68" presetID="23" presetClass="entr" presetSubtype="528" fill="hold" grpId="0" nodeType="withEffect">
                                  <p:stCondLst>
                                    <p:cond delay="440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 calcmode="lin" valueType="num">
                                      <p:cBhvr>
                                        <p:cTn id="72" dur="500" fill="hold"/>
                                        <p:tgtEl>
                                          <p:spTgt spid="4"/>
                                        </p:tgtEl>
                                        <p:attrNameLst>
                                          <p:attrName>ppt_x</p:attrName>
                                        </p:attrNameLst>
                                      </p:cBhvr>
                                      <p:tavLst>
                                        <p:tav tm="0">
                                          <p:val>
                                            <p:fltVal val="0.5"/>
                                          </p:val>
                                        </p:tav>
                                        <p:tav tm="100000">
                                          <p:val>
                                            <p:strVal val="#ppt_x"/>
                                          </p:val>
                                        </p:tav>
                                      </p:tavLst>
                                    </p:anim>
                                    <p:anim calcmode="lin" valueType="num">
                                      <p:cBhvr>
                                        <p:cTn id="73" dur="500" fill="hold"/>
                                        <p:tgtEl>
                                          <p:spTgt spid="4"/>
                                        </p:tgtEl>
                                        <p:attrNameLst>
                                          <p:attrName>ppt_y</p:attrName>
                                        </p:attrNameLst>
                                      </p:cBhvr>
                                      <p:tavLst>
                                        <p:tav tm="0">
                                          <p:val>
                                            <p:fltVal val="0.5"/>
                                          </p:val>
                                        </p:tav>
                                        <p:tav tm="100000">
                                          <p:val>
                                            <p:strVal val="#ppt_y"/>
                                          </p:val>
                                        </p:tav>
                                      </p:tavLst>
                                    </p:anim>
                                  </p:childTnLst>
                                </p:cTn>
                              </p:par>
                              <p:par>
                                <p:cTn id="74" presetID="10" presetClass="entr" presetSubtype="0" fill="hold" grpId="0" nodeType="withEffect">
                                  <p:stCondLst>
                                    <p:cond delay="480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2" presetClass="entr" presetSubtype="4" decel="100000" fill="hold" grpId="0" nodeType="withEffect">
                                  <p:stCondLst>
                                    <p:cond delay="520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520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3" grpId="0" animBg="1"/>
      <p:bldP spid="19" grpId="0"/>
      <p:bldP spid="12" grpId="0" animBg="1"/>
      <p:bldP spid="18" grpId="0"/>
      <p:bldP spid="11" grpId="0" animBg="1"/>
      <p:bldP spid="15" grpId="0"/>
      <p:bldP spid="4" grpId="0" animBg="1"/>
      <p:bldP spid="23" grpId="0"/>
      <p:bldP spid="6" grpId="0" animBg="1"/>
      <p:bldP spid="22" grpId="0"/>
      <p:bldP spid="5" grpId="0" animBg="1"/>
      <p:bldP spid="24" grpId="0"/>
      <p:bldP spid="3" grpId="0" animBg="1"/>
      <p:bldP spid="21"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197EEA-A3FE-47BF-8D6C-2B485030134E}"/>
              </a:ext>
            </a:extLst>
          </p:cNvPr>
          <p:cNvSpPr/>
          <p:nvPr/>
        </p:nvSpPr>
        <p:spPr>
          <a:xfrm>
            <a:off x="42043" y="3646499"/>
            <a:ext cx="6053957" cy="3376011"/>
          </a:xfrm>
          <a:prstGeom prst="rect">
            <a:avLst/>
          </a:prstGeom>
          <a:gradFill flip="none" rotWithShape="1">
            <a:gsLst>
              <a:gs pos="0">
                <a:schemeClr val="accent4">
                  <a:lumMod val="20000"/>
                  <a:lumOff val="80000"/>
                </a:schemeClr>
              </a:gs>
              <a:gs pos="100000">
                <a:schemeClr val="accent4">
                  <a:lumMod val="20000"/>
                  <a:lumOff val="80000"/>
                  <a:alpha val="0"/>
                </a:schemeClr>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7" name="TextBox 16">
            <a:extLst>
              <a:ext uri="{FF2B5EF4-FFF2-40B4-BE49-F238E27FC236}">
                <a16:creationId xmlns:a16="http://schemas.microsoft.com/office/drawing/2014/main" id="{C2A57F90-7296-49CD-AB5D-A0D478AF39AE}"/>
              </a:ext>
            </a:extLst>
          </p:cNvPr>
          <p:cNvSpPr txBox="1"/>
          <p:nvPr/>
        </p:nvSpPr>
        <p:spPr>
          <a:xfrm>
            <a:off x="437204" y="3699507"/>
            <a:ext cx="35559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13" name="Rectangle 12">
            <a:extLst>
              <a:ext uri="{FF2B5EF4-FFF2-40B4-BE49-F238E27FC236}">
                <a16:creationId xmlns:a16="http://schemas.microsoft.com/office/drawing/2014/main" id="{B41D7822-7A3E-4258-A28D-F454518155D5}"/>
              </a:ext>
            </a:extLst>
          </p:cNvPr>
          <p:cNvSpPr/>
          <p:nvPr/>
        </p:nvSpPr>
        <p:spPr>
          <a:xfrm>
            <a:off x="6138043" y="3481989"/>
            <a:ext cx="6053957" cy="3376010"/>
          </a:xfrm>
          <a:prstGeom prst="rect">
            <a:avLst/>
          </a:prstGeom>
          <a:gradFill flip="none" rotWithShape="1">
            <a:gsLst>
              <a:gs pos="0">
                <a:schemeClr val="accent3">
                  <a:lumMod val="20000"/>
                  <a:lumOff val="80000"/>
                </a:schemeClr>
              </a:gs>
              <a:gs pos="100000">
                <a:schemeClr val="accent3">
                  <a:lumMod val="20000"/>
                  <a:lumOff val="8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9" name="TextBox 18">
            <a:extLst>
              <a:ext uri="{FF2B5EF4-FFF2-40B4-BE49-F238E27FC236}">
                <a16:creationId xmlns:a16="http://schemas.microsoft.com/office/drawing/2014/main" id="{E9764554-CDD7-438A-AC95-C37111C71B67}"/>
              </a:ext>
            </a:extLst>
          </p:cNvPr>
          <p:cNvSpPr txBox="1"/>
          <p:nvPr/>
        </p:nvSpPr>
        <p:spPr>
          <a:xfrm>
            <a:off x="8252069" y="3646499"/>
            <a:ext cx="355599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Threats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12" name="Rectangle 11">
            <a:extLst>
              <a:ext uri="{FF2B5EF4-FFF2-40B4-BE49-F238E27FC236}">
                <a16:creationId xmlns:a16="http://schemas.microsoft.com/office/drawing/2014/main" id="{9144BED4-12E7-474D-AC06-D2426F14BFD2}"/>
              </a:ext>
            </a:extLst>
          </p:cNvPr>
          <p:cNvSpPr/>
          <p:nvPr/>
        </p:nvSpPr>
        <p:spPr>
          <a:xfrm>
            <a:off x="6144639" y="-5487"/>
            <a:ext cx="6033902" cy="3392007"/>
          </a:xfrm>
          <a:prstGeom prst="rect">
            <a:avLst/>
          </a:prstGeom>
          <a:gradFill flip="none" rotWithShape="1">
            <a:gsLst>
              <a:gs pos="0">
                <a:schemeClr val="accent2">
                  <a:lumMod val="20000"/>
                  <a:lumOff val="80000"/>
                </a:schemeClr>
              </a:gs>
              <a:gs pos="100000">
                <a:schemeClr val="accent2">
                  <a:lumMod val="20000"/>
                  <a:lumOff val="80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8" name="TextBox 17">
            <a:extLst>
              <a:ext uri="{FF2B5EF4-FFF2-40B4-BE49-F238E27FC236}">
                <a16:creationId xmlns:a16="http://schemas.microsoft.com/office/drawing/2014/main" id="{453B9083-1001-43EB-9BD4-B742DD3A2EDB}"/>
              </a:ext>
            </a:extLst>
          </p:cNvPr>
          <p:cNvSpPr txBox="1"/>
          <p:nvPr/>
        </p:nvSpPr>
        <p:spPr>
          <a:xfrm>
            <a:off x="8363575" y="322559"/>
            <a:ext cx="3555997" cy="8002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Weakness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MY" sz="1400" b="0" i="0" u="none" strike="noStrike" kern="1200" cap="none" spc="0" normalizeH="0" baseline="0" noProof="0">
              <a:ln>
                <a:noFill/>
              </a:ln>
              <a:solidFill>
                <a:srgbClr val="2B2B2B"/>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6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11" name="Rectangle 10">
            <a:extLst>
              <a:ext uri="{FF2B5EF4-FFF2-40B4-BE49-F238E27FC236}">
                <a16:creationId xmlns:a16="http://schemas.microsoft.com/office/drawing/2014/main" id="{FC2EA729-FC62-4DEB-81DB-85A6141F04F1}"/>
              </a:ext>
            </a:extLst>
          </p:cNvPr>
          <p:cNvSpPr/>
          <p:nvPr/>
        </p:nvSpPr>
        <p:spPr>
          <a:xfrm>
            <a:off x="84086" y="-92974"/>
            <a:ext cx="6053957" cy="3392006"/>
          </a:xfrm>
          <a:prstGeom prst="rect">
            <a:avLst/>
          </a:prstGeom>
          <a:gradFill>
            <a:gsLst>
              <a:gs pos="0">
                <a:schemeClr val="accent1">
                  <a:lumMod val="20000"/>
                  <a:lumOff val="80000"/>
                </a:schemeClr>
              </a:gs>
              <a:gs pos="100000">
                <a:schemeClr val="accent1">
                  <a:lumMod val="20000"/>
                  <a:lumOff val="80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5" name="TextBox 14">
            <a:extLst>
              <a:ext uri="{FF2B5EF4-FFF2-40B4-BE49-F238E27FC236}">
                <a16:creationId xmlns:a16="http://schemas.microsoft.com/office/drawing/2014/main" id="{5DE0AB2F-1387-49BC-B2A7-431E7E7AE120}"/>
              </a:ext>
            </a:extLst>
          </p:cNvPr>
          <p:cNvSpPr txBox="1"/>
          <p:nvPr/>
        </p:nvSpPr>
        <p:spPr>
          <a:xfrm>
            <a:off x="576390" y="322559"/>
            <a:ext cx="37052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Strength</a:t>
            </a:r>
            <a:r>
              <a:rPr lang="en-US"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s</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4" name="Partial Circle 3">
            <a:extLst>
              <a:ext uri="{FF2B5EF4-FFF2-40B4-BE49-F238E27FC236}">
                <a16:creationId xmlns:a16="http://schemas.microsoft.com/office/drawing/2014/main" id="{1A978624-3BEC-4865-99CA-F4D65EED0418}"/>
              </a:ext>
            </a:extLst>
          </p:cNvPr>
          <p:cNvSpPr/>
          <p:nvPr/>
        </p:nvSpPr>
        <p:spPr>
          <a:xfrm rot="10800000">
            <a:off x="4072195" y="1380863"/>
            <a:ext cx="4233389" cy="4233389"/>
          </a:xfrm>
          <a:prstGeom prst="pie">
            <a:avLst>
              <a:gd name="adj1" fmla="val 10817584"/>
              <a:gd name="adj2" fmla="val 16200000"/>
            </a:avLst>
          </a:prstGeom>
          <a:gradFill>
            <a:gsLst>
              <a:gs pos="0">
                <a:schemeClr val="accent3">
                  <a:lumMod val="75000"/>
                </a:schemeClr>
              </a:gs>
              <a:gs pos="100000">
                <a:schemeClr val="accent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3" name="threats">
            <a:extLst>
              <a:ext uri="{FF2B5EF4-FFF2-40B4-BE49-F238E27FC236}">
                <a16:creationId xmlns:a16="http://schemas.microsoft.com/office/drawing/2014/main" id="{03A1552A-5639-4156-A757-1D287D3E34C0}"/>
              </a:ext>
            </a:extLst>
          </p:cNvPr>
          <p:cNvSpPr txBox="1"/>
          <p:nvPr/>
        </p:nvSpPr>
        <p:spPr>
          <a:xfrm rot="188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Light"/>
                <a:ea typeface="+mn-ea"/>
                <a:cs typeface="+mn-cs"/>
              </a:rPr>
              <a:t>THREATS</a:t>
            </a:r>
          </a:p>
        </p:txBody>
      </p:sp>
      <p:sp>
        <p:nvSpPr>
          <p:cNvPr id="6" name="Partial Circle 5">
            <a:extLst>
              <a:ext uri="{FF2B5EF4-FFF2-40B4-BE49-F238E27FC236}">
                <a16:creationId xmlns:a16="http://schemas.microsoft.com/office/drawing/2014/main" id="{537C870D-AC59-469F-856D-A5D9A71D4451}"/>
              </a:ext>
            </a:extLst>
          </p:cNvPr>
          <p:cNvSpPr/>
          <p:nvPr/>
        </p:nvSpPr>
        <p:spPr>
          <a:xfrm rot="16200000">
            <a:off x="3949195" y="1350404"/>
            <a:ext cx="4233389" cy="4233389"/>
          </a:xfrm>
          <a:prstGeom prst="pie">
            <a:avLst>
              <a:gd name="adj1" fmla="val 10817584"/>
              <a:gd name="adj2" fmla="val 16200000"/>
            </a:avLst>
          </a:prstGeom>
          <a:gradFill>
            <a:gsLst>
              <a:gs pos="0">
                <a:schemeClr val="accent4">
                  <a:lumMod val="75000"/>
                </a:schemeClr>
              </a:gs>
              <a:gs pos="100000">
                <a:schemeClr val="accent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2" name="opportunity">
            <a:extLst>
              <a:ext uri="{FF2B5EF4-FFF2-40B4-BE49-F238E27FC236}">
                <a16:creationId xmlns:a16="http://schemas.microsoft.com/office/drawing/2014/main" id="{52A71FB3-886B-4DAB-B165-9BD9F3EBF7C7}"/>
              </a:ext>
            </a:extLst>
          </p:cNvPr>
          <p:cNvSpPr txBox="1"/>
          <p:nvPr/>
        </p:nvSpPr>
        <p:spPr>
          <a:xfrm rot="26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Light"/>
                <a:ea typeface="+mn-ea"/>
                <a:cs typeface="+mn-cs"/>
              </a:rPr>
              <a:t>OPPORTUNITY</a:t>
            </a:r>
          </a:p>
        </p:txBody>
      </p:sp>
      <p:sp>
        <p:nvSpPr>
          <p:cNvPr id="5" name="Partial Circle 4">
            <a:extLst>
              <a:ext uri="{FF2B5EF4-FFF2-40B4-BE49-F238E27FC236}">
                <a16:creationId xmlns:a16="http://schemas.microsoft.com/office/drawing/2014/main" id="{61BCEDD4-9376-4FE3-8435-36258C2C6775}"/>
              </a:ext>
            </a:extLst>
          </p:cNvPr>
          <p:cNvSpPr/>
          <p:nvPr/>
        </p:nvSpPr>
        <p:spPr>
          <a:xfrm rot="5400000">
            <a:off x="4027944" y="1274207"/>
            <a:ext cx="4233389" cy="4233389"/>
          </a:xfrm>
          <a:prstGeom prst="pie">
            <a:avLst>
              <a:gd name="adj1" fmla="val 10817584"/>
              <a:gd name="adj2" fmla="val 16200000"/>
            </a:avLst>
          </a:prstGeom>
          <a:gradFill>
            <a:gsLst>
              <a:gs pos="0">
                <a:schemeClr val="accent2">
                  <a:lumMod val="75000"/>
                </a:schemeClr>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4" name="weakness">
            <a:extLst>
              <a:ext uri="{FF2B5EF4-FFF2-40B4-BE49-F238E27FC236}">
                <a16:creationId xmlns:a16="http://schemas.microsoft.com/office/drawing/2014/main" id="{1BD4DE6D-F105-4B1E-91EA-A49E83AB2320}"/>
              </a:ext>
            </a:extLst>
          </p:cNvPr>
          <p:cNvSpPr txBox="1"/>
          <p:nvPr/>
        </p:nvSpPr>
        <p:spPr>
          <a:xfrm rot="134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Light"/>
                <a:ea typeface="+mn-ea"/>
                <a:cs typeface="+mn-cs"/>
              </a:rPr>
              <a:t>WEAKNESS</a:t>
            </a:r>
          </a:p>
        </p:txBody>
      </p:sp>
      <p:sp>
        <p:nvSpPr>
          <p:cNvPr id="3" name="Partial Circle 2">
            <a:extLst>
              <a:ext uri="{FF2B5EF4-FFF2-40B4-BE49-F238E27FC236}">
                <a16:creationId xmlns:a16="http://schemas.microsoft.com/office/drawing/2014/main" id="{0B2F219E-4FD8-436F-B60B-865E9CDD94A3}"/>
              </a:ext>
            </a:extLst>
          </p:cNvPr>
          <p:cNvSpPr/>
          <p:nvPr/>
        </p:nvSpPr>
        <p:spPr>
          <a:xfrm>
            <a:off x="3949195" y="1274207"/>
            <a:ext cx="4233389" cy="4233389"/>
          </a:xfrm>
          <a:prstGeom prst="pie">
            <a:avLst>
              <a:gd name="adj1" fmla="val 10817584"/>
              <a:gd name="adj2" fmla="val 16200000"/>
            </a:avLst>
          </a:prstGeom>
          <a:gradFill flip="none" rotWithShape="1">
            <a:gsLst>
              <a:gs pos="0">
                <a:schemeClr val="accent1">
                  <a:lumMod val="75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1" name="strength">
            <a:extLst>
              <a:ext uri="{FF2B5EF4-FFF2-40B4-BE49-F238E27FC236}">
                <a16:creationId xmlns:a16="http://schemas.microsoft.com/office/drawing/2014/main" id="{1C8DFBD8-34C0-4303-923C-F3B496291ADA}"/>
              </a:ext>
            </a:extLst>
          </p:cNvPr>
          <p:cNvSpPr txBox="1"/>
          <p:nvPr/>
        </p:nvSpPr>
        <p:spPr>
          <a:xfrm rot="8097917">
            <a:off x="4303136" y="1537178"/>
            <a:ext cx="3600000" cy="3610848"/>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Light"/>
                <a:ea typeface="+mn-ea"/>
                <a:cs typeface="+mn-cs"/>
              </a:rPr>
              <a:t>STRENGTH</a:t>
            </a:r>
          </a:p>
        </p:txBody>
      </p:sp>
      <p:grpSp>
        <p:nvGrpSpPr>
          <p:cNvPr id="2" name="Group 1">
            <a:extLst>
              <a:ext uri="{FF2B5EF4-FFF2-40B4-BE49-F238E27FC236}">
                <a16:creationId xmlns:a16="http://schemas.microsoft.com/office/drawing/2014/main" id="{49343592-B9C9-434B-A7EF-172B11CC52BA}"/>
              </a:ext>
            </a:extLst>
          </p:cNvPr>
          <p:cNvGrpSpPr/>
          <p:nvPr/>
        </p:nvGrpSpPr>
        <p:grpSpPr>
          <a:xfrm>
            <a:off x="4602281" y="1934085"/>
            <a:ext cx="2987437" cy="2987437"/>
            <a:chOff x="4602281" y="1934085"/>
            <a:chExt cx="2987437" cy="2987437"/>
          </a:xfrm>
        </p:grpSpPr>
        <p:sp>
          <p:nvSpPr>
            <p:cNvPr id="7" name="Oval 6">
              <a:extLst>
                <a:ext uri="{FF2B5EF4-FFF2-40B4-BE49-F238E27FC236}">
                  <a16:creationId xmlns:a16="http://schemas.microsoft.com/office/drawing/2014/main" id="{C699853B-1E67-434B-A1D0-267EA9449A1F}"/>
                </a:ext>
              </a:extLst>
            </p:cNvPr>
            <p:cNvSpPr/>
            <p:nvPr/>
          </p:nvSpPr>
          <p:spPr>
            <a:xfrm>
              <a:off x="4602281" y="1934085"/>
              <a:ext cx="2987437" cy="2987437"/>
            </a:xfrm>
            <a:prstGeom prst="ellipse">
              <a:avLst/>
            </a:prstGeom>
            <a:solidFill>
              <a:schemeClr val="bg1"/>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8" name="Oval 7">
              <a:extLst>
                <a:ext uri="{FF2B5EF4-FFF2-40B4-BE49-F238E27FC236}">
                  <a16:creationId xmlns:a16="http://schemas.microsoft.com/office/drawing/2014/main" id="{0490050A-537A-4A6C-AE94-86EB824682B3}"/>
                </a:ext>
              </a:extLst>
            </p:cNvPr>
            <p:cNvSpPr/>
            <p:nvPr/>
          </p:nvSpPr>
          <p:spPr>
            <a:xfrm>
              <a:off x="4740164" y="2071968"/>
              <a:ext cx="2711670" cy="2711670"/>
            </a:xfrm>
            <a:prstGeom prst="ellipse">
              <a:avLst/>
            </a:prstGeom>
            <a:solidFill>
              <a:schemeClr val="bg1"/>
            </a:solidFill>
            <a:ln w="317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grpSp>
      <p:sp>
        <p:nvSpPr>
          <p:cNvPr id="9" name="Oval 8">
            <a:extLst>
              <a:ext uri="{FF2B5EF4-FFF2-40B4-BE49-F238E27FC236}">
                <a16:creationId xmlns:a16="http://schemas.microsoft.com/office/drawing/2014/main" id="{5F1928ED-0AAA-4C8F-9733-8136C6D2F5FC}"/>
              </a:ext>
            </a:extLst>
          </p:cNvPr>
          <p:cNvSpPr/>
          <p:nvPr/>
        </p:nvSpPr>
        <p:spPr>
          <a:xfrm>
            <a:off x="5370782" y="2702587"/>
            <a:ext cx="1450432" cy="1450432"/>
          </a:xfrm>
          <a:prstGeom prst="ellipse">
            <a:avLst/>
          </a:prstGeom>
          <a:solidFill>
            <a:schemeClr val="bg1">
              <a:lumMod val="9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a:ln>
                  <a:noFill/>
                </a:ln>
                <a:solidFill>
                  <a:srgbClr val="2B2B2B"/>
                </a:solidFill>
                <a:effectLst/>
                <a:uLnTx/>
                <a:uFillTx/>
                <a:latin typeface="Open Sans Light"/>
                <a:ea typeface="+mn-ea"/>
                <a:cs typeface="+mn-cs"/>
              </a:rPr>
              <a:t>SWOT</a:t>
            </a:r>
          </a:p>
        </p:txBody>
      </p:sp>
    </p:spTree>
    <p:extLst>
      <p:ext uri="{BB962C8B-B14F-4D97-AF65-F5344CB8AC3E}">
        <p14:creationId xmlns:p14="http://schemas.microsoft.com/office/powerpoint/2010/main" val="26748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4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23" presetClass="entr" presetSubtype="528" fill="hold" grpId="0" nodeType="withEffect">
                                  <p:stCondLst>
                                    <p:cond delay="8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ppt_x</p:attrName>
                                        </p:attrNameLst>
                                      </p:cBhvr>
                                      <p:tavLst>
                                        <p:tav tm="0">
                                          <p:val>
                                            <p:fltVal val="0.5"/>
                                          </p:val>
                                        </p:tav>
                                        <p:tav tm="100000">
                                          <p:val>
                                            <p:strVal val="#ppt_x"/>
                                          </p:val>
                                        </p:tav>
                                      </p:tavLst>
                                    </p:anim>
                                    <p:anim calcmode="lin" valueType="num">
                                      <p:cBhvr>
                                        <p:cTn id="22" dur="500" fill="hold"/>
                                        <p:tgtEl>
                                          <p:spTgt spid="3"/>
                                        </p:tgtEl>
                                        <p:attrNameLst>
                                          <p:attrName>ppt_y</p:attrName>
                                        </p:attrNameLst>
                                      </p:cBhvr>
                                      <p:tavLst>
                                        <p:tav tm="0">
                                          <p:val>
                                            <p:fltVal val="0.5"/>
                                          </p:val>
                                        </p:tav>
                                        <p:tav tm="100000">
                                          <p:val>
                                            <p:strVal val="#ppt_y"/>
                                          </p:val>
                                        </p:tav>
                                      </p:tavLst>
                                    </p:anim>
                                  </p:childTnLst>
                                </p:cTn>
                              </p:par>
                              <p:par>
                                <p:cTn id="23" presetID="10" presetClass="entr" presetSubtype="0" fill="hold" grpId="0" nodeType="withEffect">
                                  <p:stCondLst>
                                    <p:cond delay="1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 presetClass="entr" presetSubtype="1" decel="100000" fill="hold" grpId="0" nodeType="withEffect">
                                  <p:stCondLst>
                                    <p:cond delay="1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16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3" presetClass="entr" presetSubtype="528" fill="hold" grpId="0" nodeType="withEffect">
                                  <p:stCondLst>
                                    <p:cond delay="2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0" presetClass="entr" presetSubtype="0" fill="hold" grpId="0" nodeType="withEffect">
                                  <p:stCondLst>
                                    <p:cond delay="24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2" presetClass="entr" presetSubtype="1" decel="100000" fill="hold" grpId="0" nodeType="withEffect">
                                  <p:stCondLst>
                                    <p:cond delay="28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23" presetClass="entr" presetSubtype="528" fill="hold" grpId="0" nodeType="withEffect">
                                  <p:stCondLst>
                                    <p:cond delay="32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ppt_x</p:attrName>
                                        </p:attrNameLst>
                                      </p:cBhvr>
                                      <p:tavLst>
                                        <p:tav tm="0">
                                          <p:val>
                                            <p:fltVal val="0.5"/>
                                          </p:val>
                                        </p:tav>
                                        <p:tav tm="100000">
                                          <p:val>
                                            <p:strVal val="#ppt_x"/>
                                          </p:val>
                                        </p:tav>
                                      </p:tavLst>
                                    </p:anim>
                                    <p:anim calcmode="lin" valueType="num">
                                      <p:cBhvr>
                                        <p:cTn id="56" dur="500" fill="hold"/>
                                        <p:tgtEl>
                                          <p:spTgt spid="6"/>
                                        </p:tgtEl>
                                        <p:attrNameLst>
                                          <p:attrName>ppt_y</p:attrName>
                                        </p:attrNameLst>
                                      </p:cBhvr>
                                      <p:tavLst>
                                        <p:tav tm="0">
                                          <p:val>
                                            <p:fltVal val="0.5"/>
                                          </p:val>
                                        </p:tav>
                                        <p:tav tm="100000">
                                          <p:val>
                                            <p:strVal val="#ppt_y"/>
                                          </p:val>
                                        </p:tav>
                                      </p:tavLst>
                                    </p:anim>
                                  </p:childTnLst>
                                </p:cTn>
                              </p:par>
                              <p:par>
                                <p:cTn id="57" presetID="10" presetClass="entr" presetSubtype="0" fill="hold" grpId="0" nodeType="withEffect">
                                  <p:stCondLst>
                                    <p:cond delay="36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2" presetClass="entr" presetSubtype="4" decel="100000" fill="hold" grpId="0" nodeType="withEffect">
                                  <p:stCondLst>
                                    <p:cond delay="400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400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par>
                                <p:cTn id="68" presetID="23" presetClass="entr" presetSubtype="528" fill="hold" grpId="0" nodeType="withEffect">
                                  <p:stCondLst>
                                    <p:cond delay="440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 calcmode="lin" valueType="num">
                                      <p:cBhvr>
                                        <p:cTn id="72" dur="500" fill="hold"/>
                                        <p:tgtEl>
                                          <p:spTgt spid="4"/>
                                        </p:tgtEl>
                                        <p:attrNameLst>
                                          <p:attrName>ppt_x</p:attrName>
                                        </p:attrNameLst>
                                      </p:cBhvr>
                                      <p:tavLst>
                                        <p:tav tm="0">
                                          <p:val>
                                            <p:fltVal val="0.5"/>
                                          </p:val>
                                        </p:tav>
                                        <p:tav tm="100000">
                                          <p:val>
                                            <p:strVal val="#ppt_x"/>
                                          </p:val>
                                        </p:tav>
                                      </p:tavLst>
                                    </p:anim>
                                    <p:anim calcmode="lin" valueType="num">
                                      <p:cBhvr>
                                        <p:cTn id="73" dur="500" fill="hold"/>
                                        <p:tgtEl>
                                          <p:spTgt spid="4"/>
                                        </p:tgtEl>
                                        <p:attrNameLst>
                                          <p:attrName>ppt_y</p:attrName>
                                        </p:attrNameLst>
                                      </p:cBhvr>
                                      <p:tavLst>
                                        <p:tav tm="0">
                                          <p:val>
                                            <p:fltVal val="0.5"/>
                                          </p:val>
                                        </p:tav>
                                        <p:tav tm="100000">
                                          <p:val>
                                            <p:strVal val="#ppt_y"/>
                                          </p:val>
                                        </p:tav>
                                      </p:tavLst>
                                    </p:anim>
                                  </p:childTnLst>
                                </p:cTn>
                              </p:par>
                              <p:par>
                                <p:cTn id="74" presetID="10" presetClass="entr" presetSubtype="0" fill="hold" grpId="0" nodeType="withEffect">
                                  <p:stCondLst>
                                    <p:cond delay="480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2" presetClass="entr" presetSubtype="4" decel="100000" fill="hold" grpId="0" nodeType="withEffect">
                                  <p:stCondLst>
                                    <p:cond delay="520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520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3" grpId="0" animBg="1"/>
      <p:bldP spid="19" grpId="0"/>
      <p:bldP spid="12" grpId="0" animBg="1"/>
      <p:bldP spid="18" grpId="0"/>
      <p:bldP spid="11" grpId="0" animBg="1"/>
      <p:bldP spid="15" grpId="0"/>
      <p:bldP spid="4" grpId="0" animBg="1"/>
      <p:bldP spid="23" grpId="0"/>
      <p:bldP spid="6" grpId="0" animBg="1"/>
      <p:bldP spid="22" grpId="0"/>
      <p:bldP spid="5" grpId="0" animBg="1"/>
      <p:bldP spid="24" grpId="0"/>
      <p:bldP spid="3" grpId="0" animBg="1"/>
      <p:bldP spid="21"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1078831" y="553454"/>
            <a:ext cx="10034337" cy="498107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pic>
        <p:nvPicPr>
          <p:cNvPr id="4" name="Picture 3">
            <a:extLst>
              <a:ext uri="{FF2B5EF4-FFF2-40B4-BE49-F238E27FC236}">
                <a16:creationId xmlns:a16="http://schemas.microsoft.com/office/drawing/2014/main" id="{66D6E519-87FB-F859-C559-826EC72F9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2" y="48127"/>
            <a:ext cx="5859379" cy="6809872"/>
          </a:xfrm>
          <a:prstGeom prst="rect">
            <a:avLst/>
          </a:prstGeom>
        </p:spPr>
      </p:pic>
      <p:pic>
        <p:nvPicPr>
          <p:cNvPr id="7" name="Picture 6">
            <a:extLst>
              <a:ext uri="{FF2B5EF4-FFF2-40B4-BE49-F238E27FC236}">
                <a16:creationId xmlns:a16="http://schemas.microsoft.com/office/drawing/2014/main" id="{12C4C43A-54C3-CF30-8868-440BF8686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379" y="48128"/>
            <a:ext cx="6332620" cy="6761744"/>
          </a:xfrm>
          <a:prstGeom prst="rect">
            <a:avLst/>
          </a:prstGeom>
        </p:spPr>
      </p:pic>
    </p:spTree>
    <p:extLst>
      <p:ext uri="{BB962C8B-B14F-4D97-AF65-F5344CB8AC3E}">
        <p14:creationId xmlns:p14="http://schemas.microsoft.com/office/powerpoint/2010/main" val="166230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197EEA-A3FE-47BF-8D6C-2B485030134E}"/>
              </a:ext>
            </a:extLst>
          </p:cNvPr>
          <p:cNvSpPr/>
          <p:nvPr/>
        </p:nvSpPr>
        <p:spPr>
          <a:xfrm>
            <a:off x="-6595" y="3481988"/>
            <a:ext cx="6053957" cy="3376011"/>
          </a:xfrm>
          <a:prstGeom prst="rect">
            <a:avLst/>
          </a:prstGeom>
          <a:gradFill flip="none" rotWithShape="1">
            <a:gsLst>
              <a:gs pos="0">
                <a:schemeClr val="accent4">
                  <a:lumMod val="20000"/>
                  <a:lumOff val="80000"/>
                </a:schemeClr>
              </a:gs>
              <a:gs pos="100000">
                <a:schemeClr val="accent4">
                  <a:lumMod val="20000"/>
                  <a:lumOff val="80000"/>
                  <a:alpha val="0"/>
                </a:schemeClr>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7" name="TextBox 16">
            <a:extLst>
              <a:ext uri="{FF2B5EF4-FFF2-40B4-BE49-F238E27FC236}">
                <a16:creationId xmlns:a16="http://schemas.microsoft.com/office/drawing/2014/main" id="{C2A57F90-7296-49CD-AB5D-A0D478AF39AE}"/>
              </a:ext>
            </a:extLst>
          </p:cNvPr>
          <p:cNvSpPr txBox="1"/>
          <p:nvPr/>
        </p:nvSpPr>
        <p:spPr>
          <a:xfrm>
            <a:off x="437204" y="3699507"/>
            <a:ext cx="355599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Ευκαιρίες </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marR="0" indent="-285750" algn="just" fontAlgn="auto">
              <a:lnSpc>
                <a:spcPct val="100000"/>
              </a:lnSpc>
              <a:spcBef>
                <a:spcPts val="0"/>
              </a:spcBef>
              <a:spcAft>
                <a:spcPts val="0"/>
              </a:spcAft>
              <a:buClrTx/>
              <a:buSzTx/>
              <a:buFont typeface="Wingdings" panose="05000000000000000000" pitchFamily="2" charset="2"/>
              <a:buChar char="ü"/>
              <a:tabLst/>
              <a:defRPr/>
            </a:pPr>
            <a:r>
              <a:rPr lang="el-GR" sz="1600">
                <a:solidFill>
                  <a:srgbClr val="2B2B2B"/>
                </a:solidFill>
              </a:rPr>
              <a:t>Αξιοποίηση παλιών Σιδηροδρομικών γραμμών (Δήμος, Περιφέρεια, κλπ.)</a:t>
            </a:r>
          </a:p>
          <a:p>
            <a:pPr marL="285750" marR="0" indent="-285750" algn="just" fontAlgn="auto">
              <a:lnSpc>
                <a:spcPct val="100000"/>
              </a:lnSpc>
              <a:spcBef>
                <a:spcPts val="0"/>
              </a:spcBef>
              <a:spcAft>
                <a:spcPts val="0"/>
              </a:spcAft>
              <a:buClrTx/>
              <a:buSzTx/>
              <a:buFont typeface="Wingdings" panose="05000000000000000000" pitchFamily="2" charset="2"/>
              <a:buChar char="ü"/>
              <a:tabLst/>
              <a:defRPr/>
            </a:pPr>
            <a:r>
              <a:rPr lang="el-GR" sz="1600">
                <a:solidFill>
                  <a:srgbClr val="2B2B2B"/>
                </a:solidFill>
              </a:rPr>
              <a:t>Ανάληψη πρωτοβουλιών από Πολιτεία</a:t>
            </a:r>
          </a:p>
          <a:p>
            <a:pPr marL="285750" marR="0" indent="-285750" algn="just" fontAlgn="auto">
              <a:lnSpc>
                <a:spcPct val="100000"/>
              </a:lnSpc>
              <a:spcBef>
                <a:spcPts val="0"/>
              </a:spcBef>
              <a:spcAft>
                <a:spcPts val="0"/>
              </a:spcAft>
              <a:buClrTx/>
              <a:buSzTx/>
              <a:buFont typeface="Wingdings" panose="05000000000000000000" pitchFamily="2" charset="2"/>
              <a:buChar char="ü"/>
              <a:tabLst/>
              <a:defRPr/>
            </a:pPr>
            <a:r>
              <a:rPr lang="el-GR" sz="1600">
                <a:solidFill>
                  <a:srgbClr val="2B2B2B"/>
                </a:solidFill>
              </a:rPr>
              <a:t>Χρηματοδοτήσεις – Εργαλεία</a:t>
            </a:r>
          </a:p>
          <a:p>
            <a:pPr marL="285750" marR="0" indent="-285750" algn="just" fontAlgn="auto">
              <a:lnSpc>
                <a:spcPct val="100000"/>
              </a:lnSpc>
              <a:spcBef>
                <a:spcPts val="0"/>
              </a:spcBef>
              <a:spcAft>
                <a:spcPts val="0"/>
              </a:spcAft>
              <a:buClrTx/>
              <a:buSzTx/>
              <a:buFont typeface="Wingdings" panose="05000000000000000000" pitchFamily="2" charset="2"/>
              <a:buChar char="ü"/>
              <a:tabLst/>
              <a:defRPr/>
            </a:pPr>
            <a:r>
              <a:rPr lang="el-GR" sz="1600">
                <a:solidFill>
                  <a:srgbClr val="2B2B2B"/>
                </a:solidFill>
              </a:rPr>
              <a:t>Χαμηλό κόστος επένδυσης</a:t>
            </a:r>
          </a:p>
          <a:p>
            <a:pPr marL="285750" marR="0" indent="-285750" algn="just" fontAlgn="auto">
              <a:lnSpc>
                <a:spcPct val="100000"/>
              </a:lnSpc>
              <a:spcBef>
                <a:spcPts val="0"/>
              </a:spcBef>
              <a:spcAft>
                <a:spcPts val="0"/>
              </a:spcAft>
              <a:buClrTx/>
              <a:buSzTx/>
              <a:buFont typeface="Wingdings" panose="05000000000000000000" pitchFamily="2" charset="2"/>
              <a:buChar char="ü"/>
              <a:tabLst/>
              <a:defRPr/>
            </a:pPr>
            <a:r>
              <a:rPr lang="el-GR" sz="1600">
                <a:solidFill>
                  <a:srgbClr val="2B2B2B"/>
                </a:solidFill>
              </a:rPr>
              <a:t>Οικολογική Υπηρεσία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a:solidFill>
                <a:srgbClr val="2B2B2B"/>
              </a:solidFill>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ndParaRPr>
          </a:p>
        </p:txBody>
      </p:sp>
      <p:sp>
        <p:nvSpPr>
          <p:cNvPr id="13" name="Rectangle 12">
            <a:extLst>
              <a:ext uri="{FF2B5EF4-FFF2-40B4-BE49-F238E27FC236}">
                <a16:creationId xmlns:a16="http://schemas.microsoft.com/office/drawing/2014/main" id="{B41D7822-7A3E-4258-A28D-F454518155D5}"/>
              </a:ext>
            </a:extLst>
          </p:cNvPr>
          <p:cNvSpPr/>
          <p:nvPr/>
        </p:nvSpPr>
        <p:spPr>
          <a:xfrm>
            <a:off x="8328964" y="3909145"/>
            <a:ext cx="3796169" cy="1825682"/>
          </a:xfrm>
          <a:prstGeom prst="rect">
            <a:avLst/>
          </a:prstGeom>
          <a:gradFill flip="none" rotWithShape="1">
            <a:gsLst>
              <a:gs pos="0">
                <a:schemeClr val="accent3">
                  <a:lumMod val="20000"/>
                  <a:lumOff val="80000"/>
                </a:schemeClr>
              </a:gs>
              <a:gs pos="100000">
                <a:schemeClr val="accent3">
                  <a:lumMod val="20000"/>
                  <a:lumOff val="8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16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Ανταγωνισμός</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a:ln>
                  <a:noFill/>
                </a:ln>
                <a:solidFill>
                  <a:schemeClr val="tx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Χρόνος υλοποίησης</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16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Γραφειοκρατία</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a:ln>
                  <a:noFill/>
                </a:ln>
                <a:solidFill>
                  <a:schemeClr val="tx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Καθυστέρηση χρηματοδοτήσεων</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MY" sz="1600" b="0" i="0" u="none" strike="noStrike" kern="1200" cap="none" spc="0" normalizeH="0" baseline="0" noProof="0">
              <a:ln>
                <a:noFill/>
              </a:ln>
              <a:solidFill>
                <a:schemeClr val="tx1"/>
              </a:solidFill>
              <a:effectLst/>
              <a:uLnTx/>
              <a:uFillTx/>
              <a:latin typeface="Open Sans Light"/>
            </a:endParaRPr>
          </a:p>
        </p:txBody>
      </p:sp>
      <p:sp>
        <p:nvSpPr>
          <p:cNvPr id="19" name="TextBox 18">
            <a:extLst>
              <a:ext uri="{FF2B5EF4-FFF2-40B4-BE49-F238E27FC236}">
                <a16:creationId xmlns:a16="http://schemas.microsoft.com/office/drawing/2014/main" id="{E9764554-CDD7-438A-AC95-C37111C71B67}"/>
              </a:ext>
            </a:extLst>
          </p:cNvPr>
          <p:cNvSpPr txBox="1"/>
          <p:nvPr/>
        </p:nvSpPr>
        <p:spPr>
          <a:xfrm>
            <a:off x="7727601" y="3646499"/>
            <a:ext cx="408046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Απειλές </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MY" sz="1600" b="0" i="0" u="none" strike="noStrike" kern="1200" cap="none" spc="0" normalizeH="0" baseline="0" noProof="0">
              <a:ln>
                <a:noFill/>
              </a:ln>
              <a:solidFill>
                <a:srgbClr val="2B2B2B"/>
              </a:solidFill>
              <a:effectLst/>
              <a:uLnTx/>
              <a:uFillTx/>
              <a:latin typeface="Open Sans Light"/>
            </a:endParaRPr>
          </a:p>
        </p:txBody>
      </p:sp>
      <p:sp>
        <p:nvSpPr>
          <p:cNvPr id="12" name="Rectangle 11">
            <a:extLst>
              <a:ext uri="{FF2B5EF4-FFF2-40B4-BE49-F238E27FC236}">
                <a16:creationId xmlns:a16="http://schemas.microsoft.com/office/drawing/2014/main" id="{9144BED4-12E7-474D-AC06-D2426F14BFD2}"/>
              </a:ext>
            </a:extLst>
          </p:cNvPr>
          <p:cNvSpPr/>
          <p:nvPr/>
        </p:nvSpPr>
        <p:spPr>
          <a:xfrm>
            <a:off x="6158098" y="-40975"/>
            <a:ext cx="6033902" cy="3392007"/>
          </a:xfrm>
          <a:prstGeom prst="rect">
            <a:avLst/>
          </a:prstGeom>
          <a:gradFill flip="none" rotWithShape="1">
            <a:gsLst>
              <a:gs pos="0">
                <a:schemeClr val="accent2">
                  <a:lumMod val="20000"/>
                  <a:lumOff val="80000"/>
                </a:schemeClr>
              </a:gs>
              <a:gs pos="100000">
                <a:schemeClr val="accent2">
                  <a:lumMod val="20000"/>
                  <a:lumOff val="80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8" name="TextBox 17">
            <a:extLst>
              <a:ext uri="{FF2B5EF4-FFF2-40B4-BE49-F238E27FC236}">
                <a16:creationId xmlns:a16="http://schemas.microsoft.com/office/drawing/2014/main" id="{453B9083-1001-43EB-9BD4-B742DD3A2EDB}"/>
              </a:ext>
            </a:extLst>
          </p:cNvPr>
          <p:cNvSpPr txBox="1"/>
          <p:nvPr/>
        </p:nvSpPr>
        <p:spPr>
          <a:xfrm>
            <a:off x="8363575" y="322559"/>
            <a:ext cx="3555997" cy="178510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Αδυναμίες </a:t>
            </a: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MY" sz="1400" b="0" i="0" u="none" strike="noStrike" kern="1200" cap="none" spc="0" normalizeH="0" baseline="0" noProof="0">
              <a:ln>
                <a:noFill/>
              </a:ln>
              <a:solidFill>
                <a:srgbClr val="2B2B2B"/>
              </a:solidFill>
              <a:effectLst/>
              <a:uLnTx/>
              <a:uFillTx/>
              <a:latin typeface="Open Sans Light"/>
              <a:ea typeface="+mn-ea"/>
              <a:cs typeface="+mn-cs"/>
            </a:endParaRPr>
          </a:p>
          <a:p>
            <a:pPr marL="285750" indent="-285750">
              <a:buFont typeface="Arial" panose="020B0604020202020204" pitchFamily="34" charset="0"/>
              <a:buChar char="•"/>
            </a:pPr>
            <a:r>
              <a:rPr lang="el-GR" sz="1600"/>
              <a:t>Όχι πολλές οικονομικές δυνατότητες</a:t>
            </a:r>
          </a:p>
          <a:p>
            <a:pPr marL="285750" indent="-285750">
              <a:buFont typeface="Arial" panose="020B0604020202020204" pitchFamily="34" charset="0"/>
              <a:buChar char="•"/>
            </a:pPr>
            <a:r>
              <a:rPr lang="el-GR" sz="1600"/>
              <a:t>Μη γνώση λειτουργίας των χρηματοδοτήσεων</a:t>
            </a:r>
          </a:p>
          <a:p>
            <a:pPr marL="285750" indent="-285750">
              <a:buFont typeface="Arial" panose="020B0604020202020204" pitchFamily="34" charset="0"/>
              <a:buChar char="•"/>
            </a:pPr>
            <a:r>
              <a:rPr lang="el-GR" sz="1600"/>
              <a:t>Μη ύπαρξη γνωριμιών στην περιοχή</a:t>
            </a:r>
          </a:p>
          <a:p>
            <a:pPr marL="285750" indent="-285750">
              <a:buFont typeface="Arial" panose="020B0604020202020204" pitchFamily="34" charset="0"/>
              <a:buChar char="•"/>
            </a:pPr>
            <a:r>
              <a:rPr lang="el-GR" sz="1600"/>
              <a:t>Μη ύπαρξη ομάδας συνεργατών</a:t>
            </a:r>
          </a:p>
        </p:txBody>
      </p:sp>
      <p:sp>
        <p:nvSpPr>
          <p:cNvPr id="11" name="Rectangle 10">
            <a:extLst>
              <a:ext uri="{FF2B5EF4-FFF2-40B4-BE49-F238E27FC236}">
                <a16:creationId xmlns:a16="http://schemas.microsoft.com/office/drawing/2014/main" id="{FC2EA729-FC62-4DEB-81DB-85A6141F04F1}"/>
              </a:ext>
            </a:extLst>
          </p:cNvPr>
          <p:cNvSpPr/>
          <p:nvPr/>
        </p:nvSpPr>
        <p:spPr>
          <a:xfrm>
            <a:off x="8864" y="64586"/>
            <a:ext cx="6053957" cy="3392006"/>
          </a:xfrm>
          <a:prstGeom prst="rect">
            <a:avLst/>
          </a:prstGeom>
          <a:gradFill>
            <a:gsLst>
              <a:gs pos="0">
                <a:schemeClr val="accent1">
                  <a:lumMod val="20000"/>
                  <a:lumOff val="80000"/>
                </a:schemeClr>
              </a:gs>
              <a:gs pos="100000">
                <a:schemeClr val="accent1">
                  <a:lumMod val="20000"/>
                  <a:lumOff val="80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5" name="TextBox 14">
            <a:extLst>
              <a:ext uri="{FF2B5EF4-FFF2-40B4-BE49-F238E27FC236}">
                <a16:creationId xmlns:a16="http://schemas.microsoft.com/office/drawing/2014/main" id="{5DE0AB2F-1387-49BC-B2A7-431E7E7AE120}"/>
              </a:ext>
            </a:extLst>
          </p:cNvPr>
          <p:cNvSpPr txBox="1"/>
          <p:nvPr/>
        </p:nvSpPr>
        <p:spPr>
          <a:xfrm>
            <a:off x="750616" y="673496"/>
            <a:ext cx="370528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Δυνατά Σημεία</a:t>
            </a:r>
            <a:r>
              <a:rPr kumimoji="0" lang="el-GR" sz="1600" b="0" i="0" u="none" strike="noStrike" kern="1200" cap="none" spc="0" normalizeH="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Γνώση ιδιοκατασκευών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Γνώση περιοχής</a:t>
            </a:r>
          </a:p>
          <a:p>
            <a:pPr marL="285750" lvl="0" indent="-285750" defTabSz="914400">
              <a:buFont typeface="Wingdings" panose="05000000000000000000" pitchFamily="2" charset="2"/>
              <a:buChar char="ü"/>
              <a:defRPr/>
            </a:pPr>
            <a:r>
              <a:rPr kumimoji="0" lang="el-GR"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Γνώση</a:t>
            </a:r>
            <a:r>
              <a:rPr kumimoji="0" lang="el-GR" sz="1600" b="0" i="0" u="none" strike="noStrike" kern="1200" cap="none" spc="0" normalizeH="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τουριστικού προϊόν</a:t>
            </a:r>
            <a:r>
              <a:rPr lang="el-GR" sz="1600">
                <a:solidFill>
                  <a:srgbClr val="2B2B2B"/>
                </a:solidFill>
                <a:latin typeface="Open Sans SemiBold" panose="020B0706030804020204" pitchFamily="34" charset="0"/>
                <a:ea typeface="Open Sans SemiBold" panose="020B0706030804020204" pitchFamily="34" charset="0"/>
                <a:cs typeface="Open Sans SemiBold" panose="020B0706030804020204" pitchFamily="34" charset="0"/>
              </a:rPr>
              <a:t>Δυνατά</a:t>
            </a:r>
            <a:r>
              <a:rPr kumimoji="0" lang="el-GR" sz="1600" b="0" i="0" u="none" strike="noStrike" kern="1200" cap="none" spc="0" normalizeH="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τος</a:t>
            </a:r>
            <a:endParaRPr kumimoji="0" lang="el-GR"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MY" sz="1600" b="0" i="0" u="none" strike="noStrike" kern="1200" cap="none" spc="0" normalizeH="0" baseline="0" noProof="0">
              <a:ln>
                <a:noFill/>
              </a:ln>
              <a:solidFill>
                <a:srgbClr val="2B2B2B"/>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Partial Circle 3">
            <a:extLst>
              <a:ext uri="{FF2B5EF4-FFF2-40B4-BE49-F238E27FC236}">
                <a16:creationId xmlns:a16="http://schemas.microsoft.com/office/drawing/2014/main" id="{1A978624-3BEC-4865-99CA-F4D65EED0418}"/>
              </a:ext>
            </a:extLst>
          </p:cNvPr>
          <p:cNvSpPr/>
          <p:nvPr/>
        </p:nvSpPr>
        <p:spPr>
          <a:xfrm rot="10800000">
            <a:off x="4066747" y="1354785"/>
            <a:ext cx="4233389" cy="4233389"/>
          </a:xfrm>
          <a:prstGeom prst="pie">
            <a:avLst>
              <a:gd name="adj1" fmla="val 10817584"/>
              <a:gd name="adj2" fmla="val 16200000"/>
            </a:avLst>
          </a:prstGeom>
          <a:gradFill>
            <a:gsLst>
              <a:gs pos="0">
                <a:schemeClr val="accent3">
                  <a:lumMod val="75000"/>
                </a:schemeClr>
              </a:gs>
              <a:gs pos="100000">
                <a:schemeClr val="accent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3" name="threats">
            <a:extLst>
              <a:ext uri="{FF2B5EF4-FFF2-40B4-BE49-F238E27FC236}">
                <a16:creationId xmlns:a16="http://schemas.microsoft.com/office/drawing/2014/main" id="{03A1552A-5639-4156-A757-1D287D3E34C0}"/>
              </a:ext>
            </a:extLst>
          </p:cNvPr>
          <p:cNvSpPr txBox="1"/>
          <p:nvPr/>
        </p:nvSpPr>
        <p:spPr>
          <a:xfrm rot="188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Light"/>
                <a:ea typeface="+mn-ea"/>
                <a:cs typeface="+mn-cs"/>
              </a:rPr>
              <a:t>THREATS</a:t>
            </a:r>
          </a:p>
        </p:txBody>
      </p:sp>
      <p:sp>
        <p:nvSpPr>
          <p:cNvPr id="6" name="Partial Circle 5">
            <a:extLst>
              <a:ext uri="{FF2B5EF4-FFF2-40B4-BE49-F238E27FC236}">
                <a16:creationId xmlns:a16="http://schemas.microsoft.com/office/drawing/2014/main" id="{537C870D-AC59-469F-856D-A5D9A71D4451}"/>
              </a:ext>
            </a:extLst>
          </p:cNvPr>
          <p:cNvSpPr/>
          <p:nvPr/>
        </p:nvSpPr>
        <p:spPr>
          <a:xfrm rot="16200000">
            <a:off x="3918419" y="1321723"/>
            <a:ext cx="4233389" cy="4233389"/>
          </a:xfrm>
          <a:prstGeom prst="pie">
            <a:avLst>
              <a:gd name="adj1" fmla="val 10817584"/>
              <a:gd name="adj2" fmla="val 16200000"/>
            </a:avLst>
          </a:prstGeom>
          <a:gradFill>
            <a:gsLst>
              <a:gs pos="0">
                <a:schemeClr val="accent4">
                  <a:lumMod val="75000"/>
                </a:schemeClr>
              </a:gs>
              <a:gs pos="100000">
                <a:schemeClr val="accent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2" name="opportunity">
            <a:extLst>
              <a:ext uri="{FF2B5EF4-FFF2-40B4-BE49-F238E27FC236}">
                <a16:creationId xmlns:a16="http://schemas.microsoft.com/office/drawing/2014/main" id="{52A71FB3-886B-4DAB-B165-9BD9F3EBF7C7}"/>
              </a:ext>
            </a:extLst>
          </p:cNvPr>
          <p:cNvSpPr txBox="1"/>
          <p:nvPr/>
        </p:nvSpPr>
        <p:spPr>
          <a:xfrm rot="26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Light"/>
                <a:ea typeface="+mn-ea"/>
                <a:cs typeface="+mn-cs"/>
              </a:rPr>
              <a:t>OPPORTUNITY</a:t>
            </a:r>
          </a:p>
        </p:txBody>
      </p:sp>
      <p:sp>
        <p:nvSpPr>
          <p:cNvPr id="5" name="Partial Circle 4">
            <a:extLst>
              <a:ext uri="{FF2B5EF4-FFF2-40B4-BE49-F238E27FC236}">
                <a16:creationId xmlns:a16="http://schemas.microsoft.com/office/drawing/2014/main" id="{61BCEDD4-9376-4FE3-8435-36258C2C6775}"/>
              </a:ext>
            </a:extLst>
          </p:cNvPr>
          <p:cNvSpPr/>
          <p:nvPr/>
        </p:nvSpPr>
        <p:spPr>
          <a:xfrm rot="5400000">
            <a:off x="4027944" y="1274207"/>
            <a:ext cx="4233389" cy="4233389"/>
          </a:xfrm>
          <a:prstGeom prst="pie">
            <a:avLst>
              <a:gd name="adj1" fmla="val 10817584"/>
              <a:gd name="adj2" fmla="val 16200000"/>
            </a:avLst>
          </a:prstGeom>
          <a:gradFill>
            <a:gsLst>
              <a:gs pos="0">
                <a:schemeClr val="accent2">
                  <a:lumMod val="75000"/>
                </a:schemeClr>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4" name="weakness">
            <a:extLst>
              <a:ext uri="{FF2B5EF4-FFF2-40B4-BE49-F238E27FC236}">
                <a16:creationId xmlns:a16="http://schemas.microsoft.com/office/drawing/2014/main" id="{1BD4DE6D-F105-4B1E-91EA-A49E83AB2320}"/>
              </a:ext>
            </a:extLst>
          </p:cNvPr>
          <p:cNvSpPr txBox="1"/>
          <p:nvPr/>
        </p:nvSpPr>
        <p:spPr>
          <a:xfrm rot="13497917">
            <a:off x="4289270" y="1626256"/>
            <a:ext cx="3600000" cy="3600000"/>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Light"/>
                <a:ea typeface="+mn-ea"/>
                <a:cs typeface="+mn-cs"/>
              </a:rPr>
              <a:t>WEAKNESS</a:t>
            </a:r>
          </a:p>
        </p:txBody>
      </p:sp>
      <p:sp>
        <p:nvSpPr>
          <p:cNvPr id="3" name="Partial Circle 2">
            <a:extLst>
              <a:ext uri="{FF2B5EF4-FFF2-40B4-BE49-F238E27FC236}">
                <a16:creationId xmlns:a16="http://schemas.microsoft.com/office/drawing/2014/main" id="{0B2F219E-4FD8-436F-B60B-865E9CDD94A3}"/>
              </a:ext>
            </a:extLst>
          </p:cNvPr>
          <p:cNvSpPr/>
          <p:nvPr/>
        </p:nvSpPr>
        <p:spPr>
          <a:xfrm>
            <a:off x="3949195" y="1274207"/>
            <a:ext cx="4233389" cy="4233389"/>
          </a:xfrm>
          <a:prstGeom prst="pie">
            <a:avLst>
              <a:gd name="adj1" fmla="val 10817584"/>
              <a:gd name="adj2" fmla="val 16200000"/>
            </a:avLst>
          </a:prstGeom>
          <a:gradFill flip="none" rotWithShape="1">
            <a:gsLst>
              <a:gs pos="0">
                <a:schemeClr val="accent1">
                  <a:lumMod val="75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2B2B2B"/>
              </a:solidFill>
              <a:effectLst/>
              <a:uLnTx/>
              <a:uFillTx/>
              <a:latin typeface="Open Sans Light"/>
              <a:ea typeface="+mn-ea"/>
              <a:cs typeface="+mn-cs"/>
            </a:endParaRPr>
          </a:p>
        </p:txBody>
      </p:sp>
      <p:sp>
        <p:nvSpPr>
          <p:cNvPr id="21" name="strength">
            <a:extLst>
              <a:ext uri="{FF2B5EF4-FFF2-40B4-BE49-F238E27FC236}">
                <a16:creationId xmlns:a16="http://schemas.microsoft.com/office/drawing/2014/main" id="{1C8DFBD8-34C0-4303-923C-F3B496291ADA}"/>
              </a:ext>
            </a:extLst>
          </p:cNvPr>
          <p:cNvSpPr txBox="1"/>
          <p:nvPr/>
        </p:nvSpPr>
        <p:spPr>
          <a:xfrm rot="8097917">
            <a:off x="4247362" y="1687072"/>
            <a:ext cx="3600000" cy="3610848"/>
          </a:xfrm>
          <a:prstGeom prst="rect">
            <a:avLst/>
          </a:prstGeom>
          <a:noFill/>
          <a:ln>
            <a:noFill/>
          </a:ln>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FFFFFF"/>
                </a:solidFill>
                <a:effectLst/>
                <a:uLnTx/>
                <a:uFillTx/>
                <a:latin typeface="Open Sans Light"/>
                <a:ea typeface="+mn-ea"/>
                <a:cs typeface="+mn-cs"/>
              </a:rPr>
              <a:t>STRENGTH</a:t>
            </a:r>
          </a:p>
        </p:txBody>
      </p:sp>
      <p:grpSp>
        <p:nvGrpSpPr>
          <p:cNvPr id="2" name="Group 1">
            <a:extLst>
              <a:ext uri="{FF2B5EF4-FFF2-40B4-BE49-F238E27FC236}">
                <a16:creationId xmlns:a16="http://schemas.microsoft.com/office/drawing/2014/main" id="{49343592-B9C9-434B-A7EF-172B11CC52BA}"/>
              </a:ext>
            </a:extLst>
          </p:cNvPr>
          <p:cNvGrpSpPr/>
          <p:nvPr/>
        </p:nvGrpSpPr>
        <p:grpSpPr>
          <a:xfrm>
            <a:off x="4602281" y="1934085"/>
            <a:ext cx="2987437" cy="2987437"/>
            <a:chOff x="4602281" y="1934085"/>
            <a:chExt cx="2987437" cy="2987437"/>
          </a:xfrm>
        </p:grpSpPr>
        <p:sp>
          <p:nvSpPr>
            <p:cNvPr id="7" name="Oval 6">
              <a:extLst>
                <a:ext uri="{FF2B5EF4-FFF2-40B4-BE49-F238E27FC236}">
                  <a16:creationId xmlns:a16="http://schemas.microsoft.com/office/drawing/2014/main" id="{C699853B-1E67-434B-A1D0-267EA9449A1F}"/>
                </a:ext>
              </a:extLst>
            </p:cNvPr>
            <p:cNvSpPr/>
            <p:nvPr/>
          </p:nvSpPr>
          <p:spPr>
            <a:xfrm>
              <a:off x="4602281" y="1934085"/>
              <a:ext cx="2987437" cy="2987437"/>
            </a:xfrm>
            <a:prstGeom prst="ellipse">
              <a:avLst/>
            </a:prstGeom>
            <a:solidFill>
              <a:schemeClr val="bg1"/>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8" name="Oval 7">
              <a:extLst>
                <a:ext uri="{FF2B5EF4-FFF2-40B4-BE49-F238E27FC236}">
                  <a16:creationId xmlns:a16="http://schemas.microsoft.com/office/drawing/2014/main" id="{0490050A-537A-4A6C-AE94-86EB824682B3}"/>
                </a:ext>
              </a:extLst>
            </p:cNvPr>
            <p:cNvSpPr/>
            <p:nvPr/>
          </p:nvSpPr>
          <p:spPr>
            <a:xfrm>
              <a:off x="4740164" y="2071968"/>
              <a:ext cx="2711670" cy="2711670"/>
            </a:xfrm>
            <a:prstGeom prst="ellipse">
              <a:avLst/>
            </a:prstGeom>
            <a:solidFill>
              <a:schemeClr val="bg1"/>
            </a:solidFill>
            <a:ln w="317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grpSp>
      <p:sp>
        <p:nvSpPr>
          <p:cNvPr id="9" name="Oval 8">
            <a:extLst>
              <a:ext uri="{FF2B5EF4-FFF2-40B4-BE49-F238E27FC236}">
                <a16:creationId xmlns:a16="http://schemas.microsoft.com/office/drawing/2014/main" id="{5F1928ED-0AAA-4C8F-9733-8136C6D2F5FC}"/>
              </a:ext>
            </a:extLst>
          </p:cNvPr>
          <p:cNvSpPr/>
          <p:nvPr/>
        </p:nvSpPr>
        <p:spPr>
          <a:xfrm>
            <a:off x="5370782" y="2702587"/>
            <a:ext cx="1450432" cy="1450432"/>
          </a:xfrm>
          <a:prstGeom prst="ellipse">
            <a:avLst/>
          </a:prstGeom>
          <a:solidFill>
            <a:schemeClr val="bg1">
              <a:lumMod val="9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a:ln>
                  <a:noFill/>
                </a:ln>
                <a:solidFill>
                  <a:srgbClr val="2B2B2B"/>
                </a:solidFill>
                <a:effectLst/>
                <a:uLnTx/>
                <a:uFillTx/>
                <a:latin typeface="Open Sans Light"/>
                <a:ea typeface="+mn-ea"/>
                <a:cs typeface="+mn-cs"/>
              </a:rPr>
              <a:t>SWOT</a:t>
            </a:r>
          </a:p>
        </p:txBody>
      </p:sp>
    </p:spTree>
    <p:extLst>
      <p:ext uri="{BB962C8B-B14F-4D97-AF65-F5344CB8AC3E}">
        <p14:creationId xmlns:p14="http://schemas.microsoft.com/office/powerpoint/2010/main" val="12401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4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23" presetClass="entr" presetSubtype="528" fill="hold" grpId="0" nodeType="withEffect">
                                  <p:stCondLst>
                                    <p:cond delay="8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ppt_x</p:attrName>
                                        </p:attrNameLst>
                                      </p:cBhvr>
                                      <p:tavLst>
                                        <p:tav tm="0">
                                          <p:val>
                                            <p:fltVal val="0.5"/>
                                          </p:val>
                                        </p:tav>
                                        <p:tav tm="100000">
                                          <p:val>
                                            <p:strVal val="#ppt_x"/>
                                          </p:val>
                                        </p:tav>
                                      </p:tavLst>
                                    </p:anim>
                                    <p:anim calcmode="lin" valueType="num">
                                      <p:cBhvr>
                                        <p:cTn id="22" dur="500" fill="hold"/>
                                        <p:tgtEl>
                                          <p:spTgt spid="3"/>
                                        </p:tgtEl>
                                        <p:attrNameLst>
                                          <p:attrName>ppt_y</p:attrName>
                                        </p:attrNameLst>
                                      </p:cBhvr>
                                      <p:tavLst>
                                        <p:tav tm="0">
                                          <p:val>
                                            <p:fltVal val="0.5"/>
                                          </p:val>
                                        </p:tav>
                                        <p:tav tm="100000">
                                          <p:val>
                                            <p:strVal val="#ppt_y"/>
                                          </p:val>
                                        </p:tav>
                                      </p:tavLst>
                                    </p:anim>
                                  </p:childTnLst>
                                </p:cTn>
                              </p:par>
                              <p:par>
                                <p:cTn id="23" presetID="10" presetClass="entr" presetSubtype="0" fill="hold" grpId="0" nodeType="withEffect">
                                  <p:stCondLst>
                                    <p:cond delay="1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 presetClass="entr" presetSubtype="1" decel="100000" fill="hold" grpId="0" nodeType="withEffect">
                                  <p:stCondLst>
                                    <p:cond delay="16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16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3" presetClass="entr" presetSubtype="528" fill="hold" grpId="0" nodeType="withEffect">
                                  <p:stCondLst>
                                    <p:cond delay="2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0" presetClass="entr" presetSubtype="0" fill="hold" grpId="0" nodeType="withEffect">
                                  <p:stCondLst>
                                    <p:cond delay="24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2" presetClass="entr" presetSubtype="1" decel="100000" fill="hold" grpId="0" nodeType="withEffect">
                                  <p:stCondLst>
                                    <p:cond delay="28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23" presetClass="entr" presetSubtype="528" fill="hold" grpId="0" nodeType="withEffect">
                                  <p:stCondLst>
                                    <p:cond delay="32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ppt_x</p:attrName>
                                        </p:attrNameLst>
                                      </p:cBhvr>
                                      <p:tavLst>
                                        <p:tav tm="0">
                                          <p:val>
                                            <p:fltVal val="0.5"/>
                                          </p:val>
                                        </p:tav>
                                        <p:tav tm="100000">
                                          <p:val>
                                            <p:strVal val="#ppt_x"/>
                                          </p:val>
                                        </p:tav>
                                      </p:tavLst>
                                    </p:anim>
                                    <p:anim calcmode="lin" valueType="num">
                                      <p:cBhvr>
                                        <p:cTn id="56" dur="500" fill="hold"/>
                                        <p:tgtEl>
                                          <p:spTgt spid="6"/>
                                        </p:tgtEl>
                                        <p:attrNameLst>
                                          <p:attrName>ppt_y</p:attrName>
                                        </p:attrNameLst>
                                      </p:cBhvr>
                                      <p:tavLst>
                                        <p:tav tm="0">
                                          <p:val>
                                            <p:fltVal val="0.5"/>
                                          </p:val>
                                        </p:tav>
                                        <p:tav tm="100000">
                                          <p:val>
                                            <p:strVal val="#ppt_y"/>
                                          </p:val>
                                        </p:tav>
                                      </p:tavLst>
                                    </p:anim>
                                  </p:childTnLst>
                                </p:cTn>
                              </p:par>
                              <p:par>
                                <p:cTn id="57" presetID="10" presetClass="entr" presetSubtype="0" fill="hold" grpId="0" nodeType="withEffect">
                                  <p:stCondLst>
                                    <p:cond delay="36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2" presetClass="entr" presetSubtype="4" decel="100000" fill="hold" grpId="0" nodeType="withEffect">
                                  <p:stCondLst>
                                    <p:cond delay="400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400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par>
                                <p:cTn id="68" presetID="23" presetClass="entr" presetSubtype="528" fill="hold" grpId="0" nodeType="withEffect">
                                  <p:stCondLst>
                                    <p:cond delay="440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 calcmode="lin" valueType="num">
                                      <p:cBhvr>
                                        <p:cTn id="72" dur="500" fill="hold"/>
                                        <p:tgtEl>
                                          <p:spTgt spid="4"/>
                                        </p:tgtEl>
                                        <p:attrNameLst>
                                          <p:attrName>ppt_x</p:attrName>
                                        </p:attrNameLst>
                                      </p:cBhvr>
                                      <p:tavLst>
                                        <p:tav tm="0">
                                          <p:val>
                                            <p:fltVal val="0.5"/>
                                          </p:val>
                                        </p:tav>
                                        <p:tav tm="100000">
                                          <p:val>
                                            <p:strVal val="#ppt_x"/>
                                          </p:val>
                                        </p:tav>
                                      </p:tavLst>
                                    </p:anim>
                                    <p:anim calcmode="lin" valueType="num">
                                      <p:cBhvr>
                                        <p:cTn id="73" dur="500" fill="hold"/>
                                        <p:tgtEl>
                                          <p:spTgt spid="4"/>
                                        </p:tgtEl>
                                        <p:attrNameLst>
                                          <p:attrName>ppt_y</p:attrName>
                                        </p:attrNameLst>
                                      </p:cBhvr>
                                      <p:tavLst>
                                        <p:tav tm="0">
                                          <p:val>
                                            <p:fltVal val="0.5"/>
                                          </p:val>
                                        </p:tav>
                                        <p:tav tm="100000">
                                          <p:val>
                                            <p:strVal val="#ppt_y"/>
                                          </p:val>
                                        </p:tav>
                                      </p:tavLst>
                                    </p:anim>
                                  </p:childTnLst>
                                </p:cTn>
                              </p:par>
                              <p:par>
                                <p:cTn id="74" presetID="10" presetClass="entr" presetSubtype="0" fill="hold" grpId="0" nodeType="withEffect">
                                  <p:stCondLst>
                                    <p:cond delay="480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2" presetClass="entr" presetSubtype="4" decel="100000" fill="hold" grpId="0" nodeType="withEffect">
                                  <p:stCondLst>
                                    <p:cond delay="520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520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3" grpId="0" animBg="1"/>
      <p:bldP spid="19" grpId="0"/>
      <p:bldP spid="12" grpId="0" animBg="1"/>
      <p:bldP spid="18" grpId="0"/>
      <p:bldP spid="11" grpId="0" animBg="1"/>
      <p:bldP spid="15" grpId="0"/>
      <p:bldP spid="4" grpId="0" animBg="1"/>
      <p:bldP spid="23" grpId="0"/>
      <p:bldP spid="6" grpId="0" animBg="1"/>
      <p:bldP spid="22" grpId="0"/>
      <p:bldP spid="5" grpId="0" animBg="1"/>
      <p:bldP spid="24" grpId="0"/>
      <p:bldP spid="3" grpId="0" animBg="1"/>
      <p:bldP spid="21"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b="1">
              <a:solidFill>
                <a:schemeClr val="bg1"/>
              </a:solidFill>
            </a:endParaRPr>
          </a:p>
          <a:p>
            <a:pPr algn="l"/>
            <a:r>
              <a:rPr lang="el-GR" sz="3600" b="1">
                <a:solidFill>
                  <a:schemeClr val="bg1"/>
                </a:solidFill>
              </a:rPr>
              <a:t>2) Ανάλυση ευκαιριών (opportunity screening)</a:t>
            </a:r>
            <a:endParaRPr lang="en-US" sz="3600" b="1">
              <a:solidFill>
                <a:schemeClr val="bg1"/>
              </a:solidFill>
            </a:endParaRPr>
          </a:p>
          <a:p>
            <a:pPr marL="571500" indent="-571500" algn="l">
              <a:buFont typeface="Courier New" panose="02070309020205020404" pitchFamily="49" charset="0"/>
              <a:buChar char="o"/>
            </a:pPr>
            <a:r>
              <a:rPr lang="el-GR" sz="3600" b="1">
                <a:solidFill>
                  <a:schemeClr val="bg1"/>
                </a:solidFill>
              </a:rPr>
              <a:t>Μέγεθος Αγοράς (μικρή έρευνα αγοράς, ψάχνω, ρωτάω, διαβάζω)</a:t>
            </a:r>
          </a:p>
          <a:p>
            <a:pPr marL="571500" indent="-571500" algn="l">
              <a:buFont typeface="Courier New" panose="02070309020205020404" pitchFamily="49" charset="0"/>
              <a:buChar char="o"/>
            </a:pPr>
            <a:r>
              <a:rPr lang="el-GR" sz="3600" b="1">
                <a:solidFill>
                  <a:schemeClr val="bg1"/>
                </a:solidFill>
              </a:rPr>
              <a:t>Σχέσεις – Συνεργασίες (ομάδα, κατάλληλα άτομα στην επιχείρηση και εκτός)</a:t>
            </a:r>
          </a:p>
          <a:p>
            <a:pPr marL="571500" indent="-571500" algn="l">
              <a:buFont typeface="Courier New" panose="02070309020205020404" pitchFamily="49" charset="0"/>
              <a:buChar char="o"/>
            </a:pPr>
            <a:r>
              <a:rPr lang="el-GR" sz="3600" b="1">
                <a:solidFill>
                  <a:schemeClr val="bg1"/>
                </a:solidFill>
              </a:rPr>
              <a:t>Ελέγχω τα οικονομικά μου (διαβίωση οικογένειας, ροές για την επιχείρηση, χρηματοδότηση, χρονικό πλαίσιο)</a:t>
            </a:r>
          </a:p>
          <a:p>
            <a:pPr marL="571500" indent="-571500" algn="l">
              <a:buFont typeface="Courier New" panose="02070309020205020404" pitchFamily="49" charset="0"/>
              <a:buChar char="o"/>
            </a:pPr>
            <a:endParaRPr lang="el-GR" sz="3600" b="1">
              <a:solidFill>
                <a:schemeClr val="bg1"/>
              </a:solidFill>
            </a:endParaRPr>
          </a:p>
          <a:p>
            <a:pPr marL="571500" indent="-571500" algn="l">
              <a:buFont typeface="Courier New" panose="02070309020205020404" pitchFamily="49" charset="0"/>
              <a:buChar char="o"/>
            </a:pPr>
            <a:endParaRPr lang="el-GR" sz="3600" b="1">
              <a:solidFill>
                <a:schemeClr val="bg1"/>
              </a:solidFill>
            </a:endParaRPr>
          </a:p>
          <a:p>
            <a:pPr algn="l"/>
            <a:endParaRPr lang="el-GR" sz="3600" b="1">
              <a:solidFill>
                <a:schemeClr val="bg1"/>
              </a:solidFill>
            </a:endParaRPr>
          </a:p>
          <a:p>
            <a:pPr marL="742950" indent="-742950" algn="l">
              <a:buFont typeface="+mj-lt"/>
              <a:buAutoNum type="arabicParenR"/>
            </a:pPr>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383384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120316" y="144379"/>
            <a:ext cx="11417967" cy="6448926"/>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b="1">
              <a:solidFill>
                <a:schemeClr val="bg1"/>
              </a:solidFill>
            </a:endParaRPr>
          </a:p>
          <a:p>
            <a:pPr algn="l"/>
            <a:r>
              <a:rPr lang="el-GR" sz="3600" b="1">
                <a:solidFill>
                  <a:schemeClr val="bg1"/>
                </a:solidFill>
              </a:rPr>
              <a:t>2) Ανάλυση ευκαιριών (opportunity screening)</a:t>
            </a:r>
            <a:endParaRPr lang="en-US" sz="3600" b="1">
              <a:solidFill>
                <a:schemeClr val="bg1"/>
              </a:solidFill>
            </a:endParaRPr>
          </a:p>
          <a:p>
            <a:pPr marL="571500" indent="-571500" algn="l">
              <a:buFont typeface="Courier New" panose="02070309020205020404" pitchFamily="49" charset="0"/>
              <a:buChar char="o"/>
            </a:pPr>
            <a:r>
              <a:rPr lang="el-GR" sz="3600" b="1">
                <a:solidFill>
                  <a:schemeClr val="bg1"/>
                </a:solidFill>
              </a:rPr>
              <a:t>Επιχειρηματικές δεξιότητες (άλλο έχω ένα πτυχίο, ή γνωρίζω μια τέχνη, άλλα γίνομαι επιχειρηματίας)</a:t>
            </a:r>
          </a:p>
          <a:p>
            <a:pPr marL="571500" indent="-571500" algn="l">
              <a:buFont typeface="Courier New" panose="02070309020205020404" pitchFamily="49" charset="0"/>
              <a:buChar char="o"/>
            </a:pPr>
            <a:r>
              <a:rPr lang="el-GR" sz="3600" b="1">
                <a:solidFill>
                  <a:schemeClr val="bg1"/>
                </a:solidFill>
              </a:rPr>
              <a:t>Πάθος – Επιμονή – Υπομονή</a:t>
            </a:r>
          </a:p>
          <a:p>
            <a:pPr algn="l"/>
            <a:endParaRPr lang="el-GR" sz="3600" b="1">
              <a:solidFill>
                <a:schemeClr val="bg1"/>
              </a:solidFill>
            </a:endParaRPr>
          </a:p>
          <a:p>
            <a:pPr algn="l"/>
            <a:endParaRPr lang="el-GR" sz="3600" b="1">
              <a:solidFill>
                <a:schemeClr val="bg1"/>
              </a:solidFill>
            </a:endParaRPr>
          </a:p>
          <a:p>
            <a:pPr marL="571500" indent="-571500" algn="l">
              <a:buFont typeface="Courier New" panose="02070309020205020404" pitchFamily="49" charset="0"/>
              <a:buChar char="o"/>
            </a:pPr>
            <a:endParaRPr lang="el-GR" sz="3600" b="1">
              <a:solidFill>
                <a:schemeClr val="bg1"/>
              </a:solidFill>
            </a:endParaRPr>
          </a:p>
          <a:p>
            <a:pPr algn="l"/>
            <a:endParaRPr lang="el-GR" sz="3600" b="1">
              <a:solidFill>
                <a:schemeClr val="bg1"/>
              </a:solidFill>
            </a:endParaRPr>
          </a:p>
          <a:p>
            <a:pPr marL="742950" indent="-742950" algn="l">
              <a:buFont typeface="+mj-lt"/>
              <a:buAutoNum type="arabicParenR"/>
            </a:pPr>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pic>
        <p:nvPicPr>
          <p:cNvPr id="6" name="Picture 5">
            <a:extLst>
              <a:ext uri="{FF2B5EF4-FFF2-40B4-BE49-F238E27FC236}">
                <a16:creationId xmlns:a16="http://schemas.microsoft.com/office/drawing/2014/main" id="{388C0425-6EDA-880D-4A08-57F86103C439}"/>
              </a:ext>
            </a:extLst>
          </p:cNvPr>
          <p:cNvPicPr>
            <a:picLocks noChangeAspect="1"/>
          </p:cNvPicPr>
          <p:nvPr/>
        </p:nvPicPr>
        <p:blipFill>
          <a:blip r:embed="rId2"/>
          <a:stretch>
            <a:fillRect/>
          </a:stretch>
        </p:blipFill>
        <p:spPr>
          <a:xfrm>
            <a:off x="2141621" y="3043989"/>
            <a:ext cx="6610351" cy="3284622"/>
          </a:xfrm>
          <a:prstGeom prst="rect">
            <a:avLst/>
          </a:prstGeom>
        </p:spPr>
      </p:pic>
    </p:spTree>
    <p:extLst>
      <p:ext uri="{BB962C8B-B14F-4D97-AF65-F5344CB8AC3E}">
        <p14:creationId xmlns:p14="http://schemas.microsoft.com/office/powerpoint/2010/main" val="2859114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120316" y="144379"/>
            <a:ext cx="11417967" cy="6448926"/>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b="1">
              <a:solidFill>
                <a:schemeClr val="bg1"/>
              </a:solidFill>
            </a:endParaRPr>
          </a:p>
          <a:p>
            <a:pPr algn="l"/>
            <a:r>
              <a:rPr lang="el-GR" sz="3600" b="1">
                <a:solidFill>
                  <a:schemeClr val="bg1"/>
                </a:solidFill>
              </a:rPr>
              <a:t>2) Ανάλυση ευκαιριών (opportunity screening)</a:t>
            </a:r>
            <a:endParaRPr lang="en-US" sz="3600" b="1">
              <a:solidFill>
                <a:schemeClr val="bg1"/>
              </a:solidFill>
            </a:endParaRPr>
          </a:p>
          <a:p>
            <a:pPr algn="l"/>
            <a:endParaRPr lang="el-GR" sz="3600" b="1">
              <a:solidFill>
                <a:schemeClr val="bg1"/>
              </a:solidFill>
            </a:endParaRPr>
          </a:p>
          <a:p>
            <a:pPr algn="l"/>
            <a:r>
              <a:rPr lang="el-GR" sz="3600" b="1">
                <a:solidFill>
                  <a:schemeClr val="bg1"/>
                </a:solidFill>
              </a:rPr>
              <a:t>Ωστόσο:</a:t>
            </a:r>
          </a:p>
          <a:p>
            <a:pPr algn="l"/>
            <a:endParaRPr lang="el-GR" sz="3600" b="1">
              <a:solidFill>
                <a:schemeClr val="bg1"/>
              </a:solidFill>
            </a:endParaRPr>
          </a:p>
          <a:p>
            <a:pPr algn="l"/>
            <a:r>
              <a:rPr lang="el-GR" sz="3600" b="1" u="sng">
                <a:solidFill>
                  <a:schemeClr val="bg1"/>
                </a:solidFill>
              </a:rPr>
              <a:t>Κάποιες φορές πρέπει να λέμε ΌΧΙ</a:t>
            </a:r>
            <a:r>
              <a:rPr lang="en-US" sz="3600" b="1" u="sng">
                <a:solidFill>
                  <a:schemeClr val="bg1"/>
                </a:solidFill>
              </a:rPr>
              <a:t>, </a:t>
            </a:r>
            <a:r>
              <a:rPr lang="el-GR" sz="3600" b="1" u="sng">
                <a:solidFill>
                  <a:schemeClr val="bg1"/>
                </a:solidFill>
              </a:rPr>
              <a:t>αν δεν είμαστε έτοιμοι και να επανερχόμαστε αν και όταν είμαστε.</a:t>
            </a:r>
          </a:p>
          <a:p>
            <a:pPr algn="l"/>
            <a:endParaRPr lang="el-GR" sz="3600" b="1" u="sng">
              <a:solidFill>
                <a:schemeClr val="bg1"/>
              </a:solidFill>
            </a:endParaRPr>
          </a:p>
          <a:p>
            <a:pPr algn="l"/>
            <a:endParaRPr lang="el-GR" sz="3600" b="1" u="sng">
              <a:solidFill>
                <a:schemeClr val="bg1"/>
              </a:solidFill>
            </a:endParaRPr>
          </a:p>
          <a:p>
            <a:pPr algn="l"/>
            <a:endParaRPr lang="el-GR" sz="3600" b="1">
              <a:solidFill>
                <a:schemeClr val="bg1"/>
              </a:solidFill>
            </a:endParaRPr>
          </a:p>
          <a:p>
            <a:pPr algn="l"/>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1356556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1044988" cy="5835316"/>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b="1">
                <a:solidFill>
                  <a:schemeClr val="bg1"/>
                </a:solidFill>
              </a:rPr>
              <a:t>3 βασικά βήματα για τον εντοπισμό και την αξιοποίηση ευκαιριών:</a:t>
            </a:r>
          </a:p>
          <a:p>
            <a:pPr algn="l"/>
            <a:r>
              <a:rPr lang="el-GR" sz="3600" b="1">
                <a:solidFill>
                  <a:schemeClr val="bg1"/>
                </a:solidFill>
              </a:rPr>
              <a:t>3) Αξιοποίηση ευκαιριών (</a:t>
            </a:r>
            <a:r>
              <a:rPr lang="en-US" sz="3600" b="1">
                <a:solidFill>
                  <a:schemeClr val="bg1"/>
                </a:solidFill>
              </a:rPr>
              <a:t>opportunity seizing</a:t>
            </a:r>
            <a:r>
              <a:rPr lang="el-GR" sz="3600" b="1">
                <a:solidFill>
                  <a:schemeClr val="bg1"/>
                </a:solidFill>
              </a:rPr>
              <a:t>)</a:t>
            </a:r>
          </a:p>
          <a:p>
            <a:pPr algn="l"/>
            <a:r>
              <a:rPr lang="el-GR" sz="3600" b="1">
                <a:solidFill>
                  <a:schemeClr val="bg1"/>
                </a:solidFill>
              </a:rPr>
              <a:t> </a:t>
            </a:r>
          </a:p>
          <a:p>
            <a:pPr marL="571500" indent="-571500" algn="l">
              <a:buFont typeface="Wingdings" panose="05000000000000000000" pitchFamily="2" charset="2"/>
              <a:buChar char="Ø"/>
            </a:pPr>
            <a:r>
              <a:rPr lang="el-GR" sz="3600" b="1">
                <a:solidFill>
                  <a:schemeClr val="bg1"/>
                </a:solidFill>
              </a:rPr>
              <a:t>Αναλαμβάνω Δράση </a:t>
            </a:r>
          </a:p>
          <a:p>
            <a:pPr marL="571500" indent="-571500" algn="l">
              <a:buFont typeface="Wingdings" panose="05000000000000000000" pitchFamily="2" charset="2"/>
              <a:buChar char="Ø"/>
            </a:pPr>
            <a:r>
              <a:rPr lang="el-GR" sz="3600" b="1">
                <a:solidFill>
                  <a:schemeClr val="bg1"/>
                </a:solidFill>
              </a:rPr>
              <a:t>Ενεργώ για να μετατρέψω την αρχική ιδέα σε πραγματικότητα (με προσοχή και σχεδιασμό)</a:t>
            </a:r>
          </a:p>
          <a:p>
            <a:pPr marL="571500" indent="-571500" algn="l">
              <a:buFont typeface="Wingdings" panose="05000000000000000000" pitchFamily="2" charset="2"/>
              <a:buChar char="Ø"/>
            </a:pPr>
            <a:r>
              <a:rPr lang="el-GR" sz="3600" b="1">
                <a:solidFill>
                  <a:schemeClr val="bg1"/>
                </a:solidFill>
              </a:rPr>
              <a:t>Πρέπει να βγω από «ζώνη ασφαλείας» μου (ρουτίνα)</a:t>
            </a:r>
          </a:p>
          <a:p>
            <a:pPr marL="571500" indent="-571500" algn="l">
              <a:buFont typeface="Wingdings" panose="05000000000000000000" pitchFamily="2" charset="2"/>
              <a:buChar char="Ø"/>
            </a:pPr>
            <a:r>
              <a:rPr lang="el-GR" sz="3600" b="1">
                <a:solidFill>
                  <a:schemeClr val="bg1"/>
                </a:solidFill>
              </a:rPr>
              <a:t>Είναι το πιο «προκλητικό» μέρος της διαδικασίας</a:t>
            </a:r>
          </a:p>
          <a:p>
            <a:pPr marL="571500" indent="-571500" algn="l">
              <a:buFont typeface="Wingdings" panose="05000000000000000000" pitchFamily="2" charset="2"/>
              <a:buChar char="Ø"/>
            </a:pPr>
            <a:r>
              <a:rPr lang="el-GR" sz="3600" b="1">
                <a:solidFill>
                  <a:schemeClr val="bg1"/>
                </a:solidFill>
              </a:rPr>
              <a:t>Είναι το πιο αποδοτικό μέρος </a:t>
            </a:r>
          </a:p>
          <a:p>
            <a:pPr algn="l"/>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229694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300788" y="-240632"/>
            <a:ext cx="16838755" cy="835792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b="1">
              <a:solidFill>
                <a:schemeClr val="bg1"/>
              </a:solidFill>
            </a:endParaRPr>
          </a:p>
          <a:p>
            <a:pPr algn="l"/>
            <a:r>
              <a:rPr lang="el-GR" sz="3600" b="1">
                <a:solidFill>
                  <a:schemeClr val="bg1"/>
                </a:solidFill>
              </a:rPr>
              <a:t>   3) Αξιοποίηση ευκαιριών (</a:t>
            </a:r>
            <a:r>
              <a:rPr lang="en-US" sz="3600" b="1">
                <a:solidFill>
                  <a:schemeClr val="bg1"/>
                </a:solidFill>
              </a:rPr>
              <a:t>opportunity seizing</a:t>
            </a:r>
            <a:r>
              <a:rPr lang="el-GR" sz="3600" b="1">
                <a:solidFill>
                  <a:schemeClr val="bg1"/>
                </a:solidFill>
              </a:rPr>
              <a:t>)</a:t>
            </a:r>
          </a:p>
          <a:p>
            <a:pPr algn="l"/>
            <a:r>
              <a:rPr lang="el-GR" sz="3600" b="1">
                <a:solidFill>
                  <a:schemeClr val="bg1"/>
                </a:solidFill>
              </a:rPr>
              <a:t>    </a:t>
            </a:r>
            <a:r>
              <a:rPr lang="en-US" sz="3600" b="1">
                <a:solidFill>
                  <a:schemeClr val="bg1"/>
                </a:solidFill>
              </a:rPr>
              <a:t>Maya Angelou </a:t>
            </a:r>
            <a:endParaRPr lang="el-GR" sz="3600" b="1">
              <a:solidFill>
                <a:schemeClr val="bg1"/>
              </a:solidFill>
            </a:endParaRPr>
          </a:p>
          <a:p>
            <a:pPr algn="l"/>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pic>
        <p:nvPicPr>
          <p:cNvPr id="1026" name="Picture 2" descr="604439 Nothing will work unless you do. | Maya Angelou quote - Rare Gallery  HD Wallpapers">
            <a:extLst>
              <a:ext uri="{FF2B5EF4-FFF2-40B4-BE49-F238E27FC236}">
                <a16:creationId xmlns:a16="http://schemas.microsoft.com/office/drawing/2014/main" id="{CE48CD74-5D26-FF95-1FA9-616A8FBCF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5" y="1874518"/>
            <a:ext cx="5108069" cy="3660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C67BF15-72B3-C5E2-8EE9-D29DCB902E7F}"/>
              </a:ext>
            </a:extLst>
          </p:cNvPr>
          <p:cNvPicPr>
            <a:picLocks noChangeAspect="1"/>
          </p:cNvPicPr>
          <p:nvPr/>
        </p:nvPicPr>
        <p:blipFill>
          <a:blip r:embed="rId3"/>
          <a:stretch>
            <a:fillRect/>
          </a:stretch>
        </p:blipFill>
        <p:spPr>
          <a:xfrm>
            <a:off x="6096000" y="1874517"/>
            <a:ext cx="4684295" cy="3660007"/>
          </a:xfrm>
          <a:prstGeom prst="rect">
            <a:avLst/>
          </a:prstGeom>
        </p:spPr>
      </p:pic>
    </p:spTree>
    <p:extLst>
      <p:ext uri="{BB962C8B-B14F-4D97-AF65-F5344CB8AC3E}">
        <p14:creationId xmlns:p14="http://schemas.microsoft.com/office/powerpoint/2010/main" val="260134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216568" y="661737"/>
            <a:ext cx="11670632" cy="57871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b="1">
              <a:solidFill>
                <a:schemeClr val="bg1"/>
              </a:solidFill>
            </a:endParaRPr>
          </a:p>
          <a:p>
            <a:pPr algn="l"/>
            <a:r>
              <a:rPr lang="el-GR" sz="3600" b="1">
                <a:solidFill>
                  <a:schemeClr val="bg1"/>
                </a:solidFill>
              </a:rPr>
              <a:t>3) Αξιοποίηση ευκαιριών (</a:t>
            </a:r>
            <a:r>
              <a:rPr lang="en-US" sz="3600" b="1">
                <a:solidFill>
                  <a:schemeClr val="bg1"/>
                </a:solidFill>
              </a:rPr>
              <a:t>opportunity seizing</a:t>
            </a:r>
            <a:r>
              <a:rPr lang="el-GR" sz="3600" b="1">
                <a:solidFill>
                  <a:schemeClr val="bg1"/>
                </a:solidFill>
              </a:rPr>
              <a:t>)</a:t>
            </a:r>
          </a:p>
          <a:p>
            <a:pPr algn="l"/>
            <a:r>
              <a:rPr lang="el-GR" sz="3600">
                <a:solidFill>
                  <a:schemeClr val="bg1"/>
                </a:solidFill>
              </a:rPr>
              <a:t>«</a:t>
            </a:r>
            <a:r>
              <a:rPr lang="en-US" sz="3600">
                <a:solidFill>
                  <a:schemeClr val="bg1"/>
                </a:solidFill>
              </a:rPr>
              <a:t>O</a:t>
            </a:r>
            <a:r>
              <a:rPr lang="el-GR" sz="3600">
                <a:solidFill>
                  <a:schemeClr val="bg1"/>
                </a:solidFill>
              </a:rPr>
              <a:t>υρά» δυσαρεστημένων πελατών σε φαρμακείο</a:t>
            </a:r>
            <a:r>
              <a:rPr lang="en-US" sz="3600">
                <a:solidFill>
                  <a:schemeClr val="bg1"/>
                </a:solidFill>
              </a:rPr>
              <a:t> </a:t>
            </a:r>
            <a:r>
              <a:rPr lang="el-GR" sz="3600">
                <a:solidFill>
                  <a:schemeClr val="bg1"/>
                </a:solidFill>
              </a:rPr>
              <a:t>(</a:t>
            </a:r>
            <a:r>
              <a:rPr lang="en-US" sz="3600">
                <a:solidFill>
                  <a:schemeClr val="bg1"/>
                </a:solidFill>
              </a:rPr>
              <a:t>by Brother UK, licensed</a:t>
            </a:r>
            <a:r>
              <a:rPr lang="el-GR" sz="3600">
                <a:solidFill>
                  <a:schemeClr val="bg1"/>
                </a:solidFill>
              </a:rPr>
              <a:t> </a:t>
            </a:r>
            <a:r>
              <a:rPr lang="en-US" sz="3600">
                <a:solidFill>
                  <a:schemeClr val="bg1"/>
                </a:solidFill>
              </a:rPr>
              <a:t>under CC BY 2.0</a:t>
            </a:r>
            <a:r>
              <a:rPr lang="el-GR" sz="3600">
                <a:solidFill>
                  <a:schemeClr val="bg1"/>
                </a:solidFill>
              </a:rPr>
              <a:t>)</a:t>
            </a:r>
            <a:r>
              <a:rPr lang="en-US" sz="3600">
                <a:solidFill>
                  <a:schemeClr val="bg1"/>
                </a:solidFill>
              </a:rPr>
              <a:t> </a:t>
            </a:r>
          </a:p>
          <a:p>
            <a:pPr algn="l"/>
            <a:r>
              <a:rPr lang="en-US" sz="3600">
                <a:solidFill>
                  <a:schemeClr val="bg1"/>
                </a:solidFill>
              </a:rPr>
              <a:t> </a:t>
            </a:r>
            <a:endParaRPr lang="el-GR" sz="3600">
              <a:solidFill>
                <a:schemeClr val="bg1"/>
              </a:solidFill>
            </a:endParaRPr>
          </a:p>
          <a:p>
            <a:pPr algn="l"/>
            <a:r>
              <a:rPr lang="el-GR" sz="3600">
                <a:solidFill>
                  <a:schemeClr val="bg1"/>
                </a:solidFill>
              </a:rPr>
              <a:t> </a:t>
            </a:r>
          </a:p>
          <a:p>
            <a:pPr algn="l"/>
            <a:endParaRPr lang="el-GR" sz="3600">
              <a:solidFill>
                <a:schemeClr val="bg1"/>
              </a:solidFill>
            </a:endParaRPr>
          </a:p>
          <a:p>
            <a:pPr algn="l"/>
            <a:endParaRPr lang="el-GR" sz="3600">
              <a:solidFill>
                <a:schemeClr val="bg1"/>
              </a:solidFill>
            </a:endParaRPr>
          </a:p>
          <a:p>
            <a:pPr algn="l"/>
            <a:r>
              <a:rPr lang="el-GR" sz="3600" u="sng">
                <a:solidFill>
                  <a:schemeClr val="bg1"/>
                </a:solidFill>
              </a:rPr>
              <a:t>Προβλήματα και πιθανές λύσεις</a:t>
            </a:r>
            <a:br>
              <a:rPr lang="pt-PT" sz="3600">
                <a:solidFill>
                  <a:schemeClr val="bg1"/>
                </a:solidFill>
              </a:rPr>
            </a:br>
            <a:endParaRPr lang="pt-PT" sz="3600">
              <a:solidFill>
                <a:schemeClr val="bg1"/>
              </a:solidFill>
            </a:endParaRPr>
          </a:p>
        </p:txBody>
      </p:sp>
      <p:pic>
        <p:nvPicPr>
          <p:cNvPr id="4" name="Picture 3">
            <a:extLst>
              <a:ext uri="{FF2B5EF4-FFF2-40B4-BE49-F238E27FC236}">
                <a16:creationId xmlns:a16="http://schemas.microsoft.com/office/drawing/2014/main" id="{7EFEB23D-E6E0-1A23-0BE9-FFC6098AE85B}"/>
              </a:ext>
            </a:extLst>
          </p:cNvPr>
          <p:cNvPicPr>
            <a:picLocks noChangeAspect="1"/>
          </p:cNvPicPr>
          <p:nvPr/>
        </p:nvPicPr>
        <p:blipFill>
          <a:blip r:embed="rId2"/>
          <a:stretch>
            <a:fillRect/>
          </a:stretch>
        </p:blipFill>
        <p:spPr>
          <a:xfrm>
            <a:off x="691816" y="3163277"/>
            <a:ext cx="2815389" cy="1854917"/>
          </a:xfrm>
          <a:prstGeom prst="rect">
            <a:avLst/>
          </a:prstGeom>
        </p:spPr>
      </p:pic>
    </p:spTree>
    <p:extLst>
      <p:ext uri="{BB962C8B-B14F-4D97-AF65-F5344CB8AC3E}">
        <p14:creationId xmlns:p14="http://schemas.microsoft.com/office/powerpoint/2010/main" val="21145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553453" y="625643"/>
            <a:ext cx="10888580" cy="529389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a:solidFill>
                  <a:schemeClr val="bg1"/>
                </a:solidFill>
              </a:rPr>
              <a:t>Εργαλεία – Δραστηριότητες που θα χρησιμοποιήσουμε:</a:t>
            </a:r>
          </a:p>
          <a:p>
            <a:pPr algn="l"/>
            <a:endParaRPr lang="el-GR" sz="3600">
              <a:solidFill>
                <a:schemeClr val="bg1"/>
              </a:solidFill>
            </a:endParaRPr>
          </a:p>
          <a:p>
            <a:pPr marL="571500" indent="-571500" algn="l">
              <a:buFont typeface="Wingdings" panose="05000000000000000000" pitchFamily="2" charset="2"/>
              <a:buChar char="ü"/>
            </a:pPr>
            <a:r>
              <a:rPr lang="el-GR" sz="3600">
                <a:solidFill>
                  <a:schemeClr val="bg1"/>
                </a:solidFill>
              </a:rPr>
              <a:t>Παρουσίαση σε </a:t>
            </a:r>
            <a:r>
              <a:rPr lang="en-US" sz="3600">
                <a:solidFill>
                  <a:schemeClr val="bg1"/>
                </a:solidFill>
              </a:rPr>
              <a:t>ppt </a:t>
            </a:r>
            <a:endParaRPr lang="el-GR" sz="3600">
              <a:solidFill>
                <a:schemeClr val="bg1"/>
              </a:solidFill>
            </a:endParaRPr>
          </a:p>
          <a:p>
            <a:pPr marL="571500" indent="-571500" algn="l">
              <a:buFont typeface="Wingdings" panose="05000000000000000000" pitchFamily="2" charset="2"/>
              <a:buChar char="ü"/>
            </a:pPr>
            <a:r>
              <a:rPr lang="en-US" sz="3600">
                <a:solidFill>
                  <a:schemeClr val="bg1"/>
                </a:solidFill>
              </a:rPr>
              <a:t>video </a:t>
            </a:r>
          </a:p>
          <a:p>
            <a:pPr marL="571500" indent="-571500" algn="l">
              <a:buFont typeface="Wingdings" panose="05000000000000000000" pitchFamily="2" charset="2"/>
              <a:buChar char="ü"/>
            </a:pPr>
            <a:r>
              <a:rPr lang="el-GR" sz="3600">
                <a:solidFill>
                  <a:schemeClr val="bg1"/>
                </a:solidFill>
              </a:rPr>
              <a:t>Παραδείγματα κατανόησης </a:t>
            </a:r>
          </a:p>
          <a:p>
            <a:pPr marL="571500" indent="-571500" algn="l">
              <a:buFont typeface="Wingdings" panose="05000000000000000000" pitchFamily="2" charset="2"/>
              <a:buChar char="ü"/>
            </a:pPr>
            <a:r>
              <a:rPr lang="el-GR" sz="3600">
                <a:solidFill>
                  <a:schemeClr val="bg1"/>
                </a:solidFill>
              </a:rPr>
              <a:t>Συζήτηση</a:t>
            </a:r>
          </a:p>
          <a:p>
            <a:pPr marL="571500" indent="-571500" algn="l">
              <a:buFont typeface="Wingdings" panose="05000000000000000000" pitchFamily="2" charset="2"/>
              <a:buChar char="ü"/>
            </a:pPr>
            <a:r>
              <a:rPr lang="el-GR" sz="3600">
                <a:solidFill>
                  <a:schemeClr val="bg1"/>
                </a:solidFill>
              </a:rPr>
              <a:t>Ομαδική </a:t>
            </a:r>
            <a:r>
              <a:rPr lang="en-US" sz="3600">
                <a:solidFill>
                  <a:schemeClr val="bg1"/>
                </a:solidFill>
              </a:rPr>
              <a:t>E</a:t>
            </a:r>
            <a:r>
              <a:rPr lang="el-GR" sz="3600">
                <a:solidFill>
                  <a:schemeClr val="bg1"/>
                </a:solidFill>
              </a:rPr>
              <a:t>ργασία </a:t>
            </a: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341661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216568" y="661737"/>
            <a:ext cx="11670632" cy="57871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b="1">
                <a:solidFill>
                  <a:schemeClr val="bg1"/>
                </a:solidFill>
              </a:rPr>
              <a:t>3) Αξιοποίηση ευκαιριών (</a:t>
            </a:r>
            <a:r>
              <a:rPr lang="en-US" sz="3600" b="1">
                <a:solidFill>
                  <a:schemeClr val="bg1"/>
                </a:solidFill>
              </a:rPr>
              <a:t>opportunity seizing</a:t>
            </a:r>
            <a:r>
              <a:rPr lang="el-GR" sz="3600" b="1">
                <a:solidFill>
                  <a:schemeClr val="bg1"/>
                </a:solidFill>
              </a:rPr>
              <a:t>)</a:t>
            </a:r>
          </a:p>
          <a:p>
            <a:pPr algn="l"/>
            <a:r>
              <a:rPr lang="el-GR" sz="3600">
                <a:solidFill>
                  <a:schemeClr val="bg1"/>
                </a:solidFill>
              </a:rPr>
              <a:t>«</a:t>
            </a:r>
            <a:r>
              <a:rPr lang="en-US" sz="3600">
                <a:solidFill>
                  <a:schemeClr val="bg1"/>
                </a:solidFill>
              </a:rPr>
              <a:t>O</a:t>
            </a:r>
            <a:r>
              <a:rPr lang="el-GR" sz="3600">
                <a:solidFill>
                  <a:schemeClr val="bg1"/>
                </a:solidFill>
              </a:rPr>
              <a:t>υρά» δυσαρεστημένων πελατών σε φαρμακείο</a:t>
            </a:r>
            <a:endParaRPr lang="en-US" sz="3600">
              <a:solidFill>
                <a:schemeClr val="bg1"/>
              </a:solidFill>
            </a:endParaRPr>
          </a:p>
          <a:p>
            <a:pPr algn="l"/>
            <a:r>
              <a:rPr lang="en-US" sz="3600">
                <a:solidFill>
                  <a:schemeClr val="bg1"/>
                </a:solidFill>
              </a:rPr>
              <a:t>             </a:t>
            </a:r>
            <a:endParaRPr lang="el-GR" sz="3600">
              <a:solidFill>
                <a:schemeClr val="bg1"/>
              </a:solidFill>
            </a:endParaRPr>
          </a:p>
          <a:p>
            <a:pPr algn="l"/>
            <a:endParaRPr lang="el-GR" sz="3600">
              <a:solidFill>
                <a:schemeClr val="bg1"/>
              </a:solidFill>
            </a:endParaRPr>
          </a:p>
          <a:p>
            <a:pPr algn="l"/>
            <a:r>
              <a:rPr lang="en-US" sz="3600">
                <a:solidFill>
                  <a:schemeClr val="bg1"/>
                </a:solidFill>
              </a:rPr>
              <a:t>                   </a:t>
            </a:r>
          </a:p>
          <a:p>
            <a:pPr marL="571500" indent="-571500" algn="l">
              <a:buFont typeface="Wingdings" panose="05000000000000000000" pitchFamily="2" charset="2"/>
              <a:buChar char="v"/>
            </a:pPr>
            <a:r>
              <a:rPr lang="en-US">
                <a:solidFill>
                  <a:schemeClr val="bg1"/>
                </a:solidFill>
              </a:rPr>
              <a:t> </a:t>
            </a:r>
            <a:r>
              <a:rPr lang="el-GR" sz="2800">
                <a:solidFill>
                  <a:schemeClr val="bg1"/>
                </a:solidFill>
              </a:rPr>
              <a:t>Ανάπτυξη μιας εφαρμογής, η οποία να ενημερώνει για την κίνηση του καταστήματος</a:t>
            </a:r>
          </a:p>
          <a:p>
            <a:pPr marL="571500" indent="-571500" algn="l">
              <a:buFont typeface="Wingdings" panose="05000000000000000000" pitchFamily="2" charset="2"/>
              <a:buChar char="v"/>
            </a:pPr>
            <a:r>
              <a:rPr lang="el-GR" sz="2800">
                <a:solidFill>
                  <a:schemeClr val="bg1"/>
                </a:solidFill>
              </a:rPr>
              <a:t>Επικοινωνία με το κατάστημα για πιθανή δημιουργική απασχόληση των  πελατών (</a:t>
            </a:r>
            <a:r>
              <a:rPr lang="en-US" sz="2800">
                <a:solidFill>
                  <a:schemeClr val="bg1"/>
                </a:solidFill>
              </a:rPr>
              <a:t>performance)</a:t>
            </a:r>
            <a:endParaRPr lang="el-GR" sz="2800">
              <a:solidFill>
                <a:schemeClr val="bg1"/>
              </a:solidFill>
            </a:endParaRPr>
          </a:p>
          <a:p>
            <a:pPr marL="571500" indent="-571500" algn="l">
              <a:buFont typeface="Wingdings" panose="05000000000000000000" pitchFamily="2" charset="2"/>
              <a:buChar char="v"/>
            </a:pPr>
            <a:r>
              <a:rPr lang="el-GR" sz="2800">
                <a:solidFill>
                  <a:schemeClr val="bg1"/>
                </a:solidFill>
              </a:rPr>
              <a:t>Αξιοποίηση των πελατών στην ουρά για έρευνα αγοράς</a:t>
            </a:r>
          </a:p>
          <a:p>
            <a:pPr marL="571500" indent="-571500" algn="l">
              <a:buFont typeface="Wingdings" panose="05000000000000000000" pitchFamily="2" charset="2"/>
              <a:buChar char="v"/>
            </a:pPr>
            <a:endParaRPr lang="el-GR">
              <a:solidFill>
                <a:schemeClr val="bg1"/>
              </a:solidFill>
            </a:endParaRPr>
          </a:p>
          <a:p>
            <a:pPr marL="571500" indent="-571500" algn="l">
              <a:buFont typeface="Wingdings" panose="05000000000000000000" pitchFamily="2" charset="2"/>
              <a:buChar char="v"/>
            </a:pPr>
            <a:endParaRPr lang="el-GR" sz="2800">
              <a:solidFill>
                <a:schemeClr val="bg1"/>
              </a:solidFill>
            </a:endParaRPr>
          </a:p>
          <a:p>
            <a:pPr algn="l"/>
            <a:r>
              <a:rPr lang="el-GR" sz="3600">
                <a:solidFill>
                  <a:schemeClr val="bg1"/>
                </a:solidFill>
              </a:rPr>
              <a:t> </a:t>
            </a:r>
          </a:p>
          <a:p>
            <a:pPr algn="l"/>
            <a:endParaRPr lang="el-GR" sz="3600">
              <a:solidFill>
                <a:schemeClr val="bg1"/>
              </a:solidFill>
            </a:endParaRPr>
          </a:p>
          <a:p>
            <a:pPr algn="l"/>
            <a:endParaRPr lang="el-GR" sz="3600">
              <a:solidFill>
                <a:schemeClr val="bg1"/>
              </a:solidFill>
            </a:endParaRPr>
          </a:p>
        </p:txBody>
      </p:sp>
      <p:pic>
        <p:nvPicPr>
          <p:cNvPr id="4" name="Picture 3">
            <a:extLst>
              <a:ext uri="{FF2B5EF4-FFF2-40B4-BE49-F238E27FC236}">
                <a16:creationId xmlns:a16="http://schemas.microsoft.com/office/drawing/2014/main" id="{7EFEB23D-E6E0-1A23-0BE9-FFC6098AE85B}"/>
              </a:ext>
            </a:extLst>
          </p:cNvPr>
          <p:cNvPicPr>
            <a:picLocks noChangeAspect="1"/>
          </p:cNvPicPr>
          <p:nvPr/>
        </p:nvPicPr>
        <p:blipFill>
          <a:blip r:embed="rId2"/>
          <a:stretch>
            <a:fillRect/>
          </a:stretch>
        </p:blipFill>
        <p:spPr>
          <a:xfrm>
            <a:off x="1179216" y="2208038"/>
            <a:ext cx="1816647" cy="1196897"/>
          </a:xfrm>
          <a:prstGeom prst="rect">
            <a:avLst/>
          </a:prstGeom>
        </p:spPr>
      </p:pic>
    </p:spTree>
    <p:extLst>
      <p:ext uri="{BB962C8B-B14F-4D97-AF65-F5344CB8AC3E}">
        <p14:creationId xmlns:p14="http://schemas.microsoft.com/office/powerpoint/2010/main" val="2885908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206542" y="535405"/>
            <a:ext cx="11670632" cy="57871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a:solidFill>
                <a:schemeClr val="bg1"/>
              </a:solidFill>
            </a:endParaRPr>
          </a:p>
          <a:p>
            <a:pPr algn="l"/>
            <a:r>
              <a:rPr lang="el-GR" sz="3200" b="1">
                <a:solidFill>
                  <a:schemeClr val="bg1"/>
                </a:solidFill>
              </a:rPr>
              <a:t>Ιδέες για την ανάπτυξη της ικανότητας του εντοπισμού ευκαιριών</a:t>
            </a:r>
          </a:p>
          <a:p>
            <a:pPr algn="l"/>
            <a:endParaRPr lang="el-GR" sz="3200" b="1">
              <a:solidFill>
                <a:schemeClr val="bg1"/>
              </a:solidFill>
            </a:endParaRPr>
          </a:p>
          <a:p>
            <a:pPr marL="457200" indent="-457200" algn="l">
              <a:buFont typeface="Wingdings" panose="05000000000000000000" pitchFamily="2" charset="2"/>
              <a:buChar char="ü"/>
            </a:pPr>
            <a:r>
              <a:rPr lang="el-GR" sz="2800" b="1">
                <a:solidFill>
                  <a:schemeClr val="bg1"/>
                </a:solidFill>
              </a:rPr>
              <a:t>Εθελοντισμός</a:t>
            </a:r>
          </a:p>
          <a:p>
            <a:pPr marL="457200" indent="-457200" algn="l">
              <a:buFont typeface="Wingdings" panose="05000000000000000000" pitchFamily="2" charset="2"/>
              <a:buChar char="ü"/>
            </a:pPr>
            <a:r>
              <a:rPr lang="el-GR" sz="2800" b="1">
                <a:solidFill>
                  <a:schemeClr val="bg1"/>
                </a:solidFill>
              </a:rPr>
              <a:t>Εργασία - Παρατήρηση</a:t>
            </a:r>
          </a:p>
          <a:p>
            <a:pPr marL="457200" indent="-457200" algn="l">
              <a:buFont typeface="Wingdings" panose="05000000000000000000" pitchFamily="2" charset="2"/>
              <a:buChar char="ü"/>
            </a:pPr>
            <a:r>
              <a:rPr lang="el-GR" sz="2800" b="1">
                <a:solidFill>
                  <a:schemeClr val="bg1"/>
                </a:solidFill>
              </a:rPr>
              <a:t>Πρακτική άσκηση</a:t>
            </a:r>
          </a:p>
          <a:p>
            <a:pPr marL="457200" indent="-457200" algn="l">
              <a:buFont typeface="Wingdings" panose="05000000000000000000" pitchFamily="2" charset="2"/>
              <a:buChar char="ü"/>
            </a:pPr>
            <a:r>
              <a:rPr lang="el-GR" sz="2800" b="1">
                <a:solidFill>
                  <a:schemeClr val="bg1"/>
                </a:solidFill>
              </a:rPr>
              <a:t>Συμμετοχή/σύσταση ομάδας τοπικής δράσης</a:t>
            </a:r>
          </a:p>
          <a:p>
            <a:pPr marL="457200" indent="-457200" algn="l">
              <a:buFont typeface="Wingdings" panose="05000000000000000000" pitchFamily="2" charset="2"/>
              <a:buChar char="ü"/>
            </a:pPr>
            <a:r>
              <a:rPr lang="el-GR" sz="2800" b="1">
                <a:solidFill>
                  <a:schemeClr val="bg1"/>
                </a:solidFill>
              </a:rPr>
              <a:t>Συμμετοχή σε εκπαιδεύσεις / σεμινάρια</a:t>
            </a:r>
          </a:p>
          <a:p>
            <a:pPr marL="457200" indent="-457200" algn="l">
              <a:buFont typeface="Wingdings" panose="05000000000000000000" pitchFamily="2" charset="2"/>
              <a:buChar char="ü"/>
            </a:pPr>
            <a:r>
              <a:rPr lang="el-GR" sz="2800" b="1">
                <a:solidFill>
                  <a:schemeClr val="bg1"/>
                </a:solidFill>
              </a:rPr>
              <a:t>‘Ερευνα – Μελέτη στο Διαδίκτυο</a:t>
            </a:r>
          </a:p>
          <a:p>
            <a:pPr marL="457200" indent="-457200" algn="l">
              <a:buFont typeface="Wingdings" panose="05000000000000000000" pitchFamily="2" charset="2"/>
              <a:buChar char="ü"/>
            </a:pPr>
            <a:r>
              <a:rPr lang="el-GR" sz="2800" b="1">
                <a:solidFill>
                  <a:schemeClr val="bg1"/>
                </a:solidFill>
              </a:rPr>
              <a:t> Συγκέντρωση χρημάτων για κάποιο σκοπό</a:t>
            </a:r>
          </a:p>
          <a:p>
            <a:pPr marL="457200" indent="-457200" algn="l">
              <a:buFont typeface="Wingdings" panose="05000000000000000000" pitchFamily="2" charset="2"/>
              <a:buChar char="ü"/>
            </a:pPr>
            <a:r>
              <a:rPr lang="el-GR" sz="2800" b="1">
                <a:solidFill>
                  <a:schemeClr val="bg1"/>
                </a:solidFill>
              </a:rPr>
              <a:t>Έναρξη επιχείρησης</a:t>
            </a:r>
          </a:p>
          <a:p>
            <a:pPr algn="l"/>
            <a:r>
              <a:rPr lang="el-GR" sz="3600" b="1">
                <a:solidFill>
                  <a:schemeClr val="bg1"/>
                </a:solidFill>
              </a:rPr>
              <a:t> </a:t>
            </a:r>
          </a:p>
          <a:p>
            <a:pPr algn="l"/>
            <a:endParaRPr lang="el-GR" sz="3600">
              <a:solidFill>
                <a:schemeClr val="bg1"/>
              </a:solidFill>
            </a:endParaRPr>
          </a:p>
          <a:p>
            <a:pPr algn="l"/>
            <a:endParaRPr lang="el-GR" sz="3600">
              <a:solidFill>
                <a:schemeClr val="bg1"/>
              </a:solidFill>
            </a:endParaRPr>
          </a:p>
        </p:txBody>
      </p:sp>
    </p:spTree>
    <p:extLst>
      <p:ext uri="{BB962C8B-B14F-4D97-AF65-F5344CB8AC3E}">
        <p14:creationId xmlns:p14="http://schemas.microsoft.com/office/powerpoint/2010/main" val="263051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206542" y="535405"/>
            <a:ext cx="11670632" cy="57871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a:solidFill>
                <a:schemeClr val="bg1"/>
              </a:solidFill>
            </a:endParaRPr>
          </a:p>
          <a:p>
            <a:pPr algn="l"/>
            <a:r>
              <a:rPr lang="el-GR" sz="3600" b="1">
                <a:solidFill>
                  <a:schemeClr val="bg1"/>
                </a:solidFill>
              </a:rPr>
              <a:t>Ομαδική συζήτηση: </a:t>
            </a:r>
          </a:p>
          <a:p>
            <a:pPr marL="571500" indent="-571500" algn="l">
              <a:buFont typeface="Wingdings" panose="05000000000000000000" pitchFamily="2" charset="2"/>
              <a:buChar char="Ø"/>
            </a:pPr>
            <a:r>
              <a:rPr lang="el-GR" sz="3600" b="1">
                <a:solidFill>
                  <a:schemeClr val="bg1"/>
                </a:solidFill>
              </a:rPr>
              <a:t>Πότε εντοπίσατε μία ευκαιρία που μπορούσε να κάνει τη διαφορά?</a:t>
            </a:r>
          </a:p>
          <a:p>
            <a:pPr marL="571500" indent="-571500" algn="l">
              <a:buFont typeface="Wingdings" panose="05000000000000000000" pitchFamily="2" charset="2"/>
              <a:buChar char="Ø"/>
            </a:pPr>
            <a:endParaRPr lang="el-GR" sz="3600" b="1">
              <a:solidFill>
                <a:schemeClr val="bg1"/>
              </a:solidFill>
            </a:endParaRPr>
          </a:p>
          <a:p>
            <a:pPr marL="571500" indent="-571500" algn="l">
              <a:buFont typeface="Wingdings" panose="05000000000000000000" pitchFamily="2" charset="2"/>
              <a:buChar char="Ø"/>
            </a:pPr>
            <a:r>
              <a:rPr lang="el-GR" sz="3600" b="1">
                <a:solidFill>
                  <a:schemeClr val="bg1"/>
                </a:solidFill>
              </a:rPr>
              <a:t>Τί εμπόδια αντιμετωπίσατε?</a:t>
            </a:r>
          </a:p>
          <a:p>
            <a:pPr algn="l"/>
            <a:endParaRPr lang="el-GR" sz="3600" b="1">
              <a:solidFill>
                <a:schemeClr val="bg1"/>
              </a:solidFill>
            </a:endParaRPr>
          </a:p>
          <a:p>
            <a:pPr marL="571500" indent="-571500" algn="l">
              <a:buFont typeface="Wingdings" panose="05000000000000000000" pitchFamily="2" charset="2"/>
              <a:buChar char="Ø"/>
            </a:pPr>
            <a:r>
              <a:rPr lang="el-GR" sz="3600" b="1">
                <a:solidFill>
                  <a:schemeClr val="bg1"/>
                </a:solidFill>
              </a:rPr>
              <a:t>Ποιά θεωρείτε τη μεγαλύτερη ευκαιρία σας σήμερα?</a:t>
            </a:r>
          </a:p>
          <a:p>
            <a:pPr algn="l"/>
            <a:r>
              <a:rPr lang="el-GR" sz="3600" b="1">
                <a:solidFill>
                  <a:schemeClr val="bg1"/>
                </a:solidFill>
              </a:rPr>
              <a:t> </a:t>
            </a:r>
          </a:p>
          <a:p>
            <a:pPr algn="l"/>
            <a:endParaRPr lang="el-GR" sz="3600">
              <a:solidFill>
                <a:schemeClr val="bg1"/>
              </a:solidFill>
            </a:endParaRPr>
          </a:p>
          <a:p>
            <a:pPr algn="l"/>
            <a:endParaRPr lang="el-GR" sz="3600">
              <a:solidFill>
                <a:schemeClr val="bg1"/>
              </a:solidFill>
            </a:endParaRPr>
          </a:p>
        </p:txBody>
      </p:sp>
    </p:spTree>
    <p:extLst>
      <p:ext uri="{BB962C8B-B14F-4D97-AF65-F5344CB8AC3E}">
        <p14:creationId xmlns:p14="http://schemas.microsoft.com/office/powerpoint/2010/main" val="2777435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A7EE7F5-246C-4A27-2D2F-A8E35100E6DA}"/>
              </a:ext>
            </a:extLst>
          </p:cNvPr>
          <p:cNvSpPr txBox="1">
            <a:spLocks/>
          </p:cNvSpPr>
          <p:nvPr/>
        </p:nvSpPr>
        <p:spPr>
          <a:xfrm>
            <a:off x="2212976" y="2101726"/>
            <a:ext cx="3822700"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b="1" i="1">
              <a:solidFill>
                <a:srgbClr val="4E4D4D"/>
              </a:solidFill>
            </a:endParaRPr>
          </a:p>
        </p:txBody>
      </p:sp>
      <p:sp>
        <p:nvSpPr>
          <p:cNvPr id="6" name="Subtítulo 2">
            <a:extLst>
              <a:ext uri="{FF2B5EF4-FFF2-40B4-BE49-F238E27FC236}">
                <a16:creationId xmlns:a16="http://schemas.microsoft.com/office/drawing/2014/main" id="{0F1730EB-ED05-C8D3-316F-F49E046B8376}"/>
              </a:ext>
            </a:extLst>
          </p:cNvPr>
          <p:cNvSpPr txBox="1">
            <a:spLocks/>
          </p:cNvSpPr>
          <p:nvPr/>
        </p:nvSpPr>
        <p:spPr>
          <a:xfrm>
            <a:off x="471261" y="2245896"/>
            <a:ext cx="6756853"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dirty="0">
                <a:hlinkClick r:id="rId2"/>
              </a:rPr>
              <a:t>True </a:t>
            </a:r>
            <a:r>
              <a:rPr lang="en-US" dirty="0" err="1">
                <a:hlinkClick r:id="rId2"/>
              </a:rPr>
              <a:t>Story.mp4</a:t>
            </a:r>
            <a:endParaRPr lang="en-US" i="1" dirty="0">
              <a:solidFill>
                <a:srgbClr val="4E4D4D"/>
              </a:solidFill>
            </a:endParaRPr>
          </a:p>
        </p:txBody>
      </p:sp>
      <p:sp>
        <p:nvSpPr>
          <p:cNvPr id="7" name="Subtítulo 2">
            <a:extLst>
              <a:ext uri="{FF2B5EF4-FFF2-40B4-BE49-F238E27FC236}">
                <a16:creationId xmlns:a16="http://schemas.microsoft.com/office/drawing/2014/main" id="{38640EB7-297E-3DC7-2C83-06735A732B16}"/>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a:solidFill>
                <a:srgbClr val="7F8AF6"/>
              </a:solidFill>
            </a:endParaRPr>
          </a:p>
        </p:txBody>
      </p:sp>
      <p:sp>
        <p:nvSpPr>
          <p:cNvPr id="8" name="Subtítulo 2">
            <a:extLst>
              <a:ext uri="{FF2B5EF4-FFF2-40B4-BE49-F238E27FC236}">
                <a16:creationId xmlns:a16="http://schemas.microsoft.com/office/drawing/2014/main" id="{A9F1CA36-B6F0-8DF9-1F76-790B94B3A087}"/>
              </a:ext>
            </a:extLst>
          </p:cNvPr>
          <p:cNvSpPr txBox="1">
            <a:spLocks/>
          </p:cNvSpPr>
          <p:nvPr/>
        </p:nvSpPr>
        <p:spPr>
          <a:xfrm>
            <a:off x="339815" y="505326"/>
            <a:ext cx="6048953" cy="58534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solidFill>
                  <a:schemeClr val="bg1"/>
                </a:solidFill>
              </a:rPr>
              <a:t>Short Video (Success Story</a:t>
            </a:r>
            <a:r>
              <a:rPr lang="pt-PT" sz="2800" b="1">
                <a:solidFill>
                  <a:schemeClr val="bg1"/>
                </a:solidFill>
              </a:rPr>
              <a:t>: Zouan)</a:t>
            </a:r>
          </a:p>
        </p:txBody>
      </p:sp>
      <p:sp>
        <p:nvSpPr>
          <p:cNvPr id="9" name="Subtítulo 2">
            <a:extLst>
              <a:ext uri="{FF2B5EF4-FFF2-40B4-BE49-F238E27FC236}">
                <a16:creationId xmlns:a16="http://schemas.microsoft.com/office/drawing/2014/main" id="{1D5AD94F-AE84-9F5F-51E5-DC163C2CEC44}"/>
              </a:ext>
            </a:extLst>
          </p:cNvPr>
          <p:cNvSpPr txBox="1">
            <a:spLocks/>
          </p:cNvSpPr>
          <p:nvPr/>
        </p:nvSpPr>
        <p:spPr>
          <a:xfrm>
            <a:off x="7394576" y="2085579"/>
            <a:ext cx="3822700"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b="1" i="1">
              <a:solidFill>
                <a:srgbClr val="4E4D4D"/>
              </a:solidFill>
            </a:endParaRPr>
          </a:p>
        </p:txBody>
      </p:sp>
      <p:sp>
        <p:nvSpPr>
          <p:cNvPr id="12" name="Subtítulo 2">
            <a:extLst>
              <a:ext uri="{FF2B5EF4-FFF2-40B4-BE49-F238E27FC236}">
                <a16:creationId xmlns:a16="http://schemas.microsoft.com/office/drawing/2014/main" id="{F23A9B1C-C3D9-B8F2-1E33-C6D4B9E3D388}"/>
              </a:ext>
            </a:extLst>
          </p:cNvPr>
          <p:cNvSpPr txBox="1">
            <a:spLocks/>
          </p:cNvSpPr>
          <p:nvPr/>
        </p:nvSpPr>
        <p:spPr>
          <a:xfrm>
            <a:off x="7394576" y="3550085"/>
            <a:ext cx="3659554"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i="1">
                <a:solidFill>
                  <a:srgbClr val="4E4D4D"/>
                </a:solidFill>
                <a:effectLst/>
              </a:rPr>
              <a:t> </a:t>
            </a:r>
            <a:endParaRPr lang="en-US" i="1">
              <a:solidFill>
                <a:srgbClr val="4E4D4D"/>
              </a:solidFill>
            </a:endParaRPr>
          </a:p>
        </p:txBody>
      </p:sp>
    </p:spTree>
    <p:extLst>
      <p:ext uri="{BB962C8B-B14F-4D97-AF65-F5344CB8AC3E}">
        <p14:creationId xmlns:p14="http://schemas.microsoft.com/office/powerpoint/2010/main" val="2898425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372980" y="637674"/>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a:solidFill>
                  <a:schemeClr val="bg1"/>
                </a:solidFill>
              </a:rPr>
              <a:t>Συμπληρώστε τη φόρμα αυτο-αξιολόγησης σχετικά με τον  εντοπισμό επιχειρηματικών ιδεών, μετά το πέρας της σημερινής εκπαίδευσης.</a:t>
            </a:r>
            <a:endParaRPr lang="en-US" sz="3600">
              <a:solidFill>
                <a:schemeClr val="bg1"/>
              </a:solidFill>
            </a:endParaRPr>
          </a:p>
          <a:p>
            <a:pPr algn="l"/>
            <a:endParaRPr lang="el-GR" sz="3600">
              <a:solidFill>
                <a:schemeClr val="bg1"/>
              </a:solidFill>
            </a:endParaRPr>
          </a:p>
          <a:p>
            <a:pPr algn="l"/>
            <a:r>
              <a:rPr lang="en-US" sz="3600">
                <a:solidFill>
                  <a:schemeClr val="bg1"/>
                </a:solidFill>
                <a:hlinkClick r:id="rId2"/>
              </a:rPr>
              <a:t>https://stratigon.sharepoint.com/:w:/s/shared/EbtU2_tc-3VHnu3-6-9KnB4BygaV4EESB1GINgnkLeAmSw?e=CdY3CI</a:t>
            </a:r>
            <a:endParaRPr lang="en-US" sz="3600">
              <a:solidFill>
                <a:schemeClr val="bg1"/>
              </a:solidFill>
            </a:endParaRPr>
          </a:p>
          <a:p>
            <a:pPr algn="l"/>
            <a:endParaRPr lang="el-GR" sz="3600">
              <a:solidFill>
                <a:schemeClr val="bg1"/>
              </a:solidFill>
            </a:endParaRPr>
          </a:p>
          <a:p>
            <a:pPr algn="l"/>
            <a:r>
              <a:rPr lang="el-GR" sz="3600">
                <a:solidFill>
                  <a:schemeClr val="bg1"/>
                </a:solidFill>
              </a:rPr>
              <a:t>Αν θέλετε, συμπληρώστε την, ξανά, με την ολοκλήρωση του συνόλου της εκπαίδευσης.</a:t>
            </a: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248888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7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a:solidFill>
                <a:schemeClr val="bg1"/>
              </a:solidFill>
            </a:endParaRPr>
          </a:p>
          <a:p>
            <a:pPr algn="l"/>
            <a:endParaRPr lang="el-GR" sz="3600">
              <a:solidFill>
                <a:schemeClr val="bg1"/>
              </a:solidFill>
            </a:endParaRPr>
          </a:p>
          <a:p>
            <a:pPr algn="l"/>
            <a:r>
              <a:rPr lang="el-GR" sz="3600">
                <a:solidFill>
                  <a:schemeClr val="bg1"/>
                </a:solidFill>
              </a:rPr>
              <a:t>Τί εννοούμε όταν μιλάμε για «εντοπισμό ευκαιριών και δημιουργία αξίας»</a:t>
            </a:r>
          </a:p>
          <a:p>
            <a:pPr algn="l"/>
            <a:endParaRPr lang="el-GR" sz="3600">
              <a:solidFill>
                <a:schemeClr val="bg1"/>
              </a:solidFill>
            </a:endParaRPr>
          </a:p>
          <a:p>
            <a:pPr marL="571500" indent="-571500" algn="l">
              <a:buFont typeface="Wingdings" panose="05000000000000000000" pitchFamily="2" charset="2"/>
              <a:buChar char="v"/>
            </a:pPr>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10042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
        <p:nvSpPr>
          <p:cNvPr id="3" name="Subtítulo 2">
            <a:extLst>
              <a:ext uri="{FF2B5EF4-FFF2-40B4-BE49-F238E27FC236}">
                <a16:creationId xmlns:a16="http://schemas.microsoft.com/office/drawing/2014/main" id="{29A6DFC6-49A1-969A-4884-8A0F31973153}"/>
              </a:ext>
            </a:extLst>
          </p:cNvPr>
          <p:cNvSpPr txBox="1">
            <a:spLocks/>
          </p:cNvSpPr>
          <p:nvPr/>
        </p:nvSpPr>
        <p:spPr>
          <a:xfrm>
            <a:off x="902369" y="-60161"/>
            <a:ext cx="11670630" cy="6545177"/>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pic>
        <p:nvPicPr>
          <p:cNvPr id="6" name="Picture 5">
            <a:extLst>
              <a:ext uri="{FF2B5EF4-FFF2-40B4-BE49-F238E27FC236}">
                <a16:creationId xmlns:a16="http://schemas.microsoft.com/office/drawing/2014/main" id="{877C8AF4-D0E5-6E0B-5CFB-F53CB4BAF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56"/>
            <a:ext cx="12192000" cy="6858000"/>
          </a:xfrm>
          <a:prstGeom prst="rect">
            <a:avLst/>
          </a:prstGeom>
        </p:spPr>
      </p:pic>
    </p:spTree>
    <p:extLst>
      <p:ext uri="{BB962C8B-B14F-4D97-AF65-F5344CB8AC3E}">
        <p14:creationId xmlns:p14="http://schemas.microsoft.com/office/powerpoint/2010/main" val="41495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a:solidFill>
                  <a:schemeClr val="bg1"/>
                </a:solidFill>
              </a:rPr>
              <a:t>Τί εννοούμε όταν μιλάμε για «εντοπισμό ευκαιριών»</a:t>
            </a:r>
          </a:p>
          <a:p>
            <a:pPr algn="l"/>
            <a:endParaRPr lang="el-GR" sz="3600">
              <a:solidFill>
                <a:schemeClr val="bg1"/>
              </a:solidFill>
            </a:endParaRPr>
          </a:p>
          <a:p>
            <a:pPr marL="571500" indent="-571500" algn="l">
              <a:buFont typeface="Wingdings" panose="05000000000000000000" pitchFamily="2" charset="2"/>
              <a:buChar char="Ø"/>
            </a:pPr>
            <a:r>
              <a:rPr lang="el-GR" sz="3600" u="sng">
                <a:solidFill>
                  <a:schemeClr val="bg1"/>
                </a:solidFill>
              </a:rPr>
              <a:t>Επιχειρηματικότητα συνδέεται με τον εντοπισμό / αξιοποίηση ευκαιριών</a:t>
            </a:r>
            <a:r>
              <a:rPr lang="el-GR" sz="3600">
                <a:solidFill>
                  <a:schemeClr val="bg1"/>
                </a:solidFill>
              </a:rPr>
              <a:t>. Απαιτείται:</a:t>
            </a:r>
          </a:p>
          <a:p>
            <a:pPr marL="571500" indent="-571500" algn="l">
              <a:buFont typeface="Wingdings" panose="05000000000000000000" pitchFamily="2" charset="2"/>
              <a:buChar char="Ø"/>
            </a:pPr>
            <a:r>
              <a:rPr lang="el-GR" sz="3600">
                <a:solidFill>
                  <a:schemeClr val="bg1"/>
                </a:solidFill>
              </a:rPr>
              <a:t>Χρήση Φαντασίας και Ικανοτήτων </a:t>
            </a:r>
          </a:p>
          <a:p>
            <a:pPr marL="571500" indent="-571500" algn="l">
              <a:buFont typeface="Wingdings" panose="05000000000000000000" pitchFamily="2" charset="2"/>
              <a:buChar char="Ø"/>
            </a:pPr>
            <a:r>
              <a:rPr lang="el-GR" sz="3600">
                <a:solidFill>
                  <a:schemeClr val="bg1"/>
                </a:solidFill>
              </a:rPr>
              <a:t>Αναγνώριση, αξιολόγηση, ανάληψη δράσης</a:t>
            </a:r>
          </a:p>
          <a:p>
            <a:pPr marL="571500" indent="-571500" algn="l">
              <a:buFont typeface="Wingdings" panose="05000000000000000000" pitchFamily="2" charset="2"/>
              <a:buChar char="v"/>
            </a:pPr>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100980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54142" y="48127"/>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589549" y="608976"/>
            <a:ext cx="10720136" cy="5640047"/>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b="1">
                <a:solidFill>
                  <a:schemeClr val="bg1"/>
                </a:solidFill>
              </a:rPr>
              <a:t>Εναλλακτικές χρήσεις. Αντικείμενο: Εφημερίδα</a:t>
            </a:r>
            <a:endParaRPr lang="pt-PT" sz="3600" b="1">
              <a:solidFill>
                <a:schemeClr val="bg1"/>
              </a:solidFill>
            </a:endParaRPr>
          </a:p>
        </p:txBody>
      </p:sp>
      <p:graphicFrame>
        <p:nvGraphicFramePr>
          <p:cNvPr id="3" name="Table 3">
            <a:extLst>
              <a:ext uri="{FF2B5EF4-FFF2-40B4-BE49-F238E27FC236}">
                <a16:creationId xmlns:a16="http://schemas.microsoft.com/office/drawing/2014/main" id="{F7833356-CA30-8484-4699-BAD6EBC5B9EC}"/>
              </a:ext>
            </a:extLst>
          </p:cNvPr>
          <p:cNvGraphicFramePr>
            <a:graphicFrameLocks noGrp="1"/>
          </p:cNvGraphicFramePr>
          <p:nvPr>
            <p:extLst>
              <p:ext uri="{D42A27DB-BD31-4B8C-83A1-F6EECF244321}">
                <p14:modId xmlns:p14="http://schemas.microsoft.com/office/powerpoint/2010/main" val="3391650461"/>
              </p:ext>
            </p:extLst>
          </p:nvPr>
        </p:nvGraphicFramePr>
        <p:xfrm>
          <a:off x="589549" y="1540043"/>
          <a:ext cx="10720136" cy="4758173"/>
        </p:xfrm>
        <a:graphic>
          <a:graphicData uri="http://schemas.openxmlformats.org/drawingml/2006/table">
            <a:tbl>
              <a:tblPr firstRow="1" bandRow="1">
                <a:tableStyleId>{F5AB1C69-6EDB-4FF4-983F-18BD219EF322}</a:tableStyleId>
              </a:tblPr>
              <a:tblGrid>
                <a:gridCol w="1406574">
                  <a:extLst>
                    <a:ext uri="{9D8B030D-6E8A-4147-A177-3AD203B41FA5}">
                      <a16:colId xmlns:a16="http://schemas.microsoft.com/office/drawing/2014/main" val="1120888275"/>
                    </a:ext>
                  </a:extLst>
                </a:gridCol>
                <a:gridCol w="3009417">
                  <a:extLst>
                    <a:ext uri="{9D8B030D-6E8A-4147-A177-3AD203B41FA5}">
                      <a16:colId xmlns:a16="http://schemas.microsoft.com/office/drawing/2014/main" val="4081269821"/>
                    </a:ext>
                  </a:extLst>
                </a:gridCol>
                <a:gridCol w="6304145">
                  <a:extLst>
                    <a:ext uri="{9D8B030D-6E8A-4147-A177-3AD203B41FA5}">
                      <a16:colId xmlns:a16="http://schemas.microsoft.com/office/drawing/2014/main" val="83202630"/>
                    </a:ext>
                  </a:extLst>
                </a:gridCol>
              </a:tblGrid>
              <a:tr h="542561">
                <a:tc>
                  <a:txBody>
                    <a:bodyPr/>
                    <a:lstStyle/>
                    <a:p>
                      <a:r>
                        <a:rPr lang="el-GR"/>
                        <a:t>ΙΔΕΑ</a:t>
                      </a:r>
                    </a:p>
                  </a:txBody>
                  <a:tcPr>
                    <a:lnT w="12700" cap="flat" cmpd="sng" algn="ctr">
                      <a:solidFill>
                        <a:schemeClr val="tx1"/>
                      </a:solidFill>
                      <a:prstDash val="solid"/>
                      <a:round/>
                      <a:headEnd type="none" w="med" len="med"/>
                      <a:tailEnd type="none" w="med" len="med"/>
                    </a:lnT>
                  </a:tcPr>
                </a:tc>
                <a:tc>
                  <a:txBody>
                    <a:bodyPr/>
                    <a:lstStyle/>
                    <a:p>
                      <a:r>
                        <a:rPr lang="el-GR"/>
                        <a:t>ΠΕΡΙΓΡΑΦΗ </a:t>
                      </a:r>
                    </a:p>
                  </a:txBody>
                  <a:tcPr/>
                </a:tc>
                <a:tc>
                  <a:txBody>
                    <a:bodyPr/>
                    <a:lstStyle/>
                    <a:p>
                      <a:r>
                        <a:rPr lang="el-GR"/>
                        <a:t>ΣΧΕΔΙΟ (Προαιρετικό)</a:t>
                      </a:r>
                    </a:p>
                  </a:txBody>
                  <a:tcPr/>
                </a:tc>
                <a:extLst>
                  <a:ext uri="{0D108BD9-81ED-4DB2-BD59-A6C34878D82A}">
                    <a16:rowId xmlns:a16="http://schemas.microsoft.com/office/drawing/2014/main" val="1532042890"/>
                  </a:ext>
                </a:extLst>
              </a:tr>
              <a:tr h="844556">
                <a:tc>
                  <a:txBody>
                    <a:bodyPr/>
                    <a:lstStyle/>
                    <a:p>
                      <a:r>
                        <a:rPr lang="el-GR"/>
                        <a:t>1</a:t>
                      </a:r>
                    </a:p>
                  </a:txBody>
                  <a:tcPr/>
                </a:tc>
                <a:tc>
                  <a:txBody>
                    <a:bodyPr/>
                    <a:lstStyle/>
                    <a:p>
                      <a:endParaRPr lang="el-GR"/>
                    </a:p>
                  </a:txBody>
                  <a:tcPr/>
                </a:tc>
                <a:tc>
                  <a:txBody>
                    <a:bodyPr/>
                    <a:lstStyle/>
                    <a:p>
                      <a:endParaRPr lang="el-GR"/>
                    </a:p>
                    <a:p>
                      <a:endParaRPr lang="el-GR"/>
                    </a:p>
                    <a:p>
                      <a:endParaRPr lang="el-GR"/>
                    </a:p>
                  </a:txBody>
                  <a:tcPr/>
                </a:tc>
                <a:extLst>
                  <a:ext uri="{0D108BD9-81ED-4DB2-BD59-A6C34878D82A}">
                    <a16:rowId xmlns:a16="http://schemas.microsoft.com/office/drawing/2014/main" val="1040536646"/>
                  </a:ext>
                </a:extLst>
              </a:tr>
              <a:tr h="844556">
                <a:tc>
                  <a:txBody>
                    <a:bodyPr/>
                    <a:lstStyle/>
                    <a:p>
                      <a:r>
                        <a:rPr lang="el-GR"/>
                        <a:t>2</a:t>
                      </a:r>
                    </a:p>
                  </a:txBody>
                  <a:tcPr/>
                </a:tc>
                <a:tc>
                  <a:txBody>
                    <a:bodyPr/>
                    <a:lstStyle/>
                    <a:p>
                      <a:endParaRPr lang="el-GR"/>
                    </a:p>
                  </a:txBody>
                  <a:tcPr/>
                </a:tc>
                <a:tc>
                  <a:txBody>
                    <a:bodyPr/>
                    <a:lstStyle/>
                    <a:p>
                      <a:endParaRPr lang="el-GR"/>
                    </a:p>
                    <a:p>
                      <a:endParaRPr lang="el-GR"/>
                    </a:p>
                    <a:p>
                      <a:endParaRPr lang="el-GR"/>
                    </a:p>
                  </a:txBody>
                  <a:tcPr/>
                </a:tc>
                <a:extLst>
                  <a:ext uri="{0D108BD9-81ED-4DB2-BD59-A6C34878D82A}">
                    <a16:rowId xmlns:a16="http://schemas.microsoft.com/office/drawing/2014/main" val="2614353139"/>
                  </a:ext>
                </a:extLst>
              </a:tr>
              <a:tr h="591189">
                <a:tc>
                  <a:txBody>
                    <a:bodyPr/>
                    <a:lstStyle/>
                    <a:p>
                      <a:r>
                        <a:rPr lang="el-GR"/>
                        <a:t>3</a:t>
                      </a:r>
                    </a:p>
                  </a:txBody>
                  <a:tcPr/>
                </a:tc>
                <a:tc>
                  <a:txBody>
                    <a:bodyPr/>
                    <a:lstStyle/>
                    <a:p>
                      <a:endParaRPr lang="el-GR"/>
                    </a:p>
                  </a:txBody>
                  <a:tcPr/>
                </a:tc>
                <a:tc>
                  <a:txBody>
                    <a:bodyPr/>
                    <a:lstStyle/>
                    <a:p>
                      <a:endParaRPr lang="el-GR"/>
                    </a:p>
                    <a:p>
                      <a:endParaRPr lang="el-GR"/>
                    </a:p>
                    <a:p>
                      <a:endParaRPr lang="el-GR"/>
                    </a:p>
                  </a:txBody>
                  <a:tcPr/>
                </a:tc>
                <a:extLst>
                  <a:ext uri="{0D108BD9-81ED-4DB2-BD59-A6C34878D82A}">
                    <a16:rowId xmlns:a16="http://schemas.microsoft.com/office/drawing/2014/main" val="3093654751"/>
                  </a:ext>
                </a:extLst>
              </a:tr>
              <a:tr h="490804">
                <a:tc>
                  <a:txBody>
                    <a:bodyPr/>
                    <a:lstStyle/>
                    <a:p>
                      <a:r>
                        <a:rPr lang="el-GR"/>
                        <a:t>4</a:t>
                      </a: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812934824"/>
                  </a:ext>
                </a:extLst>
              </a:tr>
              <a:tr h="490804">
                <a:tc>
                  <a:txBody>
                    <a:bodyPr/>
                    <a:lstStyle/>
                    <a:p>
                      <a:r>
                        <a:rPr lang="el-GR"/>
                        <a:t>5</a:t>
                      </a: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653934680"/>
                  </a:ext>
                </a:extLst>
              </a:tr>
              <a:tr h="490804">
                <a:tc>
                  <a:txBody>
                    <a:bodyPr/>
                    <a:lstStyle/>
                    <a:p>
                      <a:r>
                        <a:rPr lang="el-GR"/>
                        <a:t>6</a:t>
                      </a:r>
                    </a:p>
                  </a:txBody>
                  <a:tcPr>
                    <a:lnL w="12700" cap="flat" cmpd="sng" algn="ctr">
                      <a:solidFill>
                        <a:schemeClr val="tx1"/>
                      </a:solidFill>
                      <a:prstDash val="solid"/>
                      <a:round/>
                      <a:headEnd type="none" w="med" len="med"/>
                      <a:tailEnd type="none" w="med" len="med"/>
                    </a:lnL>
                  </a:tcPr>
                </a:tc>
                <a:tc>
                  <a:txBody>
                    <a:bodyPr/>
                    <a:lstStyle/>
                    <a:p>
                      <a:endParaRPr lang="el-GR"/>
                    </a:p>
                  </a:txBody>
                  <a:tcPr/>
                </a:tc>
                <a:tc>
                  <a:txBody>
                    <a:bodyPr/>
                    <a:lstStyle/>
                    <a:p>
                      <a:endParaRPr lang="el-GR"/>
                    </a:p>
                  </a:txBody>
                  <a:tcPr/>
                </a:tc>
                <a:extLst>
                  <a:ext uri="{0D108BD9-81ED-4DB2-BD59-A6C34878D82A}">
                    <a16:rowId xmlns:a16="http://schemas.microsoft.com/office/drawing/2014/main" val="3420656234"/>
                  </a:ext>
                </a:extLst>
              </a:tr>
            </a:tbl>
          </a:graphicData>
        </a:graphic>
      </p:graphicFrame>
    </p:spTree>
    <p:extLst>
      <p:ext uri="{BB962C8B-B14F-4D97-AF65-F5344CB8AC3E}">
        <p14:creationId xmlns:p14="http://schemas.microsoft.com/office/powerpoint/2010/main" val="322587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b="1">
                <a:solidFill>
                  <a:schemeClr val="bg1"/>
                </a:solidFill>
              </a:rPr>
              <a:t>3 βασικά βήματα για τον εντοπισμό και την </a:t>
            </a:r>
            <a:r>
              <a:rPr lang="el-GR" sz="3600" b="1" u="sng">
                <a:solidFill>
                  <a:schemeClr val="bg1"/>
                </a:solidFill>
              </a:rPr>
              <a:t>αξιοποίηση </a:t>
            </a:r>
            <a:r>
              <a:rPr lang="el-GR" sz="3600" b="1">
                <a:solidFill>
                  <a:schemeClr val="bg1"/>
                </a:solidFill>
              </a:rPr>
              <a:t>ευκαιριών:</a:t>
            </a:r>
          </a:p>
          <a:p>
            <a:pPr algn="l"/>
            <a:endParaRPr lang="el-GR" sz="3600" b="1">
              <a:solidFill>
                <a:schemeClr val="bg1"/>
              </a:solidFill>
            </a:endParaRPr>
          </a:p>
          <a:p>
            <a:pPr marL="742950" indent="-742950" algn="l">
              <a:buFont typeface="+mj-lt"/>
              <a:buAutoNum type="arabicParenR"/>
            </a:pPr>
            <a:r>
              <a:rPr lang="el-GR" sz="3600" b="1">
                <a:solidFill>
                  <a:schemeClr val="bg1"/>
                </a:solidFill>
              </a:rPr>
              <a:t>Αναζήτηση ευκαιριών (</a:t>
            </a:r>
            <a:r>
              <a:rPr lang="en-US" sz="3600" b="1">
                <a:solidFill>
                  <a:schemeClr val="bg1"/>
                </a:solidFill>
              </a:rPr>
              <a:t>opportunity seeking</a:t>
            </a:r>
            <a:r>
              <a:rPr lang="el-GR" sz="3600" b="1">
                <a:solidFill>
                  <a:schemeClr val="bg1"/>
                </a:solidFill>
              </a:rPr>
              <a:t>)</a:t>
            </a:r>
          </a:p>
          <a:p>
            <a:pPr marL="742950" indent="-742950" algn="l">
              <a:buFont typeface="+mj-lt"/>
              <a:buAutoNum type="arabicParenR"/>
            </a:pPr>
            <a:r>
              <a:rPr lang="el-GR" sz="3600" b="1">
                <a:solidFill>
                  <a:schemeClr val="bg1"/>
                </a:solidFill>
              </a:rPr>
              <a:t>Ανάλυση ευκαιριών (</a:t>
            </a:r>
            <a:r>
              <a:rPr lang="en-US" sz="3600" b="1">
                <a:solidFill>
                  <a:schemeClr val="bg1"/>
                </a:solidFill>
              </a:rPr>
              <a:t>opportunity</a:t>
            </a:r>
            <a:r>
              <a:rPr lang="el-GR" sz="3600" b="1">
                <a:solidFill>
                  <a:schemeClr val="bg1"/>
                </a:solidFill>
              </a:rPr>
              <a:t> </a:t>
            </a:r>
            <a:r>
              <a:rPr lang="en-US" sz="3600" b="1">
                <a:solidFill>
                  <a:schemeClr val="bg1"/>
                </a:solidFill>
              </a:rPr>
              <a:t>screening</a:t>
            </a:r>
            <a:r>
              <a:rPr lang="el-GR" sz="3600" b="1">
                <a:solidFill>
                  <a:schemeClr val="bg1"/>
                </a:solidFill>
              </a:rPr>
              <a:t>)</a:t>
            </a:r>
          </a:p>
          <a:p>
            <a:pPr marL="742950" indent="-742950" algn="l">
              <a:buFont typeface="+mj-lt"/>
              <a:buAutoNum type="arabicParenR"/>
            </a:pPr>
            <a:r>
              <a:rPr lang="el-GR" sz="3600" b="1">
                <a:solidFill>
                  <a:schemeClr val="bg1"/>
                </a:solidFill>
              </a:rPr>
              <a:t>Αξιοποίηση ευκαιριών (</a:t>
            </a:r>
            <a:r>
              <a:rPr lang="en-US" sz="3600" b="1">
                <a:solidFill>
                  <a:schemeClr val="bg1"/>
                </a:solidFill>
              </a:rPr>
              <a:t>opportunity seizing</a:t>
            </a:r>
            <a:r>
              <a:rPr lang="el-GR" sz="3600" b="1">
                <a:solidFill>
                  <a:schemeClr val="bg1"/>
                </a:solidFill>
              </a:rPr>
              <a:t>)</a:t>
            </a:r>
          </a:p>
          <a:p>
            <a:pPr marL="742950" indent="-742950" algn="l">
              <a:buFont typeface="+mj-lt"/>
              <a:buAutoNum type="arabicParenR"/>
            </a:pPr>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227246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108284" y="-1"/>
            <a:ext cx="12300284" cy="6809873"/>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409075" y="661737"/>
            <a:ext cx="10720136" cy="48246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600" b="1">
                <a:solidFill>
                  <a:schemeClr val="bg1"/>
                </a:solidFill>
              </a:rPr>
              <a:t>3 βασικά βήματα για τον εντοπισμό και την </a:t>
            </a:r>
            <a:r>
              <a:rPr lang="el-GR" sz="3600" b="1" u="sng">
                <a:solidFill>
                  <a:schemeClr val="bg1"/>
                </a:solidFill>
              </a:rPr>
              <a:t>αξιοποίηση </a:t>
            </a:r>
            <a:r>
              <a:rPr lang="el-GR" sz="3600" b="1">
                <a:solidFill>
                  <a:schemeClr val="bg1"/>
                </a:solidFill>
              </a:rPr>
              <a:t>ευκαιριών:</a:t>
            </a:r>
          </a:p>
          <a:p>
            <a:pPr algn="l"/>
            <a:endParaRPr lang="el-GR" sz="3600" b="1">
              <a:solidFill>
                <a:schemeClr val="bg1"/>
              </a:solidFill>
            </a:endParaRPr>
          </a:p>
          <a:p>
            <a:pPr marL="742950" indent="-742950" algn="l">
              <a:buFont typeface="+mj-lt"/>
              <a:buAutoNum type="arabicParenR"/>
            </a:pPr>
            <a:r>
              <a:rPr lang="el-GR" sz="3600" b="1">
                <a:solidFill>
                  <a:schemeClr val="bg1"/>
                </a:solidFill>
              </a:rPr>
              <a:t>Αναζήτηση ευκαιριών (</a:t>
            </a:r>
            <a:r>
              <a:rPr lang="en-US" sz="3600" b="1">
                <a:solidFill>
                  <a:schemeClr val="bg1"/>
                </a:solidFill>
              </a:rPr>
              <a:t>opportunity seeking</a:t>
            </a:r>
            <a:r>
              <a:rPr lang="el-GR" sz="3600" b="1">
                <a:solidFill>
                  <a:schemeClr val="bg1"/>
                </a:solidFill>
              </a:rPr>
              <a:t>)</a:t>
            </a:r>
          </a:p>
          <a:p>
            <a:pPr algn="l"/>
            <a:endParaRPr lang="el-GR" sz="3600" b="1">
              <a:solidFill>
                <a:schemeClr val="bg1"/>
              </a:solidFill>
            </a:endParaRPr>
          </a:p>
          <a:p>
            <a:pPr algn="l"/>
            <a:r>
              <a:rPr lang="el-GR" sz="3600" b="1" u="sng">
                <a:solidFill>
                  <a:schemeClr val="bg1"/>
                </a:solidFill>
              </a:rPr>
              <a:t>Εντοπίζοντας ένα «κενό» στην αγορά, μία ανάγκη για την οποία δεν υπάρχει (επαρκής) λύση </a:t>
            </a:r>
          </a:p>
          <a:p>
            <a:pPr marL="742950" indent="-742950" algn="l">
              <a:buFont typeface="+mj-lt"/>
              <a:buAutoNum type="arabicParenR"/>
            </a:pPr>
            <a:endParaRPr lang="el-GR" sz="3600" b="1">
              <a:solidFill>
                <a:schemeClr val="bg1"/>
              </a:solidFill>
            </a:endParaRPr>
          </a:p>
          <a:p>
            <a:pPr algn="l"/>
            <a:endParaRPr lang="el-GR" sz="3600">
              <a:solidFill>
                <a:schemeClr val="bg1"/>
              </a:solidFill>
            </a:endParaRPr>
          </a:p>
          <a:p>
            <a:pPr algn="l"/>
            <a:endParaRPr lang="el-GR" sz="3600">
              <a:solidFill>
                <a:schemeClr val="bg1"/>
              </a:solidFill>
            </a:endParaRPr>
          </a:p>
          <a:p>
            <a:pPr algn="l"/>
            <a:endParaRPr lang="el-GR" sz="3600">
              <a:solidFill>
                <a:schemeClr val="bg1"/>
              </a:solidFill>
            </a:endParaRPr>
          </a:p>
          <a:p>
            <a:pPr algn="l"/>
            <a:br>
              <a:rPr lang="pt-PT" sz="3600">
                <a:solidFill>
                  <a:schemeClr val="bg1"/>
                </a:solidFill>
              </a:rPr>
            </a:br>
            <a:endParaRPr lang="pt-PT" sz="3600">
              <a:solidFill>
                <a:schemeClr val="bg1"/>
              </a:solidFill>
            </a:endParaRPr>
          </a:p>
        </p:txBody>
      </p:sp>
    </p:spTree>
    <p:extLst>
      <p:ext uri="{BB962C8B-B14F-4D97-AF65-F5344CB8AC3E}">
        <p14:creationId xmlns:p14="http://schemas.microsoft.com/office/powerpoint/2010/main" val="1848795521"/>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0d6392-6280-406e-8abb-192204cae835">
      <Terms xmlns="http://schemas.microsoft.com/office/infopath/2007/PartnerControls"/>
    </lcf76f155ced4ddcb4097134ff3c332f>
    <TaxCatchAll xmlns="6147d5a9-d9fc-485c-b7f5-f60db4affe63" xsi:nil="true"/>
    <SharedWithUsers xmlns="6147d5a9-d9fc-485c-b7f5-f60db4affe63">
      <UserInfo>
        <DisplayName/>
        <AccountId xsi:nil="true"/>
        <AccountType/>
      </UserInfo>
    </SharedWithUsers>
    <MediaLengthInSeconds xmlns="a00d6392-6280-406e-8abb-192204cae8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C547182C2D0F47A2252171A0F06222" ma:contentTypeVersion="18" ma:contentTypeDescription="Create a new document." ma:contentTypeScope="" ma:versionID="1597d22577e9575f99e24309ee0e44af">
  <xsd:schema xmlns:xsd="http://www.w3.org/2001/XMLSchema" xmlns:xs="http://www.w3.org/2001/XMLSchema" xmlns:p="http://schemas.microsoft.com/office/2006/metadata/properties" xmlns:ns2="a00d6392-6280-406e-8abb-192204cae835" xmlns:ns3="6147d5a9-d9fc-485c-b7f5-f60db4affe63" targetNamespace="http://schemas.microsoft.com/office/2006/metadata/properties" ma:root="true" ma:fieldsID="75a0ca19de23e4869b471ccc54acd734" ns2:_="" ns3:_="">
    <xsd:import namespace="a00d6392-6280-406e-8abb-192204cae835"/>
    <xsd:import namespace="6147d5a9-d9fc-485c-b7f5-f60db4aff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d6392-6280-406e-8abb-192204cae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e544a5-5024-496a-80fa-bd27f993d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47d5a9-d9fc-485c-b7f5-f60db4affe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682c2e-d20d-4ecc-af68-6d047d9c560b}" ma:internalName="TaxCatchAll" ma:showField="CatchAllData" ma:web="6147d5a9-d9fc-485c-b7f5-f60db4affe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2D9D8-2EA3-43B9-BBBF-EA691D38FFFE}">
  <ds:schemaRefs>
    <ds:schemaRef ds:uri="http://purl.org/dc/elements/1.1/"/>
    <ds:schemaRef ds:uri="http://purl.org/dc/terms/"/>
    <ds:schemaRef ds:uri="http://schemas.openxmlformats.org/package/2006/metadata/core-properties"/>
    <ds:schemaRef ds:uri="6bee7744-68fa-4e7d-8d19-9804886a3fbf"/>
    <ds:schemaRef ds:uri="http://schemas.microsoft.com/office/2006/documentManagement/types"/>
    <ds:schemaRef ds:uri="http://schemas.microsoft.com/office/infopath/2007/PartnerControls"/>
    <ds:schemaRef ds:uri="b00c3d66-fa5a-40c4-9c7d-6223a88ca73c"/>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87B5195-0093-44C2-B43D-B1F47D4C8F7F}"/>
</file>

<file path=customXml/itemProps3.xml><?xml version="1.0" encoding="utf-8"?>
<ds:datastoreItem xmlns:ds="http://schemas.openxmlformats.org/officeDocument/2006/customXml" ds:itemID="{5DCE70CA-881E-484F-ADD9-B0EA1B3799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1232</Words>
  <Application>Microsoft Office PowerPoint</Application>
  <PresentationFormat>Ευρεία οθόνη</PresentationFormat>
  <Paragraphs>341</Paragraphs>
  <Slides>35</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35</vt:i4>
      </vt:variant>
    </vt:vector>
  </HeadingPairs>
  <TitlesOfParts>
    <vt:vector size="45" baseType="lpstr">
      <vt:lpstr>-apple-system</vt:lpstr>
      <vt:lpstr>Arial</vt:lpstr>
      <vt:lpstr>Calibri</vt:lpstr>
      <vt:lpstr>Calibri Light</vt:lpstr>
      <vt:lpstr>Cento</vt:lpstr>
      <vt:lpstr>Courier New</vt:lpstr>
      <vt:lpstr>Open Sans Light</vt:lpstr>
      <vt:lpstr>Open Sans SemiBold</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Rural Elders to  Boost Creativity in Agriculture</dc:title>
  <dc:creator>Claudia Alves</dc:creator>
  <cp:lastModifiedBy>Stratigon_Customer Service</cp:lastModifiedBy>
  <cp:revision>1</cp:revision>
  <dcterms:created xsi:type="dcterms:W3CDTF">2021-04-16T10:13:33Z</dcterms:created>
  <dcterms:modified xsi:type="dcterms:W3CDTF">2023-01-23T09:04:04Z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0x010100A0C547182C2D0F47A2252171A0F06222</vt:lpwstr>
  </property>
  <property fmtid="{D5CDD505-2E9C-101B-9397-08002B2CF9AE}" pid="3" name="MediaServiceImageTags">
    <vt:lpwstr/>
  </property>
  <property fmtid="{D5CDD505-2E9C-101B-9397-08002B2CF9AE}" pid="4" name="Order">
    <vt:r8>297000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