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27"/>
  </p:notesMasterIdLst>
  <p:handoutMasterIdLst>
    <p:handoutMasterId r:id="rId28"/>
  </p:handoutMasterIdLst>
  <p:sldIdLst>
    <p:sldId id="363" r:id="rId5"/>
    <p:sldId id="382" r:id="rId6"/>
    <p:sldId id="383" r:id="rId7"/>
    <p:sldId id="355" r:id="rId8"/>
    <p:sldId id="366" r:id="rId9"/>
    <p:sldId id="368" r:id="rId10"/>
    <p:sldId id="369" r:id="rId11"/>
    <p:sldId id="370" r:id="rId12"/>
    <p:sldId id="371" r:id="rId13"/>
    <p:sldId id="372" r:id="rId14"/>
    <p:sldId id="354" r:id="rId15"/>
    <p:sldId id="374" r:id="rId16"/>
    <p:sldId id="375" r:id="rId17"/>
    <p:sldId id="377" r:id="rId18"/>
    <p:sldId id="378" r:id="rId19"/>
    <p:sldId id="376" r:id="rId20"/>
    <p:sldId id="379" r:id="rId21"/>
    <p:sldId id="384" r:id="rId22"/>
    <p:sldId id="381" r:id="rId23"/>
    <p:sldId id="380" r:id="rId24"/>
    <p:sldId id="364" r:id="rId25"/>
    <p:sldId id="36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AF6"/>
    <a:srgbClr val="CCCFFC"/>
    <a:srgbClr val="9DA4F9"/>
    <a:srgbClr val="B7BCFB"/>
    <a:srgbClr val="8E96F8"/>
    <a:srgbClr val="979DF7"/>
    <a:srgbClr val="949AF8"/>
    <a:srgbClr val="939CF9"/>
    <a:srgbClr val="838EF7"/>
    <a:srgbClr val="4E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D7E29-605A-454F-BD52-B8CF61E23AC0}" v="13" dt="2022-10-11T10:49:49.575"/>
  </p1510:revLst>
</p1510:revInfo>
</file>

<file path=ppt/tableStyles.xml><?xml version="1.0" encoding="utf-8"?>
<a:tblStyleLst xmlns:a="http://schemas.openxmlformats.org/drawingml/2006/main" def="{5C22544A-7EE6-4342-B048-85BDC9FD1C3A}">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373" autoAdjust="0"/>
  </p:normalViewPr>
  <p:slideViewPr>
    <p:cSldViewPr snapToGrid="0">
      <p:cViewPr varScale="1">
        <p:scale>
          <a:sx n="58" d="100"/>
          <a:sy n="58" d="100"/>
        </p:scale>
        <p:origin x="1004" y="52"/>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060EEFE7-2C8E-4AA1-B8FB-C267DDB289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7AB02AD0-39D8-48A9-9BFE-5DA018750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908C7-CA69-4BB4-A21B-88ADD1DA7875}" type="datetimeFigureOut">
              <a:rPr lang="pt-PT" smtClean="0"/>
              <a:t>05/05/2023</a:t>
            </a:fld>
            <a:endParaRPr lang="pt-PT"/>
          </a:p>
        </p:txBody>
      </p:sp>
      <p:sp>
        <p:nvSpPr>
          <p:cNvPr id="4" name="Marcador de Posição do Rodapé 3">
            <a:extLst>
              <a:ext uri="{FF2B5EF4-FFF2-40B4-BE49-F238E27FC236}">
                <a16:creationId xmlns:a16="http://schemas.microsoft.com/office/drawing/2014/main" id="{7D30373E-3A03-49FA-88C6-3E4481DBE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792A7C72-2FDC-49E3-A415-272E632A5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43DC52-ED90-40A7-B381-3F436E035CC3}" type="slidenum">
              <a:rPr lang="pt-PT" smtClean="0"/>
              <a:t>‹nº›</a:t>
            </a:fld>
            <a:endParaRPr lang="pt-PT"/>
          </a:p>
        </p:txBody>
      </p:sp>
    </p:spTree>
    <p:extLst>
      <p:ext uri="{BB962C8B-B14F-4D97-AF65-F5344CB8AC3E}">
        <p14:creationId xmlns:p14="http://schemas.microsoft.com/office/powerpoint/2010/main" val="312499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8EF06-2AF0-4619-BC3B-04B9BB5FCA6B}" type="datetimeFigureOut">
              <a:rPr lang="pt-PT" smtClean="0"/>
              <a:t>05/05/2023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F490-A199-41CB-8A2E-FA2DE56CBB35}" type="slidenum">
              <a:rPr lang="pt-PT" smtClean="0"/>
              <a:t>‹nº›</a:t>
            </a:fld>
            <a:endParaRPr lang="pt-PT"/>
          </a:p>
        </p:txBody>
      </p:sp>
    </p:spTree>
    <p:extLst>
      <p:ext uri="{BB962C8B-B14F-4D97-AF65-F5344CB8AC3E}">
        <p14:creationId xmlns:p14="http://schemas.microsoft.com/office/powerpoint/2010/main" val="231043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a16="http://schemas.microsoft.com/office/drawing/2014/main" id="{5D06550B-ADEB-2143-DE24-6B00B08699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a16="http://schemas.microsoft.com/office/drawing/2014/main" id="{D278C851-64B5-D211-CC18-21AE23C85839}"/>
              </a:ext>
            </a:extLst>
          </p:cNvPr>
          <p:cNvSpPr/>
          <p:nvPr userDrawn="1"/>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a16="http://schemas.microsoft.com/office/drawing/2014/main" id="{7AE795AF-3CD2-5869-1BBD-61203FC91C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a16="http://schemas.microsoft.com/office/drawing/2014/main" id="{E219097D-088C-A9F7-1AED-04DE078E8154}"/>
              </a:ext>
            </a:extLst>
          </p:cNvPr>
          <p:cNvSpPr/>
          <p:nvPr userDrawn="1"/>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7772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FBF982-76E0-29D0-CE1D-57D202105C08}"/>
              </a:ext>
            </a:extLst>
          </p:cNvPr>
          <p:cNvSpPr/>
          <p:nvPr userDrawn="1"/>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BC740E26-6977-1EC8-113B-EADF61EC6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329976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22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6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2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4C62D91-E8EB-E1C1-A152-23A95CD5C78A}"/>
              </a:ext>
            </a:extLst>
          </p:cNvPr>
          <p:cNvSpPr/>
          <p:nvPr userDrawn="1"/>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174E180C-AE7A-F6D6-4C5B-8DBAEF368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a16="http://schemas.microsoft.com/office/drawing/2014/main" id="{4EEED736-F29A-47C4-A05E-5A30ECCDC848}"/>
              </a:ext>
            </a:extLst>
          </p:cNvPr>
          <p:cNvCxnSpPr>
            <a:cxnSpLocks/>
          </p:cNvCxnSpPr>
          <p:nvPr userDrawn="1"/>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a16="http://schemas.microsoft.com/office/drawing/2014/main" id="{1B90E7C6-155A-4DE5-095E-50009BC96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a16="http://schemas.microsoft.com/office/drawing/2014/main" id="{12991457-FB59-E5AB-ED6B-7762034A2E18}"/>
              </a:ext>
            </a:extLst>
          </p:cNvPr>
          <p:cNvSpPr txBox="1"/>
          <p:nvPr userDrawn="1"/>
        </p:nvSpPr>
        <p:spPr>
          <a:xfrm>
            <a:off x="6195079" y="4980296"/>
            <a:ext cx="3964922" cy="1015663"/>
          </a:xfrm>
          <a:prstGeom prst="rect">
            <a:avLst/>
          </a:prstGeom>
          <a:noFill/>
        </p:spPr>
        <p:txBody>
          <a:bodyPr wrap="square" anchor="ctr">
            <a:spAutoFit/>
          </a:bodyPr>
          <a:lstStyle/>
          <a:p>
            <a:r>
              <a:rPr lang="en-US" sz="1200" b="0" i="0" dirty="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dirty="0">
              <a:solidFill>
                <a:schemeClr val="bg1"/>
              </a:solidFill>
            </a:endParaRPr>
          </a:p>
        </p:txBody>
      </p:sp>
      <p:sp>
        <p:nvSpPr>
          <p:cNvPr id="19" name="CaixaDeTexto 18">
            <a:extLst>
              <a:ext uri="{FF2B5EF4-FFF2-40B4-BE49-F238E27FC236}">
                <a16:creationId xmlns:a16="http://schemas.microsoft.com/office/drawing/2014/main" id="{65F7DB30-ACA2-5591-7140-7BDF633052DC}"/>
              </a:ext>
            </a:extLst>
          </p:cNvPr>
          <p:cNvSpPr txBox="1"/>
          <p:nvPr userDrawn="1"/>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dirty="0">
                <a:solidFill>
                  <a:schemeClr val="bg1"/>
                </a:solidFill>
                <a:effectLst/>
                <a:latin typeface="+mj-lt"/>
              </a:rPr>
              <a:t>Business Development Training and Support for Non - Native Small Business Owners</a:t>
            </a:r>
          </a:p>
          <a:p>
            <a:endParaRPr lang="pt-PT" dirty="0"/>
          </a:p>
        </p:txBody>
      </p:sp>
    </p:spTree>
    <p:extLst>
      <p:ext uri="{BB962C8B-B14F-4D97-AF65-F5344CB8AC3E}">
        <p14:creationId xmlns:p14="http://schemas.microsoft.com/office/powerpoint/2010/main" val="88186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BB5528FB-9009-4795-EDAA-08D85F69317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a16="http://schemas.microsoft.com/office/drawing/2014/main" id="{E2EEC072-6B37-FFE0-DB47-13EA318796F3}"/>
              </a:ext>
            </a:extLst>
          </p:cNvPr>
          <p:cNvCxnSpPr>
            <a:cxnSpLocks/>
          </p:cNvCxnSpPr>
          <p:nvPr userDrawn="1"/>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sp>
        <p:nvSpPr>
          <p:cNvPr id="8" name="CaixaDeTexto 7">
            <a:extLst>
              <a:ext uri="{FF2B5EF4-FFF2-40B4-BE49-F238E27FC236}">
                <a16:creationId xmlns:a16="http://schemas.microsoft.com/office/drawing/2014/main" id="{DF373C53-A3FA-EA56-BAEE-8B2B4F59B6EB}"/>
              </a:ext>
            </a:extLst>
          </p:cNvPr>
          <p:cNvSpPr txBox="1"/>
          <p:nvPr userDrawn="1"/>
        </p:nvSpPr>
        <p:spPr>
          <a:xfrm>
            <a:off x="3993824" y="6323397"/>
            <a:ext cx="3315855" cy="261610"/>
          </a:xfrm>
          <a:prstGeom prst="rect">
            <a:avLst/>
          </a:prstGeom>
          <a:noFill/>
        </p:spPr>
        <p:txBody>
          <a:bodyPr wrap="square" rtlCol="0">
            <a:spAutoFit/>
          </a:bodyPr>
          <a:lstStyle/>
          <a:p>
            <a:r>
              <a:rPr lang="pt-PT" sz="1100" b="0" i="0" dirty="0">
                <a:solidFill>
                  <a:schemeClr val="bg1">
                    <a:lumMod val="50000"/>
                  </a:schemeClr>
                </a:solidFill>
                <a:effectLst/>
                <a:latin typeface="Cento"/>
              </a:rPr>
              <a:t>2021-1-EL01-KA210-VET-000030217</a:t>
            </a:r>
            <a:endParaRPr lang="pt-PT" sz="1100" dirty="0">
              <a:solidFill>
                <a:schemeClr val="bg1">
                  <a:lumMod val="50000"/>
                </a:schemeClr>
              </a:solidFill>
            </a:endParaRPr>
          </a:p>
        </p:txBody>
      </p:sp>
      <p:pic>
        <p:nvPicPr>
          <p:cNvPr id="11" name="Imagem 10" descr="Uma imagem com texto&#10;&#10;Descrição gerada automaticamente">
            <a:extLst>
              <a:ext uri="{FF2B5EF4-FFF2-40B4-BE49-F238E27FC236}">
                <a16:creationId xmlns:a16="http://schemas.microsoft.com/office/drawing/2014/main" id="{6BEC2645-87E7-D492-956C-825C1C7FFE1B}"/>
              </a:ext>
            </a:extLst>
          </p:cNvPr>
          <p:cNvPicPr>
            <a:picLocks noChangeAspect="1"/>
          </p:cNvPicPr>
          <p:nvPr userDrawn="1"/>
        </p:nvPicPr>
        <p:blipFill>
          <a:blip r:embed="rId12"/>
          <a:stretch>
            <a:fillRect/>
          </a:stretch>
        </p:blipFill>
        <p:spPr>
          <a:xfrm>
            <a:off x="7335078" y="5914186"/>
            <a:ext cx="789195" cy="736293"/>
          </a:xfrm>
          <a:prstGeom prst="rect">
            <a:avLst/>
          </a:prstGeom>
        </p:spPr>
      </p:pic>
      <p:pic>
        <p:nvPicPr>
          <p:cNvPr id="12" name="Imagem 11" descr="Uma imagem com texto&#10;&#10;Descrição gerada automaticamente">
            <a:extLst>
              <a:ext uri="{FF2B5EF4-FFF2-40B4-BE49-F238E27FC236}">
                <a16:creationId xmlns:a16="http://schemas.microsoft.com/office/drawing/2014/main" id="{9F645BFE-746A-5429-E143-E9CFD3F72131}"/>
              </a:ext>
            </a:extLst>
          </p:cNvPr>
          <p:cNvPicPr>
            <a:picLocks noChangeAspect="1"/>
          </p:cNvPicPr>
          <p:nvPr userDrawn="1"/>
        </p:nvPicPr>
        <p:blipFill>
          <a:blip r:embed="rId13"/>
          <a:stretch>
            <a:fillRect/>
          </a:stretch>
        </p:blipFill>
        <p:spPr>
          <a:xfrm>
            <a:off x="9542578" y="5903844"/>
            <a:ext cx="1886456" cy="762166"/>
          </a:xfrm>
          <a:prstGeom prst="rect">
            <a:avLst/>
          </a:prstGeom>
        </p:spPr>
      </p:pic>
    </p:spTree>
    <p:extLst>
      <p:ext uri="{BB962C8B-B14F-4D97-AF65-F5344CB8AC3E}">
        <p14:creationId xmlns:p14="http://schemas.microsoft.com/office/powerpoint/2010/main" val="1929023207"/>
      </p:ext>
    </p:extLst>
  </p:cSld>
  <p:clrMap bg1="lt1" tx1="dk1" bg2="lt2" tx2="dk2" accent1="accent1" accent2="accent2" accent3="accent3" accent4="accent4" accent5="accent5" accent6="accent6" hlink="hlink" folHlink="folHlink"/>
  <p:sldLayoutIdLst>
    <p:sldLayoutId id="2147483738" r:id="rId1"/>
    <p:sldLayoutId id="2147483752" r:id="rId2"/>
    <p:sldLayoutId id="2147483751" r:id="rId3"/>
    <p:sldLayoutId id="2147483739" r:id="rId4"/>
    <p:sldLayoutId id="2147483740" r:id="rId5"/>
    <p:sldLayoutId id="2147483741" r:id="rId6"/>
    <p:sldLayoutId id="2147483742" r:id="rId7"/>
    <p:sldLayoutId id="2147483743" r:id="rId8"/>
    <p:sldLayoutId id="21474837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286329" y="1993746"/>
            <a:ext cx="5306397" cy="58489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3600" b="1" dirty="0" err="1">
                <a:solidFill>
                  <a:srgbClr val="7F8AF6"/>
                </a:solidFill>
              </a:rPr>
              <a:t>Unit</a:t>
            </a:r>
            <a:r>
              <a:rPr lang="pt-PT" sz="3600" b="1" dirty="0">
                <a:solidFill>
                  <a:srgbClr val="7F8AF6"/>
                </a:solidFill>
              </a:rPr>
              <a:t> 6 – </a:t>
            </a:r>
            <a:r>
              <a:rPr lang="pt-PT" sz="3600" b="1" dirty="0" err="1">
                <a:solidFill>
                  <a:srgbClr val="7F8AF6"/>
                </a:solidFill>
              </a:rPr>
              <a:t>Human</a:t>
            </a:r>
            <a:r>
              <a:rPr lang="pt-PT" sz="3600" b="1" dirty="0">
                <a:solidFill>
                  <a:srgbClr val="7F8AF6"/>
                </a:solidFill>
              </a:rPr>
              <a:t> </a:t>
            </a:r>
            <a:r>
              <a:rPr lang="pt-PT" sz="3600" b="1" dirty="0" err="1">
                <a:solidFill>
                  <a:srgbClr val="7F8AF6"/>
                </a:solidFill>
              </a:rPr>
              <a:t>Resources</a:t>
            </a:r>
            <a:r>
              <a:rPr lang="pt-PT" sz="3600" b="1" dirty="0">
                <a:solidFill>
                  <a:srgbClr val="7F8AF6"/>
                </a:solidFill>
              </a:rPr>
              <a:t> Management</a:t>
            </a:r>
          </a:p>
        </p:txBody>
      </p:sp>
      <p:sp>
        <p:nvSpPr>
          <p:cNvPr id="10" name="CaixaDeTexto 9">
            <a:extLst>
              <a:ext uri="{FF2B5EF4-FFF2-40B4-BE49-F238E27FC236}">
                <a16:creationId xmlns:a16="http://schemas.microsoft.com/office/drawing/2014/main" id="{3ABF828C-AB25-A4AE-FEF9-D93A788A2711}"/>
              </a:ext>
            </a:extLst>
          </p:cNvPr>
          <p:cNvSpPr txBox="1"/>
          <p:nvPr/>
        </p:nvSpPr>
        <p:spPr>
          <a:xfrm>
            <a:off x="286329" y="3477138"/>
            <a:ext cx="1654186" cy="307777"/>
          </a:xfrm>
          <a:prstGeom prst="rect">
            <a:avLst/>
          </a:prstGeom>
          <a:noFill/>
        </p:spPr>
        <p:txBody>
          <a:bodyPr wrap="square">
            <a:spAutoFit/>
          </a:bodyPr>
          <a:lstStyle/>
          <a:p>
            <a:pPr algn="l"/>
            <a:r>
              <a:rPr lang="pt-PT" sz="1400">
                <a:solidFill>
                  <a:srgbClr val="7F8AF6"/>
                </a:solidFill>
              </a:rPr>
              <a:t>April 2023</a:t>
            </a:r>
            <a:endParaRPr lang="pt-PT" sz="1400" dirty="0">
              <a:solidFill>
                <a:srgbClr val="7F8AF6"/>
              </a:solidFill>
              <a:cs typeface="Calibri"/>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286329" y="3007498"/>
            <a:ext cx="5444620" cy="40501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i="1" dirty="0" err="1">
                <a:solidFill>
                  <a:srgbClr val="7F8AF6"/>
                </a:solidFill>
              </a:rPr>
              <a:t>Diversity</a:t>
            </a:r>
            <a:r>
              <a:rPr lang="pt-PT" sz="2800" i="1" dirty="0">
                <a:solidFill>
                  <a:srgbClr val="7F8AF6"/>
                </a:solidFill>
              </a:rPr>
              <a:t> </a:t>
            </a:r>
            <a:r>
              <a:rPr lang="pt-PT" sz="2800" i="1" dirty="0" err="1">
                <a:solidFill>
                  <a:srgbClr val="7F8AF6"/>
                </a:solidFill>
              </a:rPr>
              <a:t>and</a:t>
            </a:r>
            <a:r>
              <a:rPr lang="pt-PT" sz="2800" i="1" dirty="0">
                <a:solidFill>
                  <a:srgbClr val="7F8AF6"/>
                </a:solidFill>
              </a:rPr>
              <a:t> </a:t>
            </a:r>
            <a:r>
              <a:rPr lang="pt-PT" sz="2800" i="1" dirty="0" err="1">
                <a:solidFill>
                  <a:srgbClr val="7F8AF6"/>
                </a:solidFill>
              </a:rPr>
              <a:t>Inclusion</a:t>
            </a:r>
            <a:r>
              <a:rPr lang="pt-PT" sz="2800" i="1" dirty="0">
                <a:solidFill>
                  <a:srgbClr val="7F8AF6"/>
                </a:solidFill>
              </a:rPr>
              <a:t> Management</a:t>
            </a:r>
          </a:p>
        </p:txBody>
      </p:sp>
    </p:spTree>
    <p:extLst>
      <p:ext uri="{BB962C8B-B14F-4D97-AF65-F5344CB8AC3E}">
        <p14:creationId xmlns:p14="http://schemas.microsoft.com/office/powerpoint/2010/main" val="42793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164307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Tools and strategies for maintaining the workplace
</a:t>
            </a: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1123904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Tools and strategies to fight discrimination in the workplace</a:t>
            </a:r>
            <a:endParaRPr lang="pt-PT" sz="2800" b="1" dirty="0">
              <a:solidFill>
                <a:schemeClr val="bg1"/>
              </a:solidFill>
            </a:endParaRPr>
          </a:p>
        </p:txBody>
      </p:sp>
      <p:sp>
        <p:nvSpPr>
          <p:cNvPr id="6" name="Retângulo: Cantos Arredondados 5">
            <a:extLst>
              <a:ext uri="{FF2B5EF4-FFF2-40B4-BE49-F238E27FC236}">
                <a16:creationId xmlns:a16="http://schemas.microsoft.com/office/drawing/2014/main" id="{0EB84071-AD5B-C64A-C9B6-3FFA8DB1632F}"/>
              </a:ext>
            </a:extLst>
          </p:cNvPr>
          <p:cNvSpPr/>
          <p:nvPr/>
        </p:nvSpPr>
        <p:spPr>
          <a:xfrm>
            <a:off x="1541721" y="2243469"/>
            <a:ext cx="8814178" cy="1041991"/>
          </a:xfrm>
          <a:prstGeom prst="roundRect">
            <a:avLst/>
          </a:prstGeom>
          <a:noFill/>
          <a:ln>
            <a:solidFill>
              <a:srgbClr val="B7B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Creating and maintaining an inclusive workplace that promotes and supports diversity is very important to keeping workers with disabilities</a:t>
            </a:r>
            <a:r>
              <a:rPr lang="pt-PT" i="1" dirty="0">
                <a:solidFill>
                  <a:schemeClr val="tx1"/>
                </a:solidFill>
              </a:rPr>
              <a:t> (</a:t>
            </a:r>
            <a:r>
              <a:rPr lang="pt-PT" i="1" dirty="0" err="1">
                <a:solidFill>
                  <a:schemeClr val="tx1"/>
                </a:solidFill>
              </a:rPr>
              <a:t>McAnaney</a:t>
            </a:r>
            <a:r>
              <a:rPr lang="pt-PT" i="1" dirty="0">
                <a:solidFill>
                  <a:schemeClr val="tx1"/>
                </a:solidFill>
              </a:rPr>
              <a:t> </a:t>
            </a:r>
            <a:r>
              <a:rPr lang="pt-PT" i="1" dirty="0" err="1">
                <a:solidFill>
                  <a:schemeClr val="tx1"/>
                </a:solidFill>
              </a:rPr>
              <a:t>and</a:t>
            </a:r>
            <a:r>
              <a:rPr lang="pt-PT" i="1" dirty="0">
                <a:solidFill>
                  <a:schemeClr val="tx1"/>
                </a:solidFill>
              </a:rPr>
              <a:t> </a:t>
            </a:r>
            <a:r>
              <a:rPr lang="pt-PT" i="1" dirty="0" err="1">
                <a:solidFill>
                  <a:schemeClr val="tx1"/>
                </a:solidFill>
              </a:rPr>
              <a:t>Wynne</a:t>
            </a:r>
            <a:r>
              <a:rPr lang="pt-PT" i="1" dirty="0">
                <a:solidFill>
                  <a:schemeClr val="tx1"/>
                </a:solidFill>
              </a:rPr>
              <a:t>, 2016).​</a:t>
            </a:r>
            <a:endParaRPr lang="pt-PT" dirty="0">
              <a:solidFill>
                <a:schemeClr val="tx1"/>
              </a:solidFill>
            </a:endParaRPr>
          </a:p>
        </p:txBody>
      </p:sp>
      <p:sp>
        <p:nvSpPr>
          <p:cNvPr id="4" name="Retângulo: Cantos Arredondados 3">
            <a:extLst>
              <a:ext uri="{FF2B5EF4-FFF2-40B4-BE49-F238E27FC236}">
                <a16:creationId xmlns:a16="http://schemas.microsoft.com/office/drawing/2014/main" id="{288144EB-1EA8-280F-8427-3A7DFFACC7CE}"/>
              </a:ext>
            </a:extLst>
          </p:cNvPr>
          <p:cNvSpPr/>
          <p:nvPr/>
        </p:nvSpPr>
        <p:spPr>
          <a:xfrm>
            <a:off x="1541721" y="3492507"/>
            <a:ext cx="8814178" cy="1041991"/>
          </a:xfrm>
          <a:prstGeom prst="roundRect">
            <a:avLst/>
          </a:prstGeom>
          <a:noFill/>
          <a:ln>
            <a:solidFill>
              <a:srgbClr val="B7B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A large portion of existing employee programs, such as</a:t>
            </a:r>
            <a:r>
              <a:rPr lang="en-US" b="1" i="1" dirty="0">
                <a:solidFill>
                  <a:schemeClr val="tx1"/>
                </a:solidFill>
              </a:rPr>
              <a:t> career development and mentoring programs</a:t>
            </a:r>
            <a:r>
              <a:rPr lang="en-US" i="1" dirty="0">
                <a:solidFill>
                  <a:schemeClr val="tx1"/>
                </a:solidFill>
              </a:rPr>
              <a:t>, can be adapted to increase retention rates for employees with disabilities.</a:t>
            </a:r>
            <a:endParaRPr lang="pt-PT" i="1" dirty="0">
              <a:solidFill>
                <a:schemeClr val="tx1"/>
              </a:solidFill>
            </a:endParaRPr>
          </a:p>
        </p:txBody>
      </p:sp>
    </p:spTree>
    <p:extLst>
      <p:ext uri="{BB962C8B-B14F-4D97-AF65-F5344CB8AC3E}">
        <p14:creationId xmlns:p14="http://schemas.microsoft.com/office/powerpoint/2010/main" val="17548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The 5 phases of recruiting</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8007586" y="2020264"/>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grpSp>
        <p:nvGrpSpPr>
          <p:cNvPr id="22" name="그룹 43">
            <a:extLst>
              <a:ext uri="{FF2B5EF4-FFF2-40B4-BE49-F238E27FC236}">
                <a16:creationId xmlns:a16="http://schemas.microsoft.com/office/drawing/2014/main" id="{6F22D767-5300-7643-919C-469BD32F81FD}"/>
              </a:ext>
            </a:extLst>
          </p:cNvPr>
          <p:cNvGrpSpPr/>
          <p:nvPr/>
        </p:nvGrpSpPr>
        <p:grpSpPr>
          <a:xfrm>
            <a:off x="2440972" y="2013183"/>
            <a:ext cx="5924233" cy="1025974"/>
            <a:chOff x="974977" y="1777619"/>
            <a:chExt cx="7676630" cy="1631658"/>
          </a:xfrm>
        </p:grpSpPr>
        <p:sp>
          <p:nvSpPr>
            <p:cNvPr id="23" name="Right Arrow Callout 4">
              <a:extLst>
                <a:ext uri="{FF2B5EF4-FFF2-40B4-BE49-F238E27FC236}">
                  <a16:creationId xmlns:a16="http://schemas.microsoft.com/office/drawing/2014/main" id="{D3776F67-B6A5-2EC6-2DA1-C5209CD407EA}"/>
                </a:ext>
              </a:extLst>
            </p:cNvPr>
            <p:cNvSpPr/>
            <p:nvPr/>
          </p:nvSpPr>
          <p:spPr>
            <a:xfrm>
              <a:off x="6384899" y="1777619"/>
              <a:ext cx="2266708" cy="1602140"/>
            </a:xfrm>
            <a:prstGeom prst="rightArrowCallout">
              <a:avLst>
                <a:gd name="adj1" fmla="val 30293"/>
                <a:gd name="adj2" fmla="val 25630"/>
                <a:gd name="adj3" fmla="val 24276"/>
                <a:gd name="adj4" fmla="val 70595"/>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24" name="Right Arrow Callout 5">
              <a:extLst>
                <a:ext uri="{FF2B5EF4-FFF2-40B4-BE49-F238E27FC236}">
                  <a16:creationId xmlns:a16="http://schemas.microsoft.com/office/drawing/2014/main" id="{F6BA74A0-7B28-AA83-2BC3-64ED93A05C8F}"/>
                </a:ext>
              </a:extLst>
            </p:cNvPr>
            <p:cNvSpPr/>
            <p:nvPr/>
          </p:nvSpPr>
          <p:spPr>
            <a:xfrm>
              <a:off x="4581591" y="1778945"/>
              <a:ext cx="2266708" cy="1602140"/>
            </a:xfrm>
            <a:prstGeom prst="rightArrowCallout">
              <a:avLst>
                <a:gd name="adj1" fmla="val 30293"/>
                <a:gd name="adj2" fmla="val 25630"/>
                <a:gd name="adj3" fmla="val 24276"/>
                <a:gd name="adj4" fmla="val 70272"/>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25" name="Right Arrow Callout 6">
              <a:extLst>
                <a:ext uri="{FF2B5EF4-FFF2-40B4-BE49-F238E27FC236}">
                  <a16:creationId xmlns:a16="http://schemas.microsoft.com/office/drawing/2014/main" id="{064EBDF0-353E-E425-F7ED-5BE6F42EEBF0}"/>
                </a:ext>
              </a:extLst>
            </p:cNvPr>
            <p:cNvSpPr/>
            <p:nvPr/>
          </p:nvSpPr>
          <p:spPr>
            <a:xfrm>
              <a:off x="2778282" y="1778945"/>
              <a:ext cx="2266708" cy="1602140"/>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26" name="Right Arrow Callout 7">
              <a:extLst>
                <a:ext uri="{FF2B5EF4-FFF2-40B4-BE49-F238E27FC236}">
                  <a16:creationId xmlns:a16="http://schemas.microsoft.com/office/drawing/2014/main" id="{A6935960-93E2-E4CE-A31C-E5E0917C182A}"/>
                </a:ext>
              </a:extLst>
            </p:cNvPr>
            <p:cNvSpPr/>
            <p:nvPr/>
          </p:nvSpPr>
          <p:spPr>
            <a:xfrm>
              <a:off x="974977" y="1778945"/>
              <a:ext cx="2266708" cy="1630332"/>
            </a:xfrm>
            <a:prstGeom prst="rightArrowCallout">
              <a:avLst>
                <a:gd name="adj1" fmla="val 30293"/>
                <a:gd name="adj2" fmla="val 25630"/>
                <a:gd name="adj3" fmla="val 24276"/>
                <a:gd name="adj4" fmla="val 70927"/>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grpSp>
      <p:pic>
        <p:nvPicPr>
          <p:cNvPr id="30" name="Gráfico 29" descr="Inteligência Artificial com preenchimento sólido">
            <a:extLst>
              <a:ext uri="{FF2B5EF4-FFF2-40B4-BE49-F238E27FC236}">
                <a16:creationId xmlns:a16="http://schemas.microsoft.com/office/drawing/2014/main" id="{6A60F2EA-3309-38FD-A7DC-3903EF63BF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2276" y="2251454"/>
            <a:ext cx="509596" cy="509596"/>
          </a:xfrm>
          <a:prstGeom prst="rect">
            <a:avLst/>
          </a:prstGeom>
        </p:spPr>
      </p:pic>
      <p:pic>
        <p:nvPicPr>
          <p:cNvPr id="36" name="Gráfico 35" descr="Perguntas destaque">
            <a:extLst>
              <a:ext uri="{FF2B5EF4-FFF2-40B4-BE49-F238E27FC236}">
                <a16:creationId xmlns:a16="http://schemas.microsoft.com/office/drawing/2014/main" id="{1024C95B-27A7-0D6F-9A74-0485AFDC0D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6851" y="2251454"/>
            <a:ext cx="509596" cy="509596"/>
          </a:xfrm>
          <a:prstGeom prst="rect">
            <a:avLst/>
          </a:prstGeom>
        </p:spPr>
      </p:pic>
      <p:pic>
        <p:nvPicPr>
          <p:cNvPr id="38" name="Gráfico 37" descr="Rede de utilizadores com preenchimento sólido">
            <a:extLst>
              <a:ext uri="{FF2B5EF4-FFF2-40B4-BE49-F238E27FC236}">
                <a16:creationId xmlns:a16="http://schemas.microsoft.com/office/drawing/2014/main" id="{9AD5C43D-DEDF-5E50-C0BF-4DB898A875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2815" y="2251454"/>
            <a:ext cx="509596" cy="509596"/>
          </a:xfrm>
          <a:prstGeom prst="rect">
            <a:avLst/>
          </a:prstGeom>
        </p:spPr>
      </p:pic>
      <p:pic>
        <p:nvPicPr>
          <p:cNvPr id="4" name="Picture 24" descr="Dismissal, door, fired, open, redundancy, resignation icon - Download on  Iconfinder">
            <a:extLst>
              <a:ext uri="{FF2B5EF4-FFF2-40B4-BE49-F238E27FC236}">
                <a16:creationId xmlns:a16="http://schemas.microsoft.com/office/drawing/2014/main" id="{077F6AAA-4C13-0C92-4E5B-9F95A28B6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0501" y="2251454"/>
            <a:ext cx="509596" cy="5095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Onboarding icon in iOS Style">
            <a:extLst>
              <a:ext uri="{FF2B5EF4-FFF2-40B4-BE49-F238E27FC236}">
                <a16:creationId xmlns:a16="http://schemas.microsoft.com/office/drawing/2014/main" id="{AE62CB44-437C-C84B-B335-749B443426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80892" y="2269172"/>
            <a:ext cx="509596" cy="5095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a:extLst>
              <a:ext uri="{FF2B5EF4-FFF2-40B4-BE49-F238E27FC236}">
                <a16:creationId xmlns:a16="http://schemas.microsoft.com/office/drawing/2014/main" id="{E3E34116-A587-4993-DBCD-80C05BB7E895}"/>
              </a:ext>
            </a:extLst>
          </p:cNvPr>
          <p:cNvSpPr txBox="1"/>
          <p:nvPr/>
        </p:nvSpPr>
        <p:spPr>
          <a:xfrm>
            <a:off x="4208975" y="3401258"/>
            <a:ext cx="1266871" cy="61555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3400" b="1" dirty="0">
                <a:solidFill>
                  <a:schemeClr val="accent4"/>
                </a:solidFill>
                <a:cs typeface="Arial" pitchFamily="34" charset="0"/>
              </a:rPr>
              <a:t>3</a:t>
            </a:r>
            <a:endParaRPr lang="ko-KR" altLang="en-US" sz="3400" b="1" dirty="0">
              <a:solidFill>
                <a:schemeClr val="accent4"/>
              </a:solidFill>
              <a:cs typeface="Arial" pitchFamily="34" charset="0"/>
            </a:endParaRPr>
          </a:p>
        </p:txBody>
      </p:sp>
      <p:sp>
        <p:nvSpPr>
          <p:cNvPr id="31" name="TextBox 10">
            <a:extLst>
              <a:ext uri="{FF2B5EF4-FFF2-40B4-BE49-F238E27FC236}">
                <a16:creationId xmlns:a16="http://schemas.microsoft.com/office/drawing/2014/main" id="{EA34A60A-0374-7EE7-0736-5620F6AFDAE0}"/>
              </a:ext>
            </a:extLst>
          </p:cNvPr>
          <p:cNvSpPr txBox="1"/>
          <p:nvPr/>
        </p:nvSpPr>
        <p:spPr>
          <a:xfrm>
            <a:off x="1180983" y="3429000"/>
            <a:ext cx="1947525" cy="1200329"/>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pt-PT" altLang="ko-KR" sz="1200" b="1" dirty="0">
                <a:solidFill>
                  <a:schemeClr val="tx1">
                    <a:lumMod val="65000"/>
                    <a:lumOff val="35000"/>
                  </a:schemeClr>
                </a:solidFill>
                <a:cs typeface="Arial" pitchFamily="34" charset="0"/>
              </a:rPr>
              <a:t>Prepare </a:t>
            </a:r>
            <a:r>
              <a:rPr lang="pt-PT" altLang="ko-KR" sz="1200" b="1" dirty="0" err="1">
                <a:solidFill>
                  <a:schemeClr val="tx1">
                    <a:lumMod val="65000"/>
                    <a:lumOff val="35000"/>
                  </a:schemeClr>
                </a:solidFill>
                <a:cs typeface="Arial" pitchFamily="34" charset="0"/>
              </a:rPr>
              <a:t>the</a:t>
            </a:r>
            <a:r>
              <a:rPr lang="pt-PT" altLang="ko-KR" sz="1200" b="1" dirty="0">
                <a:solidFill>
                  <a:schemeClr val="tx1">
                    <a:lumMod val="65000"/>
                    <a:lumOff val="35000"/>
                  </a:schemeClr>
                </a:solidFill>
                <a:cs typeface="Arial" pitchFamily="34" charset="0"/>
              </a:rPr>
              <a:t> </a:t>
            </a:r>
            <a:r>
              <a:rPr lang="pt-PT" altLang="ko-KR" sz="1200" b="1" dirty="0" err="1">
                <a:solidFill>
                  <a:schemeClr val="tx1">
                    <a:lumMod val="65000"/>
                    <a:lumOff val="35000"/>
                  </a:schemeClr>
                </a:solidFill>
                <a:cs typeface="Arial" pitchFamily="34" charset="0"/>
              </a:rPr>
              <a:t>Recruitment</a:t>
            </a:r>
            <a:r>
              <a:rPr lang="pt-PT" altLang="ko-KR" sz="1200" b="1" dirty="0">
                <a:solidFill>
                  <a:schemeClr val="tx1">
                    <a:lumMod val="65000"/>
                    <a:lumOff val="35000"/>
                  </a:schemeClr>
                </a:solidFill>
                <a:cs typeface="Arial" pitchFamily="34" charset="0"/>
              </a:rPr>
              <a:t> </a:t>
            </a:r>
            <a:r>
              <a:rPr lang="pt-PT" altLang="ko-KR" sz="1200" b="1" dirty="0" err="1">
                <a:solidFill>
                  <a:schemeClr val="tx1">
                    <a:lumMod val="65000"/>
                    <a:lumOff val="35000"/>
                  </a:schemeClr>
                </a:solidFill>
                <a:cs typeface="Arial" pitchFamily="34" charset="0"/>
              </a:rPr>
              <a:t>Process</a:t>
            </a:r>
            <a:r>
              <a:rPr lang="pt-PT" altLang="ko-KR" sz="1200" b="1" dirty="0">
                <a:solidFill>
                  <a:schemeClr val="tx1">
                    <a:lumMod val="65000"/>
                    <a:lumOff val="35000"/>
                  </a:schemeClr>
                </a:solidFill>
                <a:cs typeface="Arial" pitchFamily="34" charset="0"/>
              </a:rPr>
              <a:t> 
</a:t>
            </a:r>
            <a:r>
              <a:rPr lang="en-US" altLang="ko-KR" sz="1200" dirty="0">
                <a:solidFill>
                  <a:schemeClr val="tx1">
                    <a:lumMod val="75000"/>
                    <a:lumOff val="25000"/>
                  </a:schemeClr>
                </a:solidFill>
                <a:cs typeface="Arial" pitchFamily="34" charset="0"/>
              </a:rPr>
              <a:t>Recruitment teams aligned with the strategy and values of inclusion
</a:t>
            </a:r>
            <a:endParaRPr lang="ko-KR" altLang="en-US" sz="1200" dirty="0">
              <a:solidFill>
                <a:schemeClr val="tx1">
                  <a:lumMod val="75000"/>
                  <a:lumOff val="25000"/>
                </a:schemeClr>
              </a:solidFill>
              <a:cs typeface="Arial" pitchFamily="34" charset="0"/>
            </a:endParaRPr>
          </a:p>
        </p:txBody>
      </p:sp>
      <p:sp>
        <p:nvSpPr>
          <p:cNvPr id="9" name="TextBox 3">
            <a:extLst>
              <a:ext uri="{FF2B5EF4-FFF2-40B4-BE49-F238E27FC236}">
                <a16:creationId xmlns:a16="http://schemas.microsoft.com/office/drawing/2014/main" id="{E3DC2E04-8CC7-B9CD-CB69-747B776F8334}"/>
              </a:ext>
            </a:extLst>
          </p:cNvPr>
          <p:cNvSpPr txBox="1"/>
          <p:nvPr/>
        </p:nvSpPr>
        <p:spPr>
          <a:xfrm>
            <a:off x="8641034" y="3404672"/>
            <a:ext cx="1201191" cy="61555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3400" b="1" dirty="0">
                <a:solidFill>
                  <a:srgbClr val="002060"/>
                </a:solidFill>
                <a:cs typeface="Arial" pitchFamily="34" charset="0"/>
              </a:rPr>
              <a:t>5</a:t>
            </a:r>
            <a:endParaRPr lang="ko-KR" altLang="en-US" sz="3400" b="1" dirty="0">
              <a:solidFill>
                <a:srgbClr val="002060"/>
              </a:solidFill>
              <a:cs typeface="Arial" pitchFamily="34" charset="0"/>
            </a:endParaRPr>
          </a:p>
        </p:txBody>
      </p:sp>
      <p:sp>
        <p:nvSpPr>
          <p:cNvPr id="10" name="TextBox 4">
            <a:extLst>
              <a:ext uri="{FF2B5EF4-FFF2-40B4-BE49-F238E27FC236}">
                <a16:creationId xmlns:a16="http://schemas.microsoft.com/office/drawing/2014/main" id="{52398949-8049-C288-48F5-54D8F40D585F}"/>
              </a:ext>
            </a:extLst>
          </p:cNvPr>
          <p:cNvSpPr txBox="1"/>
          <p:nvPr/>
        </p:nvSpPr>
        <p:spPr>
          <a:xfrm>
            <a:off x="6410582" y="4764112"/>
            <a:ext cx="1233339" cy="61555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3400" b="1" dirty="0">
                <a:solidFill>
                  <a:schemeClr val="accent6">
                    <a:lumMod val="50000"/>
                  </a:schemeClr>
                </a:solidFill>
                <a:cs typeface="Arial" pitchFamily="34" charset="0"/>
              </a:rPr>
              <a:t>4</a:t>
            </a:r>
            <a:endParaRPr lang="ko-KR" altLang="en-US" sz="3400" b="1" dirty="0">
              <a:solidFill>
                <a:schemeClr val="accent6">
                  <a:lumMod val="50000"/>
                </a:schemeClr>
              </a:solidFill>
              <a:cs typeface="Arial" pitchFamily="34" charset="0"/>
            </a:endParaRPr>
          </a:p>
        </p:txBody>
      </p:sp>
      <p:sp>
        <p:nvSpPr>
          <p:cNvPr id="28" name="TextBox 10">
            <a:extLst>
              <a:ext uri="{FF2B5EF4-FFF2-40B4-BE49-F238E27FC236}">
                <a16:creationId xmlns:a16="http://schemas.microsoft.com/office/drawing/2014/main" id="{1069E674-B372-91A6-C7BC-860BD7450E30}"/>
              </a:ext>
            </a:extLst>
          </p:cNvPr>
          <p:cNvSpPr txBox="1"/>
          <p:nvPr/>
        </p:nvSpPr>
        <p:spPr>
          <a:xfrm>
            <a:off x="2903784" y="4836408"/>
            <a:ext cx="2057400"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200" b="1" dirty="0">
                <a:solidFill>
                  <a:schemeClr val="tx1">
                    <a:lumMod val="65000"/>
                    <a:lumOff val="35000"/>
                  </a:schemeClr>
                </a:solidFill>
                <a:cs typeface="Arial" pitchFamily="34" charset="0"/>
              </a:rPr>
              <a:t>Recruitment and Selection
</a:t>
            </a:r>
            <a:r>
              <a:rPr lang="en-US" sz="1200" dirty="0"/>
              <a:t>Find the professionals who best fit the required profile
</a:t>
            </a:r>
            <a:endParaRPr lang="ko-KR" altLang="en-US" sz="1200" dirty="0">
              <a:solidFill>
                <a:schemeClr val="tx1">
                  <a:lumMod val="75000"/>
                  <a:lumOff val="25000"/>
                </a:schemeClr>
              </a:solidFill>
              <a:cs typeface="Arial" pitchFamily="34" charset="0"/>
            </a:endParaRPr>
          </a:p>
        </p:txBody>
      </p:sp>
      <p:sp>
        <p:nvSpPr>
          <p:cNvPr id="20" name="TextBox 10">
            <a:extLst>
              <a:ext uri="{FF2B5EF4-FFF2-40B4-BE49-F238E27FC236}">
                <a16:creationId xmlns:a16="http://schemas.microsoft.com/office/drawing/2014/main" id="{314ACF16-B8D0-1286-FAB5-9ECE2EC18CAE}"/>
              </a:ext>
            </a:extLst>
          </p:cNvPr>
          <p:cNvSpPr txBox="1"/>
          <p:nvPr/>
        </p:nvSpPr>
        <p:spPr>
          <a:xfrm>
            <a:off x="9492683" y="3429000"/>
            <a:ext cx="2128704" cy="101566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sz="1200" dirty="0"/>
              <a:t>Exit</a:t>
            </a:r>
          </a:p>
          <a:p>
            <a:r>
              <a:rPr lang="en-US" sz="1200" dirty="0"/>
              <a:t>The conduct of an interview at the time of the employee's departure
</a:t>
            </a:r>
            <a:endParaRPr lang="ko-KR" altLang="en-US" sz="12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id="{E8E3F50E-3D31-5F17-006C-4B46B2C09EE1}"/>
              </a:ext>
            </a:extLst>
          </p:cNvPr>
          <p:cNvSpPr txBox="1"/>
          <p:nvPr/>
        </p:nvSpPr>
        <p:spPr>
          <a:xfrm>
            <a:off x="7319875" y="4836408"/>
            <a:ext cx="2216873" cy="101566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pt-PT" sz="1200" dirty="0" err="1"/>
              <a:t>Follow</a:t>
            </a:r>
            <a:r>
              <a:rPr lang="pt-PT" sz="1200" dirty="0"/>
              <a:t> </a:t>
            </a:r>
            <a:r>
              <a:rPr lang="pt-PT" sz="1200" dirty="0" err="1"/>
              <a:t>up</a:t>
            </a:r>
            <a:endParaRPr lang="pt-PT" sz="1200" dirty="0"/>
          </a:p>
          <a:p>
            <a:r>
              <a:rPr lang="en-US" sz="1200" dirty="0"/>
              <a:t>Monitoring adjusted to your needs, interests and potential of the employee 
</a:t>
            </a:r>
            <a:endParaRPr lang="ko-KR" altLang="en-US" sz="1200" dirty="0">
              <a:solidFill>
                <a:schemeClr val="tx1">
                  <a:lumMod val="75000"/>
                  <a:lumOff val="25000"/>
                </a:schemeClr>
              </a:solidFill>
              <a:cs typeface="Arial" pitchFamily="34" charset="0"/>
            </a:endParaRPr>
          </a:p>
        </p:txBody>
      </p:sp>
      <p:sp>
        <p:nvSpPr>
          <p:cNvPr id="14" name="TextBox 5">
            <a:extLst>
              <a:ext uri="{FF2B5EF4-FFF2-40B4-BE49-F238E27FC236}">
                <a16:creationId xmlns:a16="http://schemas.microsoft.com/office/drawing/2014/main" id="{56CF575D-3BE1-2756-45B2-A3CC82333B17}"/>
              </a:ext>
            </a:extLst>
          </p:cNvPr>
          <p:cNvSpPr txBox="1"/>
          <p:nvPr/>
        </p:nvSpPr>
        <p:spPr>
          <a:xfrm>
            <a:off x="1903056" y="4747337"/>
            <a:ext cx="1233339" cy="61555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3400" b="1" dirty="0">
                <a:solidFill>
                  <a:schemeClr val="accent3"/>
                </a:solidFill>
                <a:cs typeface="Arial" pitchFamily="34" charset="0"/>
              </a:rPr>
              <a:t>2</a:t>
            </a:r>
            <a:endParaRPr lang="ko-KR" altLang="en-US" sz="3400" b="1" dirty="0">
              <a:solidFill>
                <a:schemeClr val="accent3"/>
              </a:solidFill>
              <a:cs typeface="Arial" pitchFamily="34" charset="0"/>
            </a:endParaRPr>
          </a:p>
        </p:txBody>
      </p:sp>
      <p:sp>
        <p:nvSpPr>
          <p:cNvPr id="16" name="TextBox 10">
            <a:extLst>
              <a:ext uri="{FF2B5EF4-FFF2-40B4-BE49-F238E27FC236}">
                <a16:creationId xmlns:a16="http://schemas.microsoft.com/office/drawing/2014/main" id="{4888898A-F6E0-747E-D0F7-E40B8527FB32}"/>
              </a:ext>
            </a:extLst>
          </p:cNvPr>
          <p:cNvSpPr txBox="1"/>
          <p:nvPr/>
        </p:nvSpPr>
        <p:spPr>
          <a:xfrm>
            <a:off x="5168404" y="3433707"/>
            <a:ext cx="3088359" cy="1200329"/>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200" dirty="0">
                <a:solidFill>
                  <a:schemeClr val="tx1">
                    <a:lumMod val="75000"/>
                    <a:lumOff val="25000"/>
                  </a:schemeClr>
                </a:solidFill>
                <a:cs typeface="Arial" pitchFamily="34" charset="0"/>
              </a:rPr>
              <a:t>Onboarding</a:t>
            </a:r>
          </a:p>
          <a:p>
            <a:r>
              <a:rPr lang="en-US" altLang="ko-KR" sz="1200" dirty="0">
                <a:solidFill>
                  <a:schemeClr val="tx1">
                    <a:lumMod val="75000"/>
                    <a:lumOff val="25000"/>
                  </a:schemeClr>
                </a:solidFill>
                <a:cs typeface="Arial" pitchFamily="34" charset="0"/>
              </a:rPr>
              <a:t>Integrate the person in the Culture, Mission, Values and Objectives of the company and provide you with the fundamental tools to its integration.  
</a:t>
            </a:r>
            <a:endParaRPr lang="ko-KR" altLang="en-US" sz="1200" dirty="0">
              <a:solidFill>
                <a:schemeClr val="tx1">
                  <a:lumMod val="75000"/>
                  <a:lumOff val="25000"/>
                </a:schemeClr>
              </a:solidFill>
              <a:cs typeface="Arial" pitchFamily="34" charset="0"/>
            </a:endParaRPr>
          </a:p>
        </p:txBody>
      </p:sp>
      <p:sp>
        <p:nvSpPr>
          <p:cNvPr id="35" name="TextBox 3">
            <a:extLst>
              <a:ext uri="{FF2B5EF4-FFF2-40B4-BE49-F238E27FC236}">
                <a16:creationId xmlns:a16="http://schemas.microsoft.com/office/drawing/2014/main" id="{3A67E5AB-F1CE-DBBD-8EB8-4745953C6BD6}"/>
              </a:ext>
            </a:extLst>
          </p:cNvPr>
          <p:cNvSpPr txBox="1"/>
          <p:nvPr/>
        </p:nvSpPr>
        <p:spPr>
          <a:xfrm>
            <a:off x="148746" y="3401259"/>
            <a:ext cx="1289796" cy="61555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3400" b="1" dirty="0">
                <a:solidFill>
                  <a:srgbClr val="002060"/>
                </a:solidFill>
                <a:cs typeface="Arial" pitchFamily="34" charset="0"/>
              </a:rPr>
              <a:t>1</a:t>
            </a:r>
            <a:endParaRPr lang="ko-KR" altLang="en-US" sz="3400" b="1" dirty="0">
              <a:solidFill>
                <a:srgbClr val="002060"/>
              </a:solidFill>
              <a:cs typeface="Arial" pitchFamily="34" charset="0"/>
            </a:endParaRPr>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Tree>
    <p:extLst>
      <p:ext uri="{BB962C8B-B14F-4D97-AF65-F5344CB8AC3E}">
        <p14:creationId xmlns:p14="http://schemas.microsoft.com/office/powerpoint/2010/main" val="218833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Prepare the Recruitment Process</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pic>
        <p:nvPicPr>
          <p:cNvPr id="30" name="Gráfico 29" descr="Inteligência Artificial com preenchimento sólido">
            <a:extLst>
              <a:ext uri="{FF2B5EF4-FFF2-40B4-BE49-F238E27FC236}">
                <a16:creationId xmlns:a16="http://schemas.microsoft.com/office/drawing/2014/main" id="{6A60F2EA-3309-38FD-A7DC-3903EF63BF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644" y="2166927"/>
            <a:ext cx="509596" cy="509596"/>
          </a:xfrm>
          <a:prstGeom prst="rect">
            <a:avLst/>
          </a:prstGeom>
        </p:spPr>
      </p:pic>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05404" y="2852936"/>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599287" y="3819425"/>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78475" y="1912604"/>
            <a:ext cx="4439892"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Assess the diversity of the organization
</a:t>
            </a:r>
            <a:r>
              <a:rPr lang="en-US" altLang="ko-KR" sz="1600" i="1" dirty="0">
                <a:solidFill>
                  <a:schemeClr val="tx1">
                    <a:lumMod val="75000"/>
                    <a:lumOff val="25000"/>
                  </a:schemeClr>
                </a:solidFill>
                <a:latin typeface="+mn-lt"/>
                <a:cs typeface="Arial" pitchFamily="34" charset="0"/>
              </a:rPr>
              <a:t>Create a diagnosis of the organization and create an action plan to foster a culture of inclusion</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78476" y="2809234"/>
            <a:ext cx="4439891"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Collaborative Process
</a:t>
            </a:r>
            <a:r>
              <a:rPr lang="en-US" sz="1600" i="1" dirty="0">
                <a:latin typeface="+mn-lt"/>
              </a:rPr>
              <a:t>In addition to HR, involve other departments and, if possible, some of the heads of the organization</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376876" y="3788440"/>
            <a:ext cx="4439890" cy="58477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Training in the area of diversity
</a:t>
            </a:r>
            <a:r>
              <a:rPr lang="en-US" altLang="ko-KR" sz="1600" i="1" dirty="0">
                <a:solidFill>
                  <a:schemeClr val="tx1">
                    <a:lumMod val="75000"/>
                    <a:lumOff val="25000"/>
                  </a:schemeClr>
                </a:solidFill>
                <a:latin typeface="+mn-lt"/>
                <a:cs typeface="Arial" pitchFamily="34" charset="0"/>
              </a:rPr>
              <a:t>Enroll employees in training in the area of diversity</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572000" y="290444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565883" y="3876625"/>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33" name="TextBox 65">
            <a:extLst>
              <a:ext uri="{FF2B5EF4-FFF2-40B4-BE49-F238E27FC236}">
                <a16:creationId xmlns:a16="http://schemas.microsoft.com/office/drawing/2014/main" id="{E29F1391-6BB2-EA16-5FA6-A100399F91A8}"/>
              </a:ext>
            </a:extLst>
          </p:cNvPr>
          <p:cNvSpPr txBox="1"/>
          <p:nvPr/>
        </p:nvSpPr>
        <p:spPr>
          <a:xfrm>
            <a:off x="5376876" y="4573593"/>
            <a:ext cx="4439890"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Establish partnerships with specialized entities
</a:t>
            </a:r>
            <a:r>
              <a:rPr lang="en-US" altLang="ko-KR" sz="1600" i="1" dirty="0">
                <a:solidFill>
                  <a:schemeClr val="tx1">
                    <a:lumMod val="75000"/>
                    <a:lumOff val="25000"/>
                  </a:schemeClr>
                </a:solidFill>
                <a:latin typeface="+mn-lt"/>
                <a:cs typeface="Arial" pitchFamily="34" charset="0"/>
              </a:rPr>
              <a:t>To ensure an effective training offer and specialized consulting services at this stage of the process</a:t>
            </a:r>
          </a:p>
        </p:txBody>
      </p:sp>
      <p:sp>
        <p:nvSpPr>
          <p:cNvPr id="29" name="Oval 28">
            <a:extLst>
              <a:ext uri="{FF2B5EF4-FFF2-40B4-BE49-F238E27FC236}">
                <a16:creationId xmlns:a16="http://schemas.microsoft.com/office/drawing/2014/main" id="{A8287C1F-5BBB-A4F2-AC57-32C18E4AAF2F}"/>
              </a:ext>
            </a:extLst>
          </p:cNvPr>
          <p:cNvSpPr/>
          <p:nvPr/>
        </p:nvSpPr>
        <p:spPr>
          <a:xfrm>
            <a:off x="4596013" y="4701061"/>
            <a:ext cx="576064" cy="576064"/>
          </a:xfrm>
          <a:prstGeom prst="ellipse">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32" name="TextBox 68">
            <a:extLst>
              <a:ext uri="{FF2B5EF4-FFF2-40B4-BE49-F238E27FC236}">
                <a16:creationId xmlns:a16="http://schemas.microsoft.com/office/drawing/2014/main" id="{ABB00FE6-4005-A0FF-6706-CA0850C36910}"/>
              </a:ext>
            </a:extLst>
          </p:cNvPr>
          <p:cNvSpPr txBox="1"/>
          <p:nvPr/>
        </p:nvSpPr>
        <p:spPr>
          <a:xfrm>
            <a:off x="4565883" y="4758260"/>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599287" y="1943647"/>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65883" y="2000847"/>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81153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Recruitment and Selection</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05404" y="2852936"/>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638808" y="3686930"/>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87508" y="1942286"/>
            <a:ext cx="4535585"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Identification of the need
</a:t>
            </a:r>
            <a:r>
              <a:rPr lang="en-US" altLang="ko-KR" sz="1600" i="1" dirty="0">
                <a:solidFill>
                  <a:schemeClr val="tx1">
                    <a:lumMod val="75000"/>
                    <a:lumOff val="25000"/>
                  </a:schemeClr>
                </a:solidFill>
                <a:latin typeface="+mn-lt"/>
                <a:cs typeface="Arial" pitchFamily="34" charset="0"/>
              </a:rPr>
              <a:t>Identify the need for hiring, pondering the gaps in the company's diversity</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78476" y="2719776"/>
            <a:ext cx="6813524"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Job description
</a:t>
            </a:r>
            <a:r>
              <a:rPr lang="en-US" sz="1600" i="1" dirty="0">
                <a:latin typeface="+mn-lt"/>
              </a:rPr>
              <a:t>Present the role as clearly and accurately as possible, specifying the roles and requirements of the position the person applying for and the desired profile</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378476" y="3559463"/>
            <a:ext cx="5860138"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Sources of recruitment
</a:t>
            </a:r>
            <a:r>
              <a:rPr lang="en-US" altLang="ko-KR" sz="1600" i="1" dirty="0">
                <a:solidFill>
                  <a:schemeClr val="tx1">
                    <a:lumMod val="75000"/>
                    <a:lumOff val="25000"/>
                  </a:schemeClr>
                </a:solidFill>
                <a:latin typeface="+mn-lt"/>
                <a:cs typeface="Arial" pitchFamily="34" charset="0"/>
              </a:rPr>
              <a:t>Ensure that you have access to a diverse range of candidates and that the position attracts a diverse audience</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572000" y="290444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605404" y="3744130"/>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33" name="TextBox 65">
            <a:extLst>
              <a:ext uri="{FF2B5EF4-FFF2-40B4-BE49-F238E27FC236}">
                <a16:creationId xmlns:a16="http://schemas.microsoft.com/office/drawing/2014/main" id="{E29F1391-6BB2-EA16-5FA6-A100399F91A8}"/>
              </a:ext>
            </a:extLst>
          </p:cNvPr>
          <p:cNvSpPr txBox="1"/>
          <p:nvPr/>
        </p:nvSpPr>
        <p:spPr>
          <a:xfrm>
            <a:off x="5378476" y="4399150"/>
            <a:ext cx="6646946"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Application Analysis
</a:t>
            </a:r>
            <a:r>
              <a:rPr lang="en-US" altLang="ko-KR" sz="1600" i="1" dirty="0">
                <a:solidFill>
                  <a:schemeClr val="tx1">
                    <a:lumMod val="75000"/>
                    <a:lumOff val="25000"/>
                  </a:schemeClr>
                </a:solidFill>
                <a:latin typeface="+mn-lt"/>
                <a:cs typeface="Arial" pitchFamily="34" charset="0"/>
              </a:rPr>
              <a:t>Create an "out of the box" scoring system and try to ensure that you have people with different backgrounds at this stage</a:t>
            </a:r>
          </a:p>
        </p:txBody>
      </p:sp>
      <p:sp>
        <p:nvSpPr>
          <p:cNvPr id="29" name="Oval 28">
            <a:extLst>
              <a:ext uri="{FF2B5EF4-FFF2-40B4-BE49-F238E27FC236}">
                <a16:creationId xmlns:a16="http://schemas.microsoft.com/office/drawing/2014/main" id="{A8287C1F-5BBB-A4F2-AC57-32C18E4AAF2F}"/>
              </a:ext>
            </a:extLst>
          </p:cNvPr>
          <p:cNvSpPr/>
          <p:nvPr/>
        </p:nvSpPr>
        <p:spPr>
          <a:xfrm>
            <a:off x="4635534" y="4520925"/>
            <a:ext cx="576064" cy="576064"/>
          </a:xfrm>
          <a:prstGeom prst="ellipse">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32" name="TextBox 68">
            <a:extLst>
              <a:ext uri="{FF2B5EF4-FFF2-40B4-BE49-F238E27FC236}">
                <a16:creationId xmlns:a16="http://schemas.microsoft.com/office/drawing/2014/main" id="{ABB00FE6-4005-A0FF-6706-CA0850C36910}"/>
              </a:ext>
            </a:extLst>
          </p:cNvPr>
          <p:cNvSpPr txBox="1"/>
          <p:nvPr/>
        </p:nvSpPr>
        <p:spPr>
          <a:xfrm>
            <a:off x="4605404" y="4578124"/>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605404" y="2069753"/>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72000" y="212695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pic>
        <p:nvPicPr>
          <p:cNvPr id="4" name="Gráfico 3" descr="Rede de utilizadores com preenchimento sólido">
            <a:extLst>
              <a:ext uri="{FF2B5EF4-FFF2-40B4-BE49-F238E27FC236}">
                <a16:creationId xmlns:a16="http://schemas.microsoft.com/office/drawing/2014/main" id="{4C4C0FFC-4396-1727-BBC1-087A8CC08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252" y="2178660"/>
            <a:ext cx="509596" cy="509596"/>
          </a:xfrm>
          <a:prstGeom prst="rect">
            <a:avLst/>
          </a:prstGeom>
        </p:spPr>
      </p:pic>
    </p:spTree>
    <p:extLst>
      <p:ext uri="{BB962C8B-B14F-4D97-AF65-F5344CB8AC3E}">
        <p14:creationId xmlns:p14="http://schemas.microsoft.com/office/powerpoint/2010/main" val="293252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Recruitment and Selection</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36518" y="3234141"/>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669922" y="4398529"/>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87508" y="1942286"/>
            <a:ext cx="4535585"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i="1" dirty="0">
                <a:solidFill>
                  <a:schemeClr val="tx1">
                    <a:lumMod val="75000"/>
                    <a:lumOff val="25000"/>
                  </a:schemeClr>
                </a:solidFill>
                <a:latin typeface="+mn-lt"/>
                <a:cs typeface="Arial" pitchFamily="34" charset="0"/>
              </a:rPr>
              <a:t>How can this function be performed by a person with a different education/profile than we normally ask for?</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411880" y="3143089"/>
            <a:ext cx="6443422"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sz="1600" i="1" dirty="0">
                <a:latin typeface="+mn-lt"/>
              </a:rPr>
              <a:t>What kind of (new) customers we want to reach and what characteristics the new employee could bring that would be an asset to understand their needs</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411880" y="4269383"/>
            <a:ext cx="5860138" cy="1077218"/>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i="1" dirty="0">
                <a:solidFill>
                  <a:schemeClr val="tx1">
                    <a:lumMod val="75000"/>
                    <a:lumOff val="25000"/>
                  </a:schemeClr>
                </a:solidFill>
                <a:latin typeface="+mn-lt"/>
                <a:cs typeface="Arial" pitchFamily="34" charset="0"/>
              </a:rPr>
              <a:t>I asked in the organization if there are people with interest before launching the vacancy externally? Are there already people within the organization who could fill this role by receiving some extra training?</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603114" y="3285648"/>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pt-PT" altLang="ko-KR" sz="2400" b="1" dirty="0">
                <a:solidFill>
                  <a:schemeClr val="bg1"/>
                </a:solidFill>
                <a:cs typeface="Arial" pitchFamily="34" charset="0"/>
              </a:rPr>
              <a:t>?</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636518" y="4455729"/>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605404" y="2069753"/>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72000" y="212695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a:t>
            </a:r>
            <a:endParaRPr lang="ko-KR" altLang="en-US" sz="2400" b="1" dirty="0">
              <a:solidFill>
                <a:schemeClr val="bg1"/>
              </a:solidFill>
              <a:cs typeface="Arial" pitchFamily="34" charset="0"/>
            </a:endParaRPr>
          </a:p>
        </p:txBody>
      </p:sp>
      <p:pic>
        <p:nvPicPr>
          <p:cNvPr id="4" name="Gráfico 3" descr="Rede de utilizadores com preenchimento sólido">
            <a:extLst>
              <a:ext uri="{FF2B5EF4-FFF2-40B4-BE49-F238E27FC236}">
                <a16:creationId xmlns:a16="http://schemas.microsoft.com/office/drawing/2014/main" id="{4C4C0FFC-4396-1727-BBC1-087A8CC08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252" y="2178463"/>
            <a:ext cx="509596" cy="509596"/>
          </a:xfrm>
          <a:prstGeom prst="rect">
            <a:avLst/>
          </a:prstGeom>
        </p:spPr>
      </p:pic>
    </p:spTree>
    <p:extLst>
      <p:ext uri="{BB962C8B-B14F-4D97-AF65-F5344CB8AC3E}">
        <p14:creationId xmlns:p14="http://schemas.microsoft.com/office/powerpoint/2010/main" val="392202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18">
            <a:extLst>
              <a:ext uri="{FF2B5EF4-FFF2-40B4-BE49-F238E27FC236}">
                <a16:creationId xmlns:a16="http://schemas.microsoft.com/office/drawing/2014/main" id="{87D7C5A6-F6C8-F1A1-D94E-2606C24132F4}"/>
              </a:ext>
            </a:extLst>
          </p:cNvPr>
          <p:cNvSpPr/>
          <p:nvPr/>
        </p:nvSpPr>
        <p:spPr>
          <a:xfrm rot="16200000">
            <a:off x="4128108" y="4377618"/>
            <a:ext cx="1404895" cy="729120"/>
          </a:xfrm>
          <a:prstGeom prst="trapezoid">
            <a:avLst>
              <a:gd name="adj" fmla="val 72234"/>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p>
        </p:txBody>
      </p:sp>
      <p:sp>
        <p:nvSpPr>
          <p:cNvPr id="4" name="Trapezoid 18">
            <a:extLst>
              <a:ext uri="{FF2B5EF4-FFF2-40B4-BE49-F238E27FC236}">
                <a16:creationId xmlns:a16="http://schemas.microsoft.com/office/drawing/2014/main" id="{C10655E0-B01B-C624-2B13-611E65CFE220}"/>
              </a:ext>
            </a:extLst>
          </p:cNvPr>
          <p:cNvSpPr/>
          <p:nvPr/>
        </p:nvSpPr>
        <p:spPr>
          <a:xfrm rot="16200000">
            <a:off x="4114463" y="2599926"/>
            <a:ext cx="1404895" cy="729120"/>
          </a:xfrm>
          <a:prstGeom prst="trapezoid">
            <a:avLst>
              <a:gd name="adj" fmla="val 72234"/>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p>
        </p:txBody>
      </p:sp>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6496919"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Recruitment Process and Selection</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3995935" y="4459840"/>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12793" y="1844794"/>
            <a:ext cx="5383559" cy="2062103"/>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Interview</a:t>
            </a:r>
          </a:p>
          <a:p>
            <a:r>
              <a:rPr lang="en-US" altLang="ko-KR" sz="1600" b="1" i="1" dirty="0">
                <a:solidFill>
                  <a:schemeClr val="tx1">
                    <a:lumMod val="75000"/>
                    <a:lumOff val="25000"/>
                  </a:schemeClr>
                </a:solidFill>
                <a:latin typeface="+mn-lt"/>
                <a:cs typeface="Arial" pitchFamily="34" charset="0"/>
              </a:rPr>
              <a:t>It is necessary to pay attention to some aspects of the interview in an inclusive selection process
</a:t>
            </a:r>
            <a:r>
              <a:rPr lang="en-US" altLang="ko-KR" sz="1600" i="1" dirty="0">
                <a:solidFill>
                  <a:schemeClr val="tx1">
                    <a:lumMod val="75000"/>
                    <a:lumOff val="25000"/>
                  </a:schemeClr>
                </a:solidFill>
                <a:latin typeface="+mn-lt"/>
                <a:cs typeface="Arial" pitchFamily="34" charset="0"/>
              </a:rPr>
              <a:t>Pay special attention to your unconscious biases
Find out about the accessibility needs of the selected people
Ensure that everyone has the same opportunities to demonstrate their skills
</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12793" y="3906897"/>
            <a:ext cx="5009535" cy="1569660"/>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err="1">
                <a:solidFill>
                  <a:schemeClr val="tx1">
                    <a:lumMod val="75000"/>
                    <a:lumOff val="25000"/>
                  </a:schemeClr>
                </a:solidFill>
                <a:latin typeface="+mn-lt"/>
                <a:cs typeface="Arial" pitchFamily="34" charset="0"/>
              </a:rPr>
              <a:t>Seleção</a:t>
            </a:r>
            <a:r>
              <a:rPr lang="en-US" altLang="ko-KR" sz="1600" b="1" i="1" dirty="0">
                <a:solidFill>
                  <a:schemeClr val="tx1">
                    <a:lumMod val="75000"/>
                    <a:lumOff val="25000"/>
                  </a:schemeClr>
                </a:solidFill>
                <a:latin typeface="+mn-lt"/>
                <a:cs typeface="Arial" pitchFamily="34" charset="0"/>
              </a:rPr>
              <a:t>​</a:t>
            </a:r>
          </a:p>
          <a:p>
            <a:r>
              <a:rPr lang="pt-PT" altLang="ko-KR" sz="1600" b="1" i="1" dirty="0">
                <a:solidFill>
                  <a:schemeClr val="tx1">
                    <a:lumMod val="75000"/>
                    <a:lumOff val="25000"/>
                  </a:schemeClr>
                </a:solidFill>
                <a:latin typeface="+mn-lt"/>
                <a:cs typeface="Arial" pitchFamily="34" charset="0"/>
              </a:rPr>
              <a:t>Decisões transparentes, objetivas e justas ​</a:t>
            </a:r>
            <a:r>
              <a:rPr lang="en-US" altLang="ko-KR" sz="1600" b="1" i="1" dirty="0">
                <a:solidFill>
                  <a:schemeClr val="tx1">
                    <a:lumMod val="75000"/>
                    <a:lumOff val="25000"/>
                  </a:schemeClr>
                </a:solidFill>
                <a:latin typeface="+mn-lt"/>
                <a:cs typeface="Arial" pitchFamily="34" charset="0"/>
              </a:rPr>
              <a:t>
</a:t>
            </a:r>
            <a:r>
              <a:rPr lang="pt-PT" sz="1600" i="1" dirty="0">
                <a:latin typeface="+mn-lt"/>
              </a:rPr>
              <a:t>Envolva mais pessoas na tomada de decisão​</a:t>
            </a:r>
          </a:p>
          <a:p>
            <a:r>
              <a:rPr lang="pt-PT" altLang="ko-KR" sz="1600" i="1" dirty="0">
                <a:solidFill>
                  <a:schemeClr val="tx1">
                    <a:lumMod val="75000"/>
                    <a:lumOff val="25000"/>
                  </a:schemeClr>
                </a:solidFill>
                <a:latin typeface="+mn-lt"/>
                <a:cs typeface="Arial" pitchFamily="34" charset="0"/>
              </a:rPr>
              <a:t>Conhecer bem o cargo e a função que o mesmo exige</a:t>
            </a:r>
          </a:p>
          <a:p>
            <a:r>
              <a:rPr lang="pt-PT" altLang="ko-KR" sz="1600" i="1" dirty="0">
                <a:solidFill>
                  <a:schemeClr val="tx1">
                    <a:lumMod val="75000"/>
                    <a:lumOff val="25000"/>
                  </a:schemeClr>
                </a:solidFill>
                <a:latin typeface="+mn-lt"/>
                <a:cs typeface="Arial" pitchFamily="34" charset="0"/>
              </a:rPr>
              <a:t>​Equacione se é necessário formação adicional​</a:t>
            </a:r>
          </a:p>
          <a:p>
            <a:r>
              <a:rPr lang="pt-PT" altLang="ko-KR" sz="1600" i="1" dirty="0">
                <a:solidFill>
                  <a:schemeClr val="tx1">
                    <a:lumMod val="75000"/>
                    <a:lumOff val="25000"/>
                  </a:schemeClr>
                </a:solidFill>
                <a:latin typeface="+mn-lt"/>
                <a:cs typeface="Arial" pitchFamily="34" charset="0"/>
              </a:rPr>
              <a:t>Verificar se a empresa possui instalações adequadas​</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3962531" y="4511347"/>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06</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3995935" y="2676455"/>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3962531" y="2733655"/>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pic>
        <p:nvPicPr>
          <p:cNvPr id="7" name="Gráfico 6" descr="Rede de utilizadores com preenchimento sólido">
            <a:extLst>
              <a:ext uri="{FF2B5EF4-FFF2-40B4-BE49-F238E27FC236}">
                <a16:creationId xmlns:a16="http://schemas.microsoft.com/office/drawing/2014/main" id="{D26187F3-C6AE-E5F7-6AE7-009B277F7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252" y="2179954"/>
            <a:ext cx="509596" cy="509596"/>
          </a:xfrm>
          <a:prstGeom prst="rect">
            <a:avLst/>
          </a:prstGeom>
        </p:spPr>
      </p:pic>
    </p:spTree>
    <p:extLst>
      <p:ext uri="{BB962C8B-B14F-4D97-AF65-F5344CB8AC3E}">
        <p14:creationId xmlns:p14="http://schemas.microsoft.com/office/powerpoint/2010/main" val="234573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Onboarding</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r>
              <a:rPr lang="pt-PT" sz="2800" b="1" dirty="0">
                <a:solidFill>
                  <a:schemeClr val="bg1"/>
                </a:solidFill>
              </a:rPr>
              <a:t> </a:t>
            </a:r>
            <a:r>
              <a:rPr lang="pt-PT" sz="2800" b="1" dirty="0" err="1">
                <a:solidFill>
                  <a:schemeClr val="bg1"/>
                </a:solidFill>
              </a:rPr>
              <a:t>and</a:t>
            </a:r>
            <a:r>
              <a:rPr lang="pt-PT" sz="2800" b="1" dirty="0">
                <a:solidFill>
                  <a:schemeClr val="bg1"/>
                </a:solidFill>
              </a:rPr>
              <a:t> </a:t>
            </a:r>
            <a:r>
              <a:rPr lang="pt-PT" sz="2800" b="1" dirty="0" err="1">
                <a:solidFill>
                  <a:schemeClr val="bg1"/>
                </a:solidFill>
              </a:rPr>
              <a:t>selection</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05404" y="2852936"/>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638808" y="3686930"/>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90781" y="2072433"/>
            <a:ext cx="5330111" cy="58477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Communicate to the person that he/she was selected
</a:t>
            </a:r>
            <a:r>
              <a:rPr lang="en-US" altLang="ko-KR" sz="1600" i="1" dirty="0">
                <a:solidFill>
                  <a:schemeClr val="tx1">
                    <a:lumMod val="75000"/>
                    <a:lumOff val="25000"/>
                  </a:schemeClr>
                </a:solidFill>
                <a:latin typeface="+mn-lt"/>
                <a:cs typeface="Arial" pitchFamily="34" charset="0"/>
              </a:rPr>
              <a:t>General information and allocation of an internal mentor</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78476" y="2719776"/>
            <a:ext cx="6813524" cy="1077218"/>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Prepare for the person's entry into the organization
</a:t>
            </a:r>
            <a:r>
              <a:rPr lang="en-US" sz="1600" i="1" dirty="0">
                <a:latin typeface="+mn-lt"/>
              </a:rPr>
              <a:t>Introduce the employee and develop awareness of the organization and the team
</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378476" y="3559463"/>
            <a:ext cx="5860138"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Welcoming
</a:t>
            </a:r>
            <a:r>
              <a:rPr lang="en-US" altLang="ko-KR" sz="1600" i="1" dirty="0">
                <a:solidFill>
                  <a:schemeClr val="tx1">
                    <a:lumMod val="75000"/>
                    <a:lumOff val="25000"/>
                  </a:schemeClr>
                </a:solidFill>
                <a:latin typeface="+mn-lt"/>
                <a:cs typeface="Arial" pitchFamily="34" charset="0"/>
              </a:rPr>
              <a:t>Ensure that the person is received by the mentor and inform them about the culture and logistics of the organization</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572000" y="290444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605404" y="3744130"/>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33" name="TextBox 65">
            <a:extLst>
              <a:ext uri="{FF2B5EF4-FFF2-40B4-BE49-F238E27FC236}">
                <a16:creationId xmlns:a16="http://schemas.microsoft.com/office/drawing/2014/main" id="{E29F1391-6BB2-EA16-5FA6-A100399F91A8}"/>
              </a:ext>
            </a:extLst>
          </p:cNvPr>
          <p:cNvSpPr txBox="1"/>
          <p:nvPr/>
        </p:nvSpPr>
        <p:spPr>
          <a:xfrm>
            <a:off x="5378476" y="4399150"/>
            <a:ext cx="6646946" cy="1077218"/>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Integration
</a:t>
            </a:r>
            <a:r>
              <a:rPr lang="en-US" altLang="ko-KR" sz="1600" i="1" dirty="0">
                <a:solidFill>
                  <a:schemeClr val="tx1">
                    <a:lumMod val="75000"/>
                    <a:lumOff val="25000"/>
                  </a:schemeClr>
                </a:solidFill>
                <a:latin typeface="+mn-lt"/>
                <a:cs typeface="Arial" pitchFamily="34" charset="0"/>
              </a:rPr>
              <a:t>Do the constant monitoring and make sure that the company can make the necessary adjustments. Foster the connection between the various employees.
</a:t>
            </a:r>
          </a:p>
        </p:txBody>
      </p:sp>
      <p:sp>
        <p:nvSpPr>
          <p:cNvPr id="29" name="Oval 28">
            <a:extLst>
              <a:ext uri="{FF2B5EF4-FFF2-40B4-BE49-F238E27FC236}">
                <a16:creationId xmlns:a16="http://schemas.microsoft.com/office/drawing/2014/main" id="{A8287C1F-5BBB-A4F2-AC57-32C18E4AAF2F}"/>
              </a:ext>
            </a:extLst>
          </p:cNvPr>
          <p:cNvSpPr/>
          <p:nvPr/>
        </p:nvSpPr>
        <p:spPr>
          <a:xfrm>
            <a:off x="4635534" y="4520925"/>
            <a:ext cx="576064" cy="576064"/>
          </a:xfrm>
          <a:prstGeom prst="ellipse">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32" name="TextBox 68">
            <a:extLst>
              <a:ext uri="{FF2B5EF4-FFF2-40B4-BE49-F238E27FC236}">
                <a16:creationId xmlns:a16="http://schemas.microsoft.com/office/drawing/2014/main" id="{ABB00FE6-4005-A0FF-6706-CA0850C36910}"/>
              </a:ext>
            </a:extLst>
          </p:cNvPr>
          <p:cNvSpPr txBox="1"/>
          <p:nvPr/>
        </p:nvSpPr>
        <p:spPr>
          <a:xfrm>
            <a:off x="4605404" y="4578124"/>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605404" y="2069753"/>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72000" y="212695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pic>
        <p:nvPicPr>
          <p:cNvPr id="5" name="Picture 16" descr="Onboarding icon in iOS Style">
            <a:extLst>
              <a:ext uri="{FF2B5EF4-FFF2-40B4-BE49-F238E27FC236}">
                <a16:creationId xmlns:a16="http://schemas.microsoft.com/office/drawing/2014/main" id="{7627C535-3D90-2BD5-F5A2-B989414A4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3252" y="2178660"/>
            <a:ext cx="509596" cy="50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4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Onboarding</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r>
              <a:rPr lang="pt-PT" sz="2800" b="1" dirty="0">
                <a:solidFill>
                  <a:schemeClr val="bg1"/>
                </a:solidFill>
              </a:rPr>
              <a:t> </a:t>
            </a:r>
            <a:r>
              <a:rPr lang="pt-PT" sz="2800" b="1" dirty="0" err="1">
                <a:solidFill>
                  <a:schemeClr val="bg1"/>
                </a:solidFill>
              </a:rPr>
              <a:t>and</a:t>
            </a:r>
            <a:r>
              <a:rPr lang="pt-PT" sz="2800" b="1" dirty="0">
                <a:solidFill>
                  <a:schemeClr val="bg1"/>
                </a:solidFill>
              </a:rPr>
              <a:t> </a:t>
            </a:r>
            <a:r>
              <a:rPr lang="pt-PT" sz="2800" b="1" dirty="0" err="1">
                <a:solidFill>
                  <a:schemeClr val="bg1"/>
                </a:solidFill>
              </a:rPr>
              <a:t>selection</a:t>
            </a:r>
            <a:endParaRPr lang="pt-PT" sz="2800" b="1" dirty="0">
              <a:solidFill>
                <a:schemeClr val="bg1"/>
              </a:solidFill>
            </a:endParaRPr>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4" name="Retângulo: Cantos Arredondados 3">
            <a:extLst>
              <a:ext uri="{FF2B5EF4-FFF2-40B4-BE49-F238E27FC236}">
                <a16:creationId xmlns:a16="http://schemas.microsoft.com/office/drawing/2014/main" id="{4B9344C4-3E5F-2E73-4890-5E6FF359BD13}"/>
              </a:ext>
            </a:extLst>
          </p:cNvPr>
          <p:cNvSpPr/>
          <p:nvPr/>
        </p:nvSpPr>
        <p:spPr>
          <a:xfrm>
            <a:off x="1263643" y="2416370"/>
            <a:ext cx="9595743" cy="209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7F8AF6"/>
                </a:solidFill>
              </a:rPr>
              <a:t>It is important for the organization to assume that it has a key role in the inclusion of people who live multiple experiences of exclusion from very early in their lives. It is important to clarify that it is not a question of benefiting these people at the expense of others, but of </a:t>
            </a:r>
            <a:r>
              <a:rPr lang="en-US" b="1" i="1" dirty="0">
                <a:solidFill>
                  <a:srgbClr val="7F8AF6"/>
                </a:solidFill>
              </a:rPr>
              <a:t>assuming that different people need different measures to reach their full potential in the organization</a:t>
            </a:r>
            <a:r>
              <a:rPr lang="en-US" i="1" dirty="0">
                <a:solidFill>
                  <a:srgbClr val="7F8AF6"/>
                </a:solidFill>
              </a:rPr>
              <a:t> and to apply this logic to all people and not just to specific groups. Remember that within your organization, without your knowing it, there may already be many people who feel excluded and less valued.</a:t>
            </a:r>
            <a:endParaRPr lang="pt-PT" i="1" dirty="0">
              <a:solidFill>
                <a:srgbClr val="7F8AF6"/>
              </a:solidFill>
            </a:endParaRPr>
          </a:p>
        </p:txBody>
      </p:sp>
      <p:grpSp>
        <p:nvGrpSpPr>
          <p:cNvPr id="14" name="Google Shape;40;p4">
            <a:extLst>
              <a:ext uri="{FF2B5EF4-FFF2-40B4-BE49-F238E27FC236}">
                <a16:creationId xmlns:a16="http://schemas.microsoft.com/office/drawing/2014/main" id="{C469DB1B-ED4E-CD55-25E9-35726A953810}"/>
              </a:ext>
            </a:extLst>
          </p:cNvPr>
          <p:cNvGrpSpPr/>
          <p:nvPr/>
        </p:nvGrpSpPr>
        <p:grpSpPr>
          <a:xfrm rot="10800000">
            <a:off x="10621099" y="4098387"/>
            <a:ext cx="330373" cy="271594"/>
            <a:chOff x="550224" y="368620"/>
            <a:chExt cx="878228" cy="627539"/>
          </a:xfrm>
          <a:solidFill>
            <a:srgbClr val="7F8AF6"/>
          </a:solidFill>
        </p:grpSpPr>
        <p:sp>
          <p:nvSpPr>
            <p:cNvPr id="15" name="Google Shape;41;p4">
              <a:extLst>
                <a:ext uri="{FF2B5EF4-FFF2-40B4-BE49-F238E27FC236}">
                  <a16:creationId xmlns:a16="http://schemas.microsoft.com/office/drawing/2014/main" id="{6BD1FE58-3C4D-ADBD-D36A-83FA2AEA214D}"/>
                </a:ext>
              </a:extLst>
            </p:cNvPr>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42;p4">
              <a:extLst>
                <a:ext uri="{FF2B5EF4-FFF2-40B4-BE49-F238E27FC236}">
                  <a16:creationId xmlns:a16="http://schemas.microsoft.com/office/drawing/2014/main" id="{84F26F3F-8D92-D434-2FAB-6D524D10ACF9}"/>
                </a:ext>
              </a:extLst>
            </p:cNvPr>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43;p4">
              <a:extLst>
                <a:ext uri="{FF2B5EF4-FFF2-40B4-BE49-F238E27FC236}">
                  <a16:creationId xmlns:a16="http://schemas.microsoft.com/office/drawing/2014/main" id="{2229CACD-B69C-BC07-C211-62272E3A4E81}"/>
                </a:ext>
              </a:extLst>
            </p:cNvPr>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44;p4">
              <a:extLst>
                <a:ext uri="{FF2B5EF4-FFF2-40B4-BE49-F238E27FC236}">
                  <a16:creationId xmlns:a16="http://schemas.microsoft.com/office/drawing/2014/main" id="{718235A5-6653-A6BA-1533-149C4FD8046C}"/>
                </a:ext>
              </a:extLst>
            </p:cNvPr>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45;p4">
              <a:extLst>
                <a:ext uri="{FF2B5EF4-FFF2-40B4-BE49-F238E27FC236}">
                  <a16:creationId xmlns:a16="http://schemas.microsoft.com/office/drawing/2014/main" id="{F925188E-47F7-DF09-390E-CD660010D5BD}"/>
                </a:ext>
              </a:extLst>
            </p:cNvPr>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40;p4">
            <a:extLst>
              <a:ext uri="{FF2B5EF4-FFF2-40B4-BE49-F238E27FC236}">
                <a16:creationId xmlns:a16="http://schemas.microsoft.com/office/drawing/2014/main" id="{FDBEDA07-711F-305B-E88F-5AD6ADA2EFC1}"/>
              </a:ext>
            </a:extLst>
          </p:cNvPr>
          <p:cNvGrpSpPr/>
          <p:nvPr/>
        </p:nvGrpSpPr>
        <p:grpSpPr>
          <a:xfrm>
            <a:off x="1137567" y="2528313"/>
            <a:ext cx="330373" cy="271594"/>
            <a:chOff x="550224" y="368620"/>
            <a:chExt cx="878228" cy="627539"/>
          </a:xfrm>
          <a:solidFill>
            <a:srgbClr val="7F8AF6"/>
          </a:solidFill>
        </p:grpSpPr>
        <p:sp>
          <p:nvSpPr>
            <p:cNvPr id="23" name="Google Shape;41;p4">
              <a:extLst>
                <a:ext uri="{FF2B5EF4-FFF2-40B4-BE49-F238E27FC236}">
                  <a16:creationId xmlns:a16="http://schemas.microsoft.com/office/drawing/2014/main" id="{75181173-A696-CE67-FA50-710C7DF32C5F}"/>
                </a:ext>
              </a:extLst>
            </p:cNvPr>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42;p4">
              <a:extLst>
                <a:ext uri="{FF2B5EF4-FFF2-40B4-BE49-F238E27FC236}">
                  <a16:creationId xmlns:a16="http://schemas.microsoft.com/office/drawing/2014/main" id="{57F54141-F12E-3D5D-6287-2AF72B69E341}"/>
                </a:ext>
              </a:extLst>
            </p:cNvPr>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43;p4">
              <a:extLst>
                <a:ext uri="{FF2B5EF4-FFF2-40B4-BE49-F238E27FC236}">
                  <a16:creationId xmlns:a16="http://schemas.microsoft.com/office/drawing/2014/main" id="{79F4CB18-0C05-16BB-0660-45825541C59A}"/>
                </a:ext>
              </a:extLst>
            </p:cNvPr>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44;p4">
              <a:extLst>
                <a:ext uri="{FF2B5EF4-FFF2-40B4-BE49-F238E27FC236}">
                  <a16:creationId xmlns:a16="http://schemas.microsoft.com/office/drawing/2014/main" id="{B407355A-1A32-E3EE-9F57-27D2F4DBA832}"/>
                </a:ext>
              </a:extLst>
            </p:cNvPr>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45;p4">
              <a:extLst>
                <a:ext uri="{FF2B5EF4-FFF2-40B4-BE49-F238E27FC236}">
                  <a16:creationId xmlns:a16="http://schemas.microsoft.com/office/drawing/2014/main" id="{0D89E2B7-3A84-B8B2-BD38-9AE41D48CE20}"/>
                </a:ext>
              </a:extLst>
            </p:cNvPr>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grpFill/>
            <a:ln>
              <a:noFill/>
            </a:ln>
          </p:spPr>
          <p:txBody>
            <a:bodyPr spcFirstLastPara="1" wrap="square" lIns="91425" tIns="45700" rIns="91425" bIns="45700" anchor="ctr" anchorCtr="0">
              <a:no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22445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Follow-up</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r>
              <a:rPr lang="pt-PT" sz="2800" b="1" dirty="0">
                <a:solidFill>
                  <a:schemeClr val="bg1"/>
                </a:solidFill>
              </a:rPr>
              <a:t> </a:t>
            </a:r>
            <a:r>
              <a:rPr lang="pt-PT" sz="2800" b="1" dirty="0" err="1">
                <a:solidFill>
                  <a:schemeClr val="bg1"/>
                </a:solidFill>
              </a:rPr>
              <a:t>and</a:t>
            </a:r>
            <a:r>
              <a:rPr lang="pt-PT" sz="2800" b="1" dirty="0">
                <a:solidFill>
                  <a:schemeClr val="bg1"/>
                </a:solidFill>
              </a:rPr>
              <a:t> </a:t>
            </a:r>
            <a:r>
              <a:rPr lang="pt-PT" sz="2800" b="1" dirty="0" err="1">
                <a:solidFill>
                  <a:schemeClr val="bg1"/>
                </a:solidFill>
              </a:rPr>
              <a:t>selection</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05404" y="2852936"/>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605404" y="3687594"/>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90781" y="2072433"/>
            <a:ext cx="5330111" cy="58477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Specialized Entity
</a:t>
            </a:r>
            <a:r>
              <a:rPr lang="en-US" altLang="ko-KR" sz="1600" i="1" dirty="0">
                <a:solidFill>
                  <a:schemeClr val="tx1">
                    <a:lumMod val="75000"/>
                    <a:lumOff val="25000"/>
                  </a:schemeClr>
                </a:solidFill>
                <a:latin typeface="+mn-lt"/>
                <a:cs typeface="Arial" pitchFamily="34" charset="0"/>
              </a:rPr>
              <a:t>Assess the relevance of expert follow-up by an external entity</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90781" y="2872521"/>
            <a:ext cx="6813524" cy="58477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Follow-up Plan
</a:t>
            </a:r>
            <a:r>
              <a:rPr lang="en-US" sz="1600" i="1" dirty="0">
                <a:latin typeface="+mn-lt"/>
              </a:rPr>
              <a:t>Define with the employee the follow-up and career plans</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378476" y="3559463"/>
            <a:ext cx="5860138"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Mentor
</a:t>
            </a:r>
            <a:r>
              <a:rPr lang="en-US" altLang="ko-KR" sz="1600" i="1" dirty="0">
                <a:solidFill>
                  <a:schemeClr val="tx1">
                    <a:lumMod val="75000"/>
                    <a:lumOff val="25000"/>
                  </a:schemeClr>
                </a:solidFill>
                <a:latin typeface="+mn-lt"/>
                <a:cs typeface="Arial" pitchFamily="34" charset="0"/>
              </a:rPr>
              <a:t>Evaluate mentor and mentee feedback on the experience and make adjustments if necessary</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572000" y="290444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572000" y="3744794"/>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33" name="TextBox 65">
            <a:extLst>
              <a:ext uri="{FF2B5EF4-FFF2-40B4-BE49-F238E27FC236}">
                <a16:creationId xmlns:a16="http://schemas.microsoft.com/office/drawing/2014/main" id="{E29F1391-6BB2-EA16-5FA6-A100399F91A8}"/>
              </a:ext>
            </a:extLst>
          </p:cNvPr>
          <p:cNvSpPr txBox="1"/>
          <p:nvPr/>
        </p:nvSpPr>
        <p:spPr>
          <a:xfrm>
            <a:off x="5378476" y="4399150"/>
            <a:ext cx="6646946" cy="1077218"/>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Performance Evaluation
</a:t>
            </a:r>
            <a:r>
              <a:rPr lang="en-US" altLang="ko-KR" sz="1600" i="1" dirty="0">
                <a:solidFill>
                  <a:schemeClr val="tx1">
                    <a:lumMod val="75000"/>
                    <a:lumOff val="25000"/>
                  </a:schemeClr>
                </a:solidFill>
                <a:latin typeface="+mn-lt"/>
                <a:cs typeface="Arial" pitchFamily="34" charset="0"/>
              </a:rPr>
              <a:t>Evaluate the career plan, invite the employee to self-evaluate, make your performance evaluation and analyze them together, clearly defining the objectives and actions to be developed in order to achieve them.</a:t>
            </a:r>
          </a:p>
        </p:txBody>
      </p:sp>
      <p:sp>
        <p:nvSpPr>
          <p:cNvPr id="29" name="Oval 28">
            <a:extLst>
              <a:ext uri="{FF2B5EF4-FFF2-40B4-BE49-F238E27FC236}">
                <a16:creationId xmlns:a16="http://schemas.microsoft.com/office/drawing/2014/main" id="{A8287C1F-5BBB-A4F2-AC57-32C18E4AAF2F}"/>
              </a:ext>
            </a:extLst>
          </p:cNvPr>
          <p:cNvSpPr/>
          <p:nvPr/>
        </p:nvSpPr>
        <p:spPr>
          <a:xfrm>
            <a:off x="4605404" y="4522252"/>
            <a:ext cx="576064" cy="576064"/>
          </a:xfrm>
          <a:prstGeom prst="ellipse">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32" name="TextBox 68">
            <a:extLst>
              <a:ext uri="{FF2B5EF4-FFF2-40B4-BE49-F238E27FC236}">
                <a16:creationId xmlns:a16="http://schemas.microsoft.com/office/drawing/2014/main" id="{ABB00FE6-4005-A0FF-6706-CA0850C36910}"/>
              </a:ext>
            </a:extLst>
          </p:cNvPr>
          <p:cNvSpPr txBox="1"/>
          <p:nvPr/>
        </p:nvSpPr>
        <p:spPr>
          <a:xfrm>
            <a:off x="4575274" y="4579451"/>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605404" y="2069753"/>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72000" y="212695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pic>
        <p:nvPicPr>
          <p:cNvPr id="4" name="Gráfico 3" descr="Perguntas destaque">
            <a:extLst>
              <a:ext uri="{FF2B5EF4-FFF2-40B4-BE49-F238E27FC236}">
                <a16:creationId xmlns:a16="http://schemas.microsoft.com/office/drawing/2014/main" id="{31002BD5-640C-EC17-71FF-34DDB96ABB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252" y="2178660"/>
            <a:ext cx="509596" cy="509596"/>
          </a:xfrm>
          <a:prstGeom prst="rect">
            <a:avLst/>
          </a:prstGeom>
        </p:spPr>
      </p:pic>
    </p:spTree>
    <p:extLst>
      <p:ext uri="{BB962C8B-B14F-4D97-AF65-F5344CB8AC3E}">
        <p14:creationId xmlns:p14="http://schemas.microsoft.com/office/powerpoint/2010/main" val="37976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Exit</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Recruitment</a:t>
            </a:r>
            <a:r>
              <a:rPr lang="pt-PT" sz="2800" b="1" dirty="0">
                <a:solidFill>
                  <a:schemeClr val="bg1"/>
                </a:solidFill>
              </a:rPr>
              <a:t> </a:t>
            </a:r>
            <a:r>
              <a:rPr lang="pt-PT" sz="2800" b="1" dirty="0" err="1">
                <a:solidFill>
                  <a:schemeClr val="bg1"/>
                </a:solidFill>
              </a:rPr>
              <a:t>and</a:t>
            </a:r>
            <a:r>
              <a:rPr lang="pt-PT" sz="2800" b="1" dirty="0">
                <a:solidFill>
                  <a:schemeClr val="bg1"/>
                </a:solidFill>
              </a:rPr>
              <a:t> </a:t>
            </a:r>
            <a:r>
              <a:rPr lang="pt-PT" sz="2800" b="1" dirty="0" err="1">
                <a:solidFill>
                  <a:schemeClr val="bg1"/>
                </a:solidFill>
              </a:rPr>
              <a:t>selection</a:t>
            </a:r>
            <a:endParaRPr lang="pt-PT" sz="2800" b="1" dirty="0">
              <a:solidFill>
                <a:schemeClr val="bg1"/>
              </a:solidFill>
            </a:endParaRPr>
          </a:p>
        </p:txBody>
      </p:sp>
      <p:sp>
        <p:nvSpPr>
          <p:cNvPr id="27" name="Right Arrow Callout 6">
            <a:extLst>
              <a:ext uri="{FF2B5EF4-FFF2-40B4-BE49-F238E27FC236}">
                <a16:creationId xmlns:a16="http://schemas.microsoft.com/office/drawing/2014/main" id="{6EB0C585-C38E-A683-C984-6616BFC7F4AE}"/>
              </a:ext>
            </a:extLst>
          </p:cNvPr>
          <p:cNvSpPr/>
          <p:nvPr/>
        </p:nvSpPr>
        <p:spPr>
          <a:xfrm>
            <a:off x="425529" y="1931046"/>
            <a:ext cx="1834639" cy="1007413"/>
          </a:xfrm>
          <a:prstGeom prst="rightArrowCallout">
            <a:avLst>
              <a:gd name="adj1" fmla="val 30293"/>
              <a:gd name="adj2" fmla="val 25630"/>
              <a:gd name="adj3" fmla="val 24276"/>
              <a:gd name="adj4" fmla="val 71258"/>
            </a:avLst>
          </a:prstGeom>
          <a:solidFill>
            <a:schemeClr val="bg1"/>
          </a:solidFill>
          <a:ln w="63500">
            <a:solidFill>
              <a:srgbClr val="8E96F8"/>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sz="2700" dirty="0"/>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6" name="Oval 5">
            <a:extLst>
              <a:ext uri="{FF2B5EF4-FFF2-40B4-BE49-F238E27FC236}">
                <a16:creationId xmlns:a16="http://schemas.microsoft.com/office/drawing/2014/main" id="{BC739825-7DDC-28BF-31F7-05DC0DD83502}"/>
              </a:ext>
            </a:extLst>
          </p:cNvPr>
          <p:cNvSpPr/>
          <p:nvPr/>
        </p:nvSpPr>
        <p:spPr>
          <a:xfrm>
            <a:off x="4605404" y="3182549"/>
            <a:ext cx="576064" cy="576064"/>
          </a:xfrm>
          <a:prstGeom prst="ellipse">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8" name="Oval 7">
            <a:extLst>
              <a:ext uri="{FF2B5EF4-FFF2-40B4-BE49-F238E27FC236}">
                <a16:creationId xmlns:a16="http://schemas.microsoft.com/office/drawing/2014/main" id="{F6E387ED-1996-E648-F36D-F6ACF7D9FF25}"/>
              </a:ext>
            </a:extLst>
          </p:cNvPr>
          <p:cNvSpPr/>
          <p:nvPr/>
        </p:nvSpPr>
        <p:spPr>
          <a:xfrm>
            <a:off x="4605404" y="4421244"/>
            <a:ext cx="576064" cy="576064"/>
          </a:xfrm>
          <a:prstGeom prst="ellipse">
            <a:avLst/>
          </a:prstGeom>
          <a:solidFill>
            <a:srgbClr val="9DA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3" name="TextBox 53">
            <a:extLst>
              <a:ext uri="{FF2B5EF4-FFF2-40B4-BE49-F238E27FC236}">
                <a16:creationId xmlns:a16="http://schemas.microsoft.com/office/drawing/2014/main" id="{7CA9AC17-3A34-5A0A-96F0-7D8B67EC6F72}"/>
              </a:ext>
            </a:extLst>
          </p:cNvPr>
          <p:cNvSpPr txBox="1"/>
          <p:nvPr/>
        </p:nvSpPr>
        <p:spPr>
          <a:xfrm>
            <a:off x="5390781" y="2072433"/>
            <a:ext cx="6230605"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Interview
</a:t>
            </a:r>
            <a:r>
              <a:rPr lang="en-US" altLang="ko-KR" sz="1600" i="1" dirty="0">
                <a:solidFill>
                  <a:schemeClr val="tx1">
                    <a:lumMod val="75000"/>
                    <a:lumOff val="25000"/>
                  </a:schemeClr>
                </a:solidFill>
                <a:latin typeface="+mn-lt"/>
                <a:cs typeface="Arial" pitchFamily="34" charset="0"/>
              </a:rPr>
              <a:t>Conducting an exit interview with the employee to improve your D&amp;I strategy and transform your organization into an inclusive workplace.</a:t>
            </a:r>
            <a:endParaRPr lang="ko-KR" altLang="en-US" sz="1600" i="1" dirty="0">
              <a:solidFill>
                <a:schemeClr val="tx1">
                  <a:lumMod val="75000"/>
                  <a:lumOff val="25000"/>
                </a:schemeClr>
              </a:solidFill>
              <a:latin typeface="+mn-lt"/>
              <a:cs typeface="Arial" pitchFamily="34" charset="0"/>
            </a:endParaRPr>
          </a:p>
        </p:txBody>
      </p:sp>
      <p:sp>
        <p:nvSpPr>
          <p:cNvPr id="41" name="TextBox 56">
            <a:extLst>
              <a:ext uri="{FF2B5EF4-FFF2-40B4-BE49-F238E27FC236}">
                <a16:creationId xmlns:a16="http://schemas.microsoft.com/office/drawing/2014/main" id="{2FF52F19-2608-EAE2-FC51-0D27DC7C0C3C}"/>
              </a:ext>
            </a:extLst>
          </p:cNvPr>
          <p:cNvSpPr txBox="1"/>
          <p:nvPr/>
        </p:nvSpPr>
        <p:spPr>
          <a:xfrm>
            <a:off x="5390781" y="3202134"/>
            <a:ext cx="6813524" cy="830997"/>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Choose the interviewer
</a:t>
            </a:r>
            <a:r>
              <a:rPr lang="en-US" sz="1600" i="1" dirty="0">
                <a:latin typeface="+mn-lt"/>
              </a:rPr>
              <a:t>Someone experienced in the subject of diversity and inclusion. Ensure the employee is available.</a:t>
            </a:r>
            <a:endParaRPr lang="ko-KR" altLang="en-US" sz="1600" i="1" dirty="0">
              <a:solidFill>
                <a:schemeClr val="tx1">
                  <a:lumMod val="75000"/>
                  <a:lumOff val="25000"/>
                </a:schemeClr>
              </a:solidFill>
              <a:latin typeface="+mn-lt"/>
              <a:cs typeface="Arial" pitchFamily="34" charset="0"/>
            </a:endParaRPr>
          </a:p>
        </p:txBody>
      </p:sp>
      <p:sp>
        <p:nvSpPr>
          <p:cNvPr id="39" name="TextBox 59">
            <a:extLst>
              <a:ext uri="{FF2B5EF4-FFF2-40B4-BE49-F238E27FC236}">
                <a16:creationId xmlns:a16="http://schemas.microsoft.com/office/drawing/2014/main" id="{7DFE09EC-51A4-8E9B-1C5D-6B40CAC7B1DE}"/>
              </a:ext>
            </a:extLst>
          </p:cNvPr>
          <p:cNvSpPr txBox="1"/>
          <p:nvPr/>
        </p:nvSpPr>
        <p:spPr>
          <a:xfrm>
            <a:off x="5378476" y="4293113"/>
            <a:ext cx="5860138" cy="1077218"/>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ko-KR" sz="1600" b="1" i="1" dirty="0">
                <a:solidFill>
                  <a:schemeClr val="tx1">
                    <a:lumMod val="75000"/>
                    <a:lumOff val="25000"/>
                  </a:schemeClr>
                </a:solidFill>
                <a:latin typeface="+mn-lt"/>
                <a:cs typeface="Arial" pitchFamily="34" charset="0"/>
              </a:rPr>
              <a:t>Data processing
</a:t>
            </a:r>
            <a:r>
              <a:rPr lang="en-US" altLang="ko-KR" sz="1600" i="1" dirty="0">
                <a:solidFill>
                  <a:schemeClr val="tx1">
                    <a:lumMod val="75000"/>
                    <a:lumOff val="25000"/>
                  </a:schemeClr>
                </a:solidFill>
                <a:latin typeface="+mn-lt"/>
                <a:cs typeface="Arial" pitchFamily="34" charset="0"/>
              </a:rPr>
              <a:t>Use the information gathered in the interview to change, if necessary, your D&amp;I policy
</a:t>
            </a:r>
            <a:endParaRPr lang="ko-KR" altLang="en-US" sz="1600" i="1" dirty="0">
              <a:solidFill>
                <a:schemeClr val="tx1">
                  <a:lumMod val="75000"/>
                  <a:lumOff val="25000"/>
                </a:schemeClr>
              </a:solidFill>
              <a:latin typeface="+mn-lt"/>
              <a:cs typeface="Arial" pitchFamily="34" charset="0"/>
            </a:endParaRPr>
          </a:p>
        </p:txBody>
      </p:sp>
      <p:sp>
        <p:nvSpPr>
          <p:cNvPr id="17" name="TextBox 62">
            <a:extLst>
              <a:ext uri="{FF2B5EF4-FFF2-40B4-BE49-F238E27FC236}">
                <a16:creationId xmlns:a16="http://schemas.microsoft.com/office/drawing/2014/main" id="{E8FF00C6-18BA-D000-7B10-DC1EF27FF895}"/>
              </a:ext>
            </a:extLst>
          </p:cNvPr>
          <p:cNvSpPr txBox="1"/>
          <p:nvPr/>
        </p:nvSpPr>
        <p:spPr>
          <a:xfrm>
            <a:off x="4572000" y="3234056"/>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9" name="TextBox 63">
            <a:extLst>
              <a:ext uri="{FF2B5EF4-FFF2-40B4-BE49-F238E27FC236}">
                <a16:creationId xmlns:a16="http://schemas.microsoft.com/office/drawing/2014/main" id="{A9DC2515-2395-26C3-3875-4ABB2207422B}"/>
              </a:ext>
            </a:extLst>
          </p:cNvPr>
          <p:cNvSpPr txBox="1"/>
          <p:nvPr/>
        </p:nvSpPr>
        <p:spPr>
          <a:xfrm>
            <a:off x="4572000" y="4478444"/>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46" name="Oval 45">
            <a:extLst>
              <a:ext uri="{FF2B5EF4-FFF2-40B4-BE49-F238E27FC236}">
                <a16:creationId xmlns:a16="http://schemas.microsoft.com/office/drawing/2014/main" id="{4F94668D-EBDD-082C-2F87-B1A57A369EEF}"/>
              </a:ext>
            </a:extLst>
          </p:cNvPr>
          <p:cNvSpPr/>
          <p:nvPr/>
        </p:nvSpPr>
        <p:spPr>
          <a:xfrm>
            <a:off x="4605404" y="2069753"/>
            <a:ext cx="576064" cy="576064"/>
          </a:xfrm>
          <a:prstGeom prst="ellipse">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ko-KR" altLang="en-US">
              <a:solidFill>
                <a:srgbClr val="32AEB8"/>
              </a:solidFill>
            </a:endParaRPr>
          </a:p>
        </p:txBody>
      </p:sp>
      <p:sp>
        <p:nvSpPr>
          <p:cNvPr id="47" name="TextBox 62">
            <a:extLst>
              <a:ext uri="{FF2B5EF4-FFF2-40B4-BE49-F238E27FC236}">
                <a16:creationId xmlns:a16="http://schemas.microsoft.com/office/drawing/2014/main" id="{E17C784D-50B5-F4BD-C634-AAE6C03983F7}"/>
              </a:ext>
            </a:extLst>
          </p:cNvPr>
          <p:cNvSpPr txBox="1"/>
          <p:nvPr/>
        </p:nvSpPr>
        <p:spPr>
          <a:xfrm>
            <a:off x="4572000" y="2126953"/>
            <a:ext cx="642872"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pic>
        <p:nvPicPr>
          <p:cNvPr id="5" name="Picture 24" descr="Dismissal, door, fired, open, redundancy, resignation icon - Download on  Iconfinder">
            <a:extLst>
              <a:ext uri="{FF2B5EF4-FFF2-40B4-BE49-F238E27FC236}">
                <a16:creationId xmlns:a16="http://schemas.microsoft.com/office/drawing/2014/main" id="{8F662EF9-AE59-BA3D-D24A-A31AEE13A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52" y="2178992"/>
            <a:ext cx="509596" cy="509596"/>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Cantos Arredondados 6">
            <a:extLst>
              <a:ext uri="{FF2B5EF4-FFF2-40B4-BE49-F238E27FC236}">
                <a16:creationId xmlns:a16="http://schemas.microsoft.com/office/drawing/2014/main" id="{A92278C2-67A8-0B62-EE7D-3F018108611D}"/>
              </a:ext>
            </a:extLst>
          </p:cNvPr>
          <p:cNvSpPr/>
          <p:nvPr/>
        </p:nvSpPr>
        <p:spPr>
          <a:xfrm>
            <a:off x="801364" y="3429000"/>
            <a:ext cx="2828260" cy="2147776"/>
          </a:xfrm>
          <a:prstGeom prst="roundRect">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i="1" dirty="0"/>
              <a:t>Avoid asking questions about specific people</a:t>
            </a:r>
            <a:endParaRPr lang="pt-PT" sz="1600" i="1" dirty="0"/>
          </a:p>
          <a:p>
            <a:pPr lvl="1"/>
            <a:endParaRPr lang="pt-PT" sz="1600" i="1" dirty="0"/>
          </a:p>
          <a:p>
            <a:pPr lvl="1"/>
            <a:endParaRPr lang="pt-PT" sz="1600" i="1" dirty="0"/>
          </a:p>
          <a:p>
            <a:pPr lvl="1"/>
            <a:r>
              <a:rPr lang="en-US" sz="1600" i="1" dirty="0"/>
              <a:t>Excessively personal questions about leaving</a:t>
            </a:r>
            <a:endParaRPr lang="pt-PT" sz="1600" i="1" dirty="0"/>
          </a:p>
        </p:txBody>
      </p:sp>
      <p:pic>
        <p:nvPicPr>
          <p:cNvPr id="11" name="Gráfico 10" descr="Proibido com preenchimento sólido">
            <a:extLst>
              <a:ext uri="{FF2B5EF4-FFF2-40B4-BE49-F238E27FC236}">
                <a16:creationId xmlns:a16="http://schemas.microsoft.com/office/drawing/2014/main" id="{F385CA0B-750F-D2B9-6BA1-520396C26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386" y="4801179"/>
            <a:ext cx="285800" cy="285800"/>
          </a:xfrm>
          <a:prstGeom prst="rect">
            <a:avLst/>
          </a:prstGeom>
        </p:spPr>
      </p:pic>
      <p:pic>
        <p:nvPicPr>
          <p:cNvPr id="12" name="Gráfico 11" descr="Proibido com preenchimento sólido">
            <a:extLst>
              <a:ext uri="{FF2B5EF4-FFF2-40B4-BE49-F238E27FC236}">
                <a16:creationId xmlns:a16="http://schemas.microsoft.com/office/drawing/2014/main" id="{374F4187-67E8-00CF-E6B5-FF90F235C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50" y="3782971"/>
            <a:ext cx="285800" cy="285800"/>
          </a:xfrm>
          <a:prstGeom prst="rect">
            <a:avLst/>
          </a:prstGeom>
        </p:spPr>
      </p:pic>
    </p:spTree>
    <p:extLst>
      <p:ext uri="{BB962C8B-B14F-4D97-AF65-F5344CB8AC3E}">
        <p14:creationId xmlns:p14="http://schemas.microsoft.com/office/powerpoint/2010/main" val="310681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8935EFE2-8765-01EC-33E3-474740854362}"/>
              </a:ext>
            </a:extLst>
          </p:cNvPr>
          <p:cNvSpPr txBox="1">
            <a:spLocks/>
          </p:cNvSpPr>
          <p:nvPr/>
        </p:nvSpPr>
        <p:spPr>
          <a:xfrm>
            <a:off x="2903220" y="1874520"/>
            <a:ext cx="7406640" cy="318312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fontAlgn="base"/>
            <a:r>
              <a:rPr lang="en-US" sz="1800" b="1" i="1" u="none" strike="noStrike" dirty="0">
                <a:solidFill>
                  <a:srgbClr val="4E4D4D"/>
                </a:solidFill>
                <a:effectLst/>
                <a:latin typeface="Calibri" panose="020F0502020204030204" pitchFamily="34" charset="0"/>
              </a:rPr>
              <a:t>In module </a:t>
            </a:r>
            <a:r>
              <a:rPr lang="en-US" sz="1800" b="1" i="1" dirty="0">
                <a:solidFill>
                  <a:srgbClr val="4E4D4D"/>
                </a:solidFill>
                <a:latin typeface="Calibri" panose="020F0502020204030204" pitchFamily="34" charset="0"/>
              </a:rPr>
              <a:t>1</a:t>
            </a:r>
            <a:r>
              <a:rPr lang="en-US" sz="1800" b="1" i="1" u="none" strike="noStrike" dirty="0">
                <a:solidFill>
                  <a:srgbClr val="4E4D4D"/>
                </a:solidFill>
                <a:effectLst/>
                <a:latin typeface="Calibri" panose="020F0502020204030204" pitchFamily="34" charset="0"/>
              </a:rPr>
              <a:t> of unit 6</a:t>
            </a:r>
            <a:r>
              <a:rPr lang="en-US" sz="1800" b="0" i="1" u="none" strike="noStrike" dirty="0">
                <a:solidFill>
                  <a:srgbClr val="4E4D4D"/>
                </a:solidFill>
                <a:effectLst/>
                <a:latin typeface="Calibri" panose="020F0502020204030204" pitchFamily="34" charset="0"/>
              </a:rPr>
              <a:t>, you will be introduced to e-commerce, its trends, advantages and disadvantages, as well as other main aspects about online selling.</a:t>
            </a:r>
            <a:r>
              <a:rPr lang="en-US" sz="1800" b="0" i="0" dirty="0">
                <a:solidFill>
                  <a:srgbClr val="4E4D4D"/>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800" b="0" i="1" u="none" strike="noStrike" dirty="0">
                <a:solidFill>
                  <a:srgbClr val="4E4D4D"/>
                </a:solidFill>
                <a:effectLst/>
                <a:latin typeface="Calibri" panose="020F0502020204030204" pitchFamily="34" charset="0"/>
              </a:rPr>
              <a:t>The module also includes a practical activity that will encourage all participants to apply the learned model to decide whether creating an online shop.</a:t>
            </a:r>
            <a:r>
              <a:rPr lang="pt-PT" sz="1800" b="0" i="1" u="none" strike="noStrike" dirty="0">
                <a:solidFill>
                  <a:srgbClr val="4E4D4D"/>
                </a:solidFill>
                <a:effectLst/>
                <a:latin typeface="Calibri" panose="020F0502020204030204" pitchFamily="34" charset="0"/>
              </a:rPr>
              <a:t> </a:t>
            </a:r>
          </a:p>
          <a:p>
            <a:pPr algn="l" rtl="0" fontAlgn="base"/>
            <a:r>
              <a:rPr lang="pt-PT" sz="1800" b="0" i="1" u="none" strike="noStrike" dirty="0">
                <a:solidFill>
                  <a:srgbClr val="4E4D4D"/>
                </a:solidFill>
                <a:effectLst/>
                <a:latin typeface="Calibri" panose="020F0502020204030204" pitchFamily="34" charset="0"/>
              </a:rPr>
              <a:t>Enviesamento inconsciente​</a:t>
            </a:r>
          </a:p>
          <a:p>
            <a:pPr algn="l" rtl="0" fontAlgn="base"/>
            <a:r>
              <a:rPr lang="pt-PT" sz="1800" b="0" i="1" u="none" strike="noStrike" dirty="0">
                <a:solidFill>
                  <a:srgbClr val="4E4D4D"/>
                </a:solidFill>
                <a:effectLst/>
                <a:latin typeface="Calibri" panose="020F0502020204030204" pitchFamily="34" charset="0"/>
              </a:rPr>
              <a:t>O Capacitismo​</a:t>
            </a:r>
          </a:p>
          <a:p>
            <a:pPr algn="l" rtl="0" fontAlgn="base"/>
            <a:r>
              <a:rPr lang="pt-PT" sz="1800" b="0" i="1" u="none" strike="noStrike" dirty="0">
                <a:solidFill>
                  <a:srgbClr val="4E4D4D"/>
                </a:solidFill>
                <a:effectLst/>
                <a:latin typeface="Calibri" panose="020F0502020204030204" pitchFamily="34" charset="0"/>
              </a:rPr>
              <a:t>Recrutamento Inclusivo​</a:t>
            </a:r>
          </a:p>
          <a:p>
            <a:pPr algn="l" rtl="0" fontAlgn="base"/>
            <a:r>
              <a:rPr lang="pt-PT" sz="1800" b="0" i="1" u="none" strike="noStrike" dirty="0">
                <a:solidFill>
                  <a:srgbClr val="4E4D4D"/>
                </a:solidFill>
                <a:effectLst/>
                <a:latin typeface="Calibri" panose="020F0502020204030204" pitchFamily="34" charset="0"/>
              </a:rPr>
              <a:t>Boas práticas​</a:t>
            </a:r>
          </a:p>
          <a:p>
            <a:pPr algn="l" rtl="0" fontAlgn="base"/>
            <a:r>
              <a:rPr lang="pt-PT" sz="1800" b="0" i="1" u="none" strike="noStrike" dirty="0">
                <a:solidFill>
                  <a:srgbClr val="4E4D4D"/>
                </a:solidFill>
                <a:effectLst/>
                <a:latin typeface="Calibri" panose="020F0502020204030204" pitchFamily="34" charset="0"/>
              </a:rPr>
              <a:t>A razão económica ​</a:t>
            </a:r>
            <a:r>
              <a:rPr lang="en-US" sz="1800" b="0" i="0" dirty="0">
                <a:solidFill>
                  <a:srgbClr val="4E4D4D"/>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p:txBody>
      </p:sp>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725986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Diversity and Inclusion Management</a:t>
            </a: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Unit</a:t>
            </a:r>
            <a:r>
              <a:rPr lang="pt-PT" sz="2800" b="1" dirty="0">
                <a:solidFill>
                  <a:schemeClr val="bg1"/>
                </a:solidFill>
              </a:rPr>
              <a:t> 6 – Module 1</a:t>
            </a:r>
          </a:p>
        </p:txBody>
      </p:sp>
    </p:spTree>
    <p:extLst>
      <p:ext uri="{BB962C8B-B14F-4D97-AF65-F5344CB8AC3E}">
        <p14:creationId xmlns:p14="http://schemas.microsoft.com/office/powerpoint/2010/main" val="281773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Economic reasons</a:t>
            </a:r>
            <a:endParaRPr lang="pt-PT"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Good</a:t>
            </a:r>
            <a:r>
              <a:rPr lang="pt-PT" sz="2800" b="1" dirty="0">
                <a:solidFill>
                  <a:schemeClr val="bg1"/>
                </a:solidFill>
              </a:rPr>
              <a:t> </a:t>
            </a:r>
            <a:r>
              <a:rPr lang="pt-PT" sz="2800" b="1" dirty="0" err="1">
                <a:solidFill>
                  <a:schemeClr val="bg1"/>
                </a:solidFill>
              </a:rPr>
              <a:t>Practices</a:t>
            </a:r>
            <a:r>
              <a:rPr lang="pt-PT" sz="2800" b="1" dirty="0">
                <a:solidFill>
                  <a:schemeClr val="bg1"/>
                </a:solidFill>
              </a:rPr>
              <a:t> </a:t>
            </a:r>
            <a:r>
              <a:rPr lang="pt-PT" sz="2800" b="1" dirty="0" err="1">
                <a:solidFill>
                  <a:schemeClr val="bg1"/>
                </a:solidFill>
              </a:rPr>
              <a:t>of</a:t>
            </a:r>
            <a:r>
              <a:rPr lang="pt-PT" sz="2800" b="1" dirty="0">
                <a:solidFill>
                  <a:schemeClr val="bg1"/>
                </a:solidFill>
              </a:rPr>
              <a:t> </a:t>
            </a:r>
            <a:r>
              <a:rPr lang="pt-PT" sz="2800" b="1" dirty="0" err="1">
                <a:solidFill>
                  <a:schemeClr val="bg1"/>
                </a:solidFill>
              </a:rPr>
              <a:t>Inclusion</a:t>
            </a:r>
            <a:endParaRPr lang="pt-PT" sz="2800" b="1" dirty="0">
              <a:solidFill>
                <a:schemeClr val="bg1"/>
              </a:solidFill>
            </a:endParaRPr>
          </a:p>
        </p:txBody>
      </p:sp>
      <p:sp>
        <p:nvSpPr>
          <p:cNvPr id="37" name="Rectangle 15">
            <a:extLst>
              <a:ext uri="{FF2B5EF4-FFF2-40B4-BE49-F238E27FC236}">
                <a16:creationId xmlns:a16="http://schemas.microsoft.com/office/drawing/2014/main" id="{9CDB1031-6F95-2954-7F9A-2BD8C09B8DCF}"/>
              </a:ext>
            </a:extLst>
          </p:cNvPr>
          <p:cNvSpPr>
            <a:spLocks noChangeArrowheads="1"/>
          </p:cNvSpPr>
          <p:nvPr/>
        </p:nvSpPr>
        <p:spPr bwMode="auto">
          <a:xfrm>
            <a:off x="9462976" y="5690974"/>
            <a:ext cx="26466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Lato" panose="020F0502020204030203" pitchFamily="34" charset="0"/>
                <a:ea typeface="+mn-ea"/>
                <a:cs typeface="+mn-cs"/>
              </a:defRPr>
            </a:lvl5pPr>
            <a:lvl6pPr marL="2286000" algn="l" defTabSz="914400" rtl="0" eaLnBrk="1" latinLnBrk="0" hangingPunct="1">
              <a:defRPr kern="1200">
                <a:solidFill>
                  <a:schemeClr val="tx1"/>
                </a:solidFill>
                <a:latin typeface="Lato" panose="020F0502020204030203" pitchFamily="34" charset="0"/>
                <a:ea typeface="+mn-ea"/>
                <a:cs typeface="+mn-cs"/>
              </a:defRPr>
            </a:lvl6pPr>
            <a:lvl7pPr marL="2743200" algn="l" defTabSz="914400" rtl="0" eaLnBrk="1" latinLnBrk="0" hangingPunct="1">
              <a:defRPr kern="1200">
                <a:solidFill>
                  <a:schemeClr val="tx1"/>
                </a:solidFill>
                <a:latin typeface="Lato" panose="020F0502020204030203" pitchFamily="34" charset="0"/>
                <a:ea typeface="+mn-ea"/>
                <a:cs typeface="+mn-cs"/>
              </a:defRPr>
            </a:lvl7pPr>
            <a:lvl8pPr marL="3200400" algn="l" defTabSz="914400" rtl="0" eaLnBrk="1" latinLnBrk="0" hangingPunct="1">
              <a:defRPr kern="1200">
                <a:solidFill>
                  <a:schemeClr val="tx1"/>
                </a:solidFill>
                <a:latin typeface="Lato" panose="020F0502020204030203" pitchFamily="34" charset="0"/>
                <a:ea typeface="+mn-ea"/>
                <a:cs typeface="+mn-cs"/>
              </a:defRPr>
            </a:lvl8pPr>
            <a:lvl9pPr marL="3657600" algn="l" defTabSz="914400" rtl="0" eaLnBrk="1" latinLnBrk="0" hangingPunct="1">
              <a:defRPr kern="1200">
                <a:solidFill>
                  <a:schemeClr val="tx1"/>
                </a:solidFill>
                <a:latin typeface="Lato" panose="020F0502020204030203" pitchFamily="34" charset="0"/>
                <a:ea typeface="+mn-ea"/>
                <a:cs typeface="+mn-cs"/>
              </a:defRPr>
            </a:lvl9pPr>
          </a:lstStyle>
          <a:p>
            <a:r>
              <a:rPr lang="en-US" altLang="en-US" sz="900" dirty="0">
                <a:latin typeface="+mn-lt"/>
                <a:cs typeface="Amatic SC" panose="00000500000000000000" pitchFamily="2" charset="-79"/>
              </a:rPr>
              <a:t>Fonte: APPDI - </a:t>
            </a:r>
            <a:r>
              <a:rPr lang="pt-PT" altLang="en-US" sz="900" dirty="0">
                <a:latin typeface="+mn-lt"/>
                <a:cs typeface="Amatic SC" panose="00000500000000000000" pitchFamily="2" charset="-79"/>
              </a:rPr>
              <a:t>Guia para um recrutamento inclusivo</a:t>
            </a:r>
            <a:endParaRPr lang="en-US" altLang="en-US" sz="900" dirty="0">
              <a:latin typeface="+mn-lt"/>
              <a:cs typeface="Amatic SC" panose="00000500000000000000" pitchFamily="2" charset="-79"/>
            </a:endParaRPr>
          </a:p>
        </p:txBody>
      </p:sp>
      <p:sp>
        <p:nvSpPr>
          <p:cNvPr id="20" name="Retângulo: Cantos Arredondados 19">
            <a:extLst>
              <a:ext uri="{FF2B5EF4-FFF2-40B4-BE49-F238E27FC236}">
                <a16:creationId xmlns:a16="http://schemas.microsoft.com/office/drawing/2014/main" id="{E546839B-51DF-A622-3C41-49B194AF4C1E}"/>
              </a:ext>
            </a:extLst>
          </p:cNvPr>
          <p:cNvSpPr/>
          <p:nvPr/>
        </p:nvSpPr>
        <p:spPr>
          <a:xfrm>
            <a:off x="1127050" y="2402963"/>
            <a:ext cx="4968950" cy="2908439"/>
          </a:xfrm>
          <a:prstGeom prst="roundRect">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High motivation for work
Very loyal to the employer
Friendlier customer relations
More consistent performance
Increased willingness to experiment
Superior problem-solving capability</a:t>
            </a:r>
            <a:endParaRPr lang="pt-PT" dirty="0"/>
          </a:p>
        </p:txBody>
      </p:sp>
      <p:sp>
        <p:nvSpPr>
          <p:cNvPr id="21" name="Retângulo: Cantos Arredondados 20">
            <a:extLst>
              <a:ext uri="{FF2B5EF4-FFF2-40B4-BE49-F238E27FC236}">
                <a16:creationId xmlns:a16="http://schemas.microsoft.com/office/drawing/2014/main" id="{AB6B63EF-54EA-9F8E-D0DF-CE5B41E2A7DB}"/>
              </a:ext>
            </a:extLst>
          </p:cNvPr>
          <p:cNvSpPr/>
          <p:nvPr/>
        </p:nvSpPr>
        <p:spPr>
          <a:xfrm>
            <a:off x="6202325" y="2402963"/>
            <a:ext cx="4968950" cy="2908439"/>
          </a:xfrm>
          <a:prstGeom prst="roundRect">
            <a:avLst/>
          </a:prstGeom>
          <a:solidFill>
            <a:srgbClr val="CCC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Lower absenteeism rates
Lower employee turnover
Increased ROI in training and development
Globally more positive work environment
Increased productivity
Higher levels of innovation
Increased trading performance and stock value</a:t>
            </a:r>
            <a:endParaRPr lang="pt-PT" dirty="0"/>
          </a:p>
        </p:txBody>
      </p:sp>
      <p:sp>
        <p:nvSpPr>
          <p:cNvPr id="16" name="Retângulo: Cantos Arredondados 15">
            <a:extLst>
              <a:ext uri="{FF2B5EF4-FFF2-40B4-BE49-F238E27FC236}">
                <a16:creationId xmlns:a16="http://schemas.microsoft.com/office/drawing/2014/main" id="{96FB20D7-1FEE-3598-4AEA-DC4E4F75B0A9}"/>
              </a:ext>
            </a:extLst>
          </p:cNvPr>
          <p:cNvSpPr/>
          <p:nvPr/>
        </p:nvSpPr>
        <p:spPr>
          <a:xfrm>
            <a:off x="1256413" y="2178964"/>
            <a:ext cx="4710224" cy="415389"/>
          </a:xfrm>
          <a:prstGeom prst="round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Characteristics of an employee with a disability</a:t>
            </a:r>
            <a:endParaRPr lang="pt-PT" i="1" dirty="0">
              <a:solidFill>
                <a:schemeClr val="bg1"/>
              </a:solidFill>
            </a:endParaRPr>
          </a:p>
        </p:txBody>
      </p:sp>
      <p:sp>
        <p:nvSpPr>
          <p:cNvPr id="18" name="Retângulo: Cantos Arredondados 17">
            <a:extLst>
              <a:ext uri="{FF2B5EF4-FFF2-40B4-BE49-F238E27FC236}">
                <a16:creationId xmlns:a16="http://schemas.microsoft.com/office/drawing/2014/main" id="{56EF02B3-E929-5B1D-9CE0-0199CA849153}"/>
              </a:ext>
            </a:extLst>
          </p:cNvPr>
          <p:cNvSpPr/>
          <p:nvPr/>
        </p:nvSpPr>
        <p:spPr>
          <a:xfrm>
            <a:off x="6450418" y="2178964"/>
            <a:ext cx="4472763" cy="415389"/>
          </a:xfrm>
          <a:prstGeom prst="round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Advantages of hiring people with disabilities</a:t>
            </a:r>
            <a:endParaRPr lang="pt-PT" b="1" i="1" dirty="0">
              <a:solidFill>
                <a:schemeClr val="bg1"/>
              </a:solidFill>
            </a:endParaRPr>
          </a:p>
        </p:txBody>
      </p:sp>
    </p:spTree>
    <p:extLst>
      <p:ext uri="{BB962C8B-B14F-4D97-AF65-F5344CB8AC3E}">
        <p14:creationId xmlns:p14="http://schemas.microsoft.com/office/powerpoint/2010/main" val="252910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A9F1CA36-B6F0-8DF9-1F76-790B94B3A087}"/>
              </a:ext>
            </a:extLst>
          </p:cNvPr>
          <p:cNvSpPr txBox="1">
            <a:spLocks/>
          </p:cNvSpPr>
          <p:nvPr/>
        </p:nvSpPr>
        <p:spPr>
          <a:xfrm>
            <a:off x="339816" y="41141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Partnership</a:t>
            </a:r>
            <a:endParaRPr lang="pt-PT" sz="2800" b="1" dirty="0">
              <a:solidFill>
                <a:schemeClr val="bg1"/>
              </a:solidFill>
            </a:endParaRPr>
          </a:p>
        </p:txBody>
      </p:sp>
      <p:pic>
        <p:nvPicPr>
          <p:cNvPr id="15" name="Imagem 14" descr="Uma imagem com texto, vidro&#10;&#10;Descrição gerada automaticamente">
            <a:extLst>
              <a:ext uri="{FF2B5EF4-FFF2-40B4-BE49-F238E27FC236}">
                <a16:creationId xmlns:a16="http://schemas.microsoft.com/office/drawing/2014/main" id="{75136C9D-A05E-08C5-AC89-1C33FDA06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90" y="2386060"/>
            <a:ext cx="1803748" cy="1534357"/>
          </a:xfrm>
          <a:prstGeom prst="rect">
            <a:avLst/>
          </a:prstGeom>
        </p:spPr>
      </p:pic>
      <p:pic>
        <p:nvPicPr>
          <p:cNvPr id="16" name="Imagem 15">
            <a:extLst>
              <a:ext uri="{FF2B5EF4-FFF2-40B4-BE49-F238E27FC236}">
                <a16:creationId xmlns:a16="http://schemas.microsoft.com/office/drawing/2014/main" id="{2FF795C0-5DFA-06FB-B84A-667BF463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761" y="2430048"/>
            <a:ext cx="2595255" cy="1427967"/>
          </a:xfrm>
          <a:prstGeom prst="rect">
            <a:avLst/>
          </a:prstGeom>
        </p:spPr>
      </p:pic>
      <p:pic>
        <p:nvPicPr>
          <p:cNvPr id="17" name="Imagem 16" descr="Uma imagem com texto&#10;&#10;Descrição gerada automaticamente">
            <a:extLst>
              <a:ext uri="{FF2B5EF4-FFF2-40B4-BE49-F238E27FC236}">
                <a16:creationId xmlns:a16="http://schemas.microsoft.com/office/drawing/2014/main" id="{C571CA02-72EC-BDAE-2D2D-7DBFB6B43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947" y="2993720"/>
            <a:ext cx="3762854" cy="701457"/>
          </a:xfrm>
          <a:prstGeom prst="rect">
            <a:avLst/>
          </a:prstGeom>
        </p:spPr>
      </p:pic>
    </p:spTree>
    <p:extLst>
      <p:ext uri="{BB962C8B-B14F-4D97-AF65-F5344CB8AC3E}">
        <p14:creationId xmlns:p14="http://schemas.microsoft.com/office/powerpoint/2010/main" val="289842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7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A7EE7F5-246C-4A27-2D2F-A8E35100E6DA}"/>
              </a:ext>
            </a:extLst>
          </p:cNvPr>
          <p:cNvSpPr txBox="1">
            <a:spLocks/>
          </p:cNvSpPr>
          <p:nvPr/>
        </p:nvSpPr>
        <p:spPr>
          <a:xfrm>
            <a:off x="1278256" y="2085579"/>
            <a:ext cx="4448491"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i="1" dirty="0">
                <a:solidFill>
                  <a:srgbClr val="4E4D4D"/>
                </a:solidFill>
              </a:rPr>
              <a:t>Understand the essentials of online marketing</a:t>
            </a:r>
            <a:endParaRPr lang="en-US" b="1" i="1" dirty="0">
              <a:solidFill>
                <a:srgbClr val="4E4D4D"/>
              </a:solidFill>
            </a:endParaRPr>
          </a:p>
        </p:txBody>
      </p:sp>
      <p:pic>
        <p:nvPicPr>
          <p:cNvPr id="5" name="Gráfico 4" descr="Cérebro com preenchimento sólido">
            <a:extLst>
              <a:ext uri="{FF2B5EF4-FFF2-40B4-BE49-F238E27FC236}">
                <a16:creationId xmlns:a16="http://schemas.microsoft.com/office/drawing/2014/main" id="{539D4198-D6F9-2D6B-113D-B6266322E4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82" y="3528300"/>
            <a:ext cx="690879" cy="690879"/>
          </a:xfrm>
          <a:prstGeom prst="rect">
            <a:avLst/>
          </a:prstGeom>
        </p:spPr>
      </p:pic>
      <p:sp>
        <p:nvSpPr>
          <p:cNvPr id="6" name="Subtítulo 2">
            <a:extLst>
              <a:ext uri="{FF2B5EF4-FFF2-40B4-BE49-F238E27FC236}">
                <a16:creationId xmlns:a16="http://schemas.microsoft.com/office/drawing/2014/main" id="{0F1730EB-ED05-C8D3-316F-F49E046B8376}"/>
              </a:ext>
            </a:extLst>
          </p:cNvPr>
          <p:cNvSpPr txBox="1">
            <a:spLocks/>
          </p:cNvSpPr>
          <p:nvPr/>
        </p:nvSpPr>
        <p:spPr>
          <a:xfrm>
            <a:off x="1278256" y="3550085"/>
            <a:ext cx="4338773"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i="1" dirty="0">
                <a:solidFill>
                  <a:srgbClr val="4E4D4D"/>
                </a:solidFill>
              </a:rPr>
              <a:t>Know the requirements of creating and maintaining an online store</a:t>
            </a:r>
            <a:endParaRPr lang="pt-PT" i="1" dirty="0">
              <a:solidFill>
                <a:srgbClr val="4E4D4D"/>
              </a:solidFill>
              <a:effectLst/>
            </a:endParaRPr>
          </a:p>
        </p:txBody>
      </p:sp>
      <p:sp>
        <p:nvSpPr>
          <p:cNvPr id="7" name="Subtítulo 2">
            <a:extLst>
              <a:ext uri="{FF2B5EF4-FFF2-40B4-BE49-F238E27FC236}">
                <a16:creationId xmlns:a16="http://schemas.microsoft.com/office/drawing/2014/main" id="{38640EB7-297E-3DC7-2C83-06735A732B16}"/>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dirty="0" err="1">
                <a:solidFill>
                  <a:srgbClr val="7F8AF6"/>
                </a:solidFill>
              </a:rPr>
              <a:t>Learning</a:t>
            </a:r>
            <a:r>
              <a:rPr lang="pt-PT" sz="2800" dirty="0">
                <a:solidFill>
                  <a:srgbClr val="7F8AF6"/>
                </a:solidFill>
              </a:rPr>
              <a:t> </a:t>
            </a:r>
            <a:r>
              <a:rPr lang="pt-PT" sz="2800" dirty="0" err="1">
                <a:solidFill>
                  <a:srgbClr val="7F8AF6"/>
                </a:solidFill>
              </a:rPr>
              <a:t>outcomes</a:t>
            </a:r>
            <a:endParaRPr lang="pt-PT" sz="2800" dirty="0">
              <a:solidFill>
                <a:srgbClr val="7F8AF6"/>
              </a:solidFill>
            </a:endParaRPr>
          </a:p>
        </p:txBody>
      </p:sp>
      <p:sp>
        <p:nvSpPr>
          <p:cNvPr id="8" name="Subtítulo 2">
            <a:extLst>
              <a:ext uri="{FF2B5EF4-FFF2-40B4-BE49-F238E27FC236}">
                <a16:creationId xmlns:a16="http://schemas.microsoft.com/office/drawing/2014/main" id="{A9F1CA36-B6F0-8DF9-1F76-790B94B3A087}"/>
              </a:ext>
            </a:extLst>
          </p:cNvPr>
          <p:cNvSpPr txBox="1">
            <a:spLocks/>
          </p:cNvSpPr>
          <p:nvPr/>
        </p:nvSpPr>
        <p:spPr>
          <a:xfrm>
            <a:off x="339816" y="47404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a:solidFill>
                  <a:schemeClr val="bg1"/>
                </a:solidFill>
              </a:rPr>
              <a:t>Unit4 – Module 3</a:t>
            </a:r>
          </a:p>
        </p:txBody>
      </p:sp>
      <p:sp>
        <p:nvSpPr>
          <p:cNvPr id="9" name="Subtítulo 2">
            <a:extLst>
              <a:ext uri="{FF2B5EF4-FFF2-40B4-BE49-F238E27FC236}">
                <a16:creationId xmlns:a16="http://schemas.microsoft.com/office/drawing/2014/main" id="{1D5AD94F-AE84-9F5F-51E5-DC163C2CEC44}"/>
              </a:ext>
            </a:extLst>
          </p:cNvPr>
          <p:cNvSpPr txBox="1">
            <a:spLocks/>
          </p:cNvSpPr>
          <p:nvPr/>
        </p:nvSpPr>
        <p:spPr>
          <a:xfrm>
            <a:off x="6480175" y="2085579"/>
            <a:ext cx="4250849"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i="1" dirty="0">
                <a:solidFill>
                  <a:srgbClr val="4E4D4D"/>
                </a:solidFill>
              </a:rPr>
              <a:t>Feel confident to create and operate an online business
</a:t>
            </a:r>
            <a:endParaRPr lang="en-US" b="1" i="1" dirty="0">
              <a:solidFill>
                <a:srgbClr val="4E4D4D"/>
              </a:solidFill>
            </a:endParaRPr>
          </a:p>
        </p:txBody>
      </p:sp>
      <p:pic>
        <p:nvPicPr>
          <p:cNvPr id="11" name="Gráfico 10" descr="Cérebro com preenchimento sólido">
            <a:extLst>
              <a:ext uri="{FF2B5EF4-FFF2-40B4-BE49-F238E27FC236}">
                <a16:creationId xmlns:a16="http://schemas.microsoft.com/office/drawing/2014/main" id="{07202BDF-B2F5-40F1-1074-645AEA0AC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9502" y="3528300"/>
            <a:ext cx="768259" cy="690879"/>
          </a:xfrm>
          <a:prstGeom prst="rect">
            <a:avLst/>
          </a:prstGeom>
        </p:spPr>
      </p:pic>
      <p:sp>
        <p:nvSpPr>
          <p:cNvPr id="12" name="Subtítulo 2">
            <a:extLst>
              <a:ext uri="{FF2B5EF4-FFF2-40B4-BE49-F238E27FC236}">
                <a16:creationId xmlns:a16="http://schemas.microsoft.com/office/drawing/2014/main" id="{F23A9B1C-C3D9-B8F2-1E33-C6D4B9E3D388}"/>
              </a:ext>
            </a:extLst>
          </p:cNvPr>
          <p:cNvSpPr txBox="1">
            <a:spLocks/>
          </p:cNvSpPr>
          <p:nvPr/>
        </p:nvSpPr>
        <p:spPr>
          <a:xfrm>
            <a:off x="6480175" y="3550085"/>
            <a:ext cx="5309054" cy="1338188"/>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i="1" dirty="0">
                <a:solidFill>
                  <a:srgbClr val="4E4D4D"/>
                </a:solidFill>
              </a:rPr>
              <a:t>Have a comprehensive knowledge of the advantages, disadvantages, threats and opportunities of online marketing, including typesetting security guidelines.
</a:t>
            </a:r>
            <a:endParaRPr lang="en-US" sz="2400" i="1" dirty="0">
              <a:solidFill>
                <a:srgbClr val="4E4D4D"/>
              </a:solidFill>
            </a:endParaRPr>
          </a:p>
        </p:txBody>
      </p:sp>
      <p:pic>
        <p:nvPicPr>
          <p:cNvPr id="2" name="Gráfico 1" descr="Cérebro com preenchimento sólido">
            <a:extLst>
              <a:ext uri="{FF2B5EF4-FFF2-40B4-BE49-F238E27FC236}">
                <a16:creationId xmlns:a16="http://schemas.microsoft.com/office/drawing/2014/main" id="{F5852B4D-DAFC-A486-C9C0-61741F3146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81" y="2085579"/>
            <a:ext cx="690879" cy="690879"/>
          </a:xfrm>
          <a:prstGeom prst="rect">
            <a:avLst/>
          </a:prstGeom>
        </p:spPr>
      </p:pic>
      <p:pic>
        <p:nvPicPr>
          <p:cNvPr id="13" name="Gráfico 12" descr="Cérebro com preenchimento sólido">
            <a:extLst>
              <a:ext uri="{FF2B5EF4-FFF2-40B4-BE49-F238E27FC236}">
                <a16:creationId xmlns:a16="http://schemas.microsoft.com/office/drawing/2014/main" id="{15A7B56B-F698-46B7-CE3F-57F4FF172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297" y="2085579"/>
            <a:ext cx="768259" cy="690879"/>
          </a:xfrm>
          <a:prstGeom prst="rect">
            <a:avLst/>
          </a:prstGeom>
        </p:spPr>
      </p:pic>
    </p:spTree>
    <p:extLst>
      <p:ext uri="{BB962C8B-B14F-4D97-AF65-F5344CB8AC3E}">
        <p14:creationId xmlns:p14="http://schemas.microsoft.com/office/powerpoint/2010/main" val="364783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EFDE60A-A7F0-7DC0-6CB9-2F8CA5B2440B}"/>
              </a:ext>
            </a:extLst>
          </p:cNvPr>
          <p:cNvPicPr>
            <a:picLocks noChangeAspect="1"/>
          </p:cNvPicPr>
          <p:nvPr/>
        </p:nvPicPr>
        <p:blipFill rotWithShape="1">
          <a:blip r:embed="rId2"/>
          <a:srcRect b="12207"/>
          <a:stretch/>
        </p:blipFill>
        <p:spPr>
          <a:xfrm>
            <a:off x="1" y="0"/>
            <a:ext cx="12191999" cy="5623615"/>
          </a:xfrm>
          <a:prstGeom prst="rect">
            <a:avLst/>
          </a:prstGeom>
        </p:spPr>
      </p:pic>
      <p:sp>
        <p:nvSpPr>
          <p:cNvPr id="5" name="Retângulo 4">
            <a:extLst>
              <a:ext uri="{FF2B5EF4-FFF2-40B4-BE49-F238E27FC236}">
                <a16:creationId xmlns:a16="http://schemas.microsoft.com/office/drawing/2014/main" id="{F5B8D308-0FCE-734B-E31F-B8135EE71D75}"/>
              </a:ext>
            </a:extLst>
          </p:cNvPr>
          <p:cNvSpPr/>
          <p:nvPr/>
        </p:nvSpPr>
        <p:spPr>
          <a:xfrm>
            <a:off x="0" y="-10633"/>
            <a:ext cx="12192000" cy="5623615"/>
          </a:xfrm>
          <a:prstGeom prst="rect">
            <a:avLst/>
          </a:prstGeom>
          <a:solidFill>
            <a:srgbClr val="7F8A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Subtítulo 2">
            <a:extLst>
              <a:ext uri="{FF2B5EF4-FFF2-40B4-BE49-F238E27FC236}">
                <a16:creationId xmlns:a16="http://schemas.microsoft.com/office/drawing/2014/main" id="{9039EEB2-59BC-531E-6706-C5A29F12DD87}"/>
              </a:ext>
            </a:extLst>
          </p:cNvPr>
          <p:cNvSpPr txBox="1">
            <a:spLocks/>
          </p:cNvSpPr>
          <p:nvPr/>
        </p:nvSpPr>
        <p:spPr>
          <a:xfrm>
            <a:off x="534126" y="42658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Content</a:t>
            </a:r>
            <a:endParaRPr lang="pt-PT" sz="2800" b="1" dirty="0">
              <a:solidFill>
                <a:schemeClr val="bg1"/>
              </a:solidFill>
            </a:endParaRPr>
          </a:p>
        </p:txBody>
      </p:sp>
      <p:sp>
        <p:nvSpPr>
          <p:cNvPr id="8" name="Subtítulo 2">
            <a:extLst>
              <a:ext uri="{FF2B5EF4-FFF2-40B4-BE49-F238E27FC236}">
                <a16:creationId xmlns:a16="http://schemas.microsoft.com/office/drawing/2014/main" id="{E2C3D4AA-22CA-43B8-E8E6-6805387540C8}"/>
              </a:ext>
            </a:extLst>
          </p:cNvPr>
          <p:cNvSpPr txBox="1">
            <a:spLocks/>
          </p:cNvSpPr>
          <p:nvPr/>
        </p:nvSpPr>
        <p:spPr>
          <a:xfrm>
            <a:off x="1332371" y="1474478"/>
            <a:ext cx="4587766" cy="21204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00000"/>
              </a:lnSpc>
              <a:buFont typeface="+mj-lt"/>
              <a:buAutoNum type="romanUcPeriod"/>
            </a:pPr>
            <a:r>
              <a:rPr lang="en-US" i="1" dirty="0">
                <a:solidFill>
                  <a:schemeClr val="bg1"/>
                </a:solidFill>
              </a:rPr>
              <a:t>Tools and strategies to fight discrimination in the workplace</a:t>
            </a:r>
          </a:p>
          <a:p>
            <a:pPr marL="971550" lvl="1" indent="-514350" algn="l">
              <a:lnSpc>
                <a:spcPct val="100000"/>
              </a:lnSpc>
              <a:buFont typeface="+mj-lt"/>
              <a:buAutoNum type="romanUcPeriod"/>
            </a:pPr>
            <a:r>
              <a:rPr lang="pt-PT" i="1" dirty="0" err="1">
                <a:solidFill>
                  <a:schemeClr val="bg1"/>
                </a:solidFill>
              </a:rPr>
              <a:t>Capacitism</a:t>
            </a:r>
            <a:endParaRPr lang="pt-PT" i="1" dirty="0">
              <a:solidFill>
                <a:schemeClr val="bg1"/>
              </a:solidFill>
            </a:endParaRPr>
          </a:p>
          <a:p>
            <a:pPr marL="971550" lvl="1" indent="-514350" algn="l">
              <a:lnSpc>
                <a:spcPct val="100000"/>
              </a:lnSpc>
              <a:buFont typeface="+mj-lt"/>
              <a:buAutoNum type="romanUcPeriod"/>
            </a:pPr>
            <a:r>
              <a:rPr lang="pt-PT" i="1" dirty="0" err="1">
                <a:solidFill>
                  <a:schemeClr val="bg1"/>
                </a:solidFill>
              </a:rPr>
              <a:t>Driving</a:t>
            </a:r>
            <a:r>
              <a:rPr lang="pt-PT" i="1" dirty="0">
                <a:solidFill>
                  <a:schemeClr val="bg1"/>
                </a:solidFill>
              </a:rPr>
              <a:t> </a:t>
            </a:r>
            <a:r>
              <a:rPr lang="pt-PT" i="1" dirty="0" err="1">
                <a:solidFill>
                  <a:schemeClr val="bg1"/>
                </a:solidFill>
              </a:rPr>
              <a:t>Diversity</a:t>
            </a:r>
            <a:endParaRPr lang="pt-PT" i="1" dirty="0">
              <a:solidFill>
                <a:schemeClr val="bg1"/>
              </a:solidFill>
            </a:endParaRPr>
          </a:p>
          <a:p>
            <a:pPr marL="514350" indent="-514350" algn="l">
              <a:lnSpc>
                <a:spcPct val="100000"/>
              </a:lnSpc>
              <a:buFont typeface="+mj-lt"/>
              <a:buAutoNum type="romanUcPeriod"/>
            </a:pPr>
            <a:r>
              <a:rPr lang="pt-PT" i="1" dirty="0" err="1">
                <a:solidFill>
                  <a:schemeClr val="bg1"/>
                </a:solidFill>
              </a:rPr>
              <a:t>Recruitment</a:t>
            </a:r>
            <a:endParaRPr lang="pt-PT" i="1" dirty="0">
              <a:solidFill>
                <a:schemeClr val="bg1"/>
              </a:solidFill>
            </a:endParaRPr>
          </a:p>
          <a:p>
            <a:pPr marL="514350" indent="-514350" algn="l">
              <a:lnSpc>
                <a:spcPct val="100000"/>
              </a:lnSpc>
              <a:buFont typeface="+mj-lt"/>
              <a:buAutoNum type="romanUcPeriod"/>
            </a:pPr>
            <a:r>
              <a:rPr lang="pt-PT" i="1" dirty="0" err="1">
                <a:solidFill>
                  <a:schemeClr val="bg1"/>
                </a:solidFill>
              </a:rPr>
              <a:t>Good</a:t>
            </a:r>
            <a:r>
              <a:rPr lang="pt-PT" i="1" dirty="0">
                <a:solidFill>
                  <a:schemeClr val="bg1"/>
                </a:solidFill>
              </a:rPr>
              <a:t> </a:t>
            </a:r>
            <a:r>
              <a:rPr lang="pt-PT" i="1" dirty="0" err="1">
                <a:solidFill>
                  <a:schemeClr val="bg1"/>
                </a:solidFill>
              </a:rPr>
              <a:t>Practices</a:t>
            </a:r>
            <a:r>
              <a:rPr lang="pt-PT" i="1" dirty="0">
                <a:solidFill>
                  <a:schemeClr val="bg1"/>
                </a:solidFill>
              </a:rPr>
              <a:t> </a:t>
            </a:r>
            <a:r>
              <a:rPr lang="pt-PT" i="1" dirty="0" err="1">
                <a:solidFill>
                  <a:schemeClr val="bg1"/>
                </a:solidFill>
              </a:rPr>
              <a:t>of</a:t>
            </a:r>
            <a:r>
              <a:rPr lang="pt-PT" i="1" dirty="0">
                <a:solidFill>
                  <a:schemeClr val="bg1"/>
                </a:solidFill>
              </a:rPr>
              <a:t> </a:t>
            </a:r>
            <a:r>
              <a:rPr lang="pt-PT" i="1" dirty="0" err="1">
                <a:solidFill>
                  <a:schemeClr val="bg1"/>
                </a:solidFill>
              </a:rPr>
              <a:t>Inclusion</a:t>
            </a:r>
            <a:r>
              <a:rPr lang="pt-PT" i="1" dirty="0">
                <a:solidFill>
                  <a:schemeClr val="bg1"/>
                </a:solidFill>
              </a:rPr>
              <a:t>​</a:t>
            </a:r>
          </a:p>
        </p:txBody>
      </p:sp>
    </p:spTree>
    <p:extLst>
      <p:ext uri="{BB962C8B-B14F-4D97-AF65-F5344CB8AC3E}">
        <p14:creationId xmlns:p14="http://schemas.microsoft.com/office/powerpoint/2010/main" val="361912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1D94D53-FB8D-AC07-0D23-9ADE140B9622}"/>
              </a:ext>
            </a:extLst>
          </p:cNvPr>
          <p:cNvSpPr/>
          <p:nvPr/>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ubtítulo 2">
            <a:extLst>
              <a:ext uri="{FF2B5EF4-FFF2-40B4-BE49-F238E27FC236}">
                <a16:creationId xmlns:a16="http://schemas.microsoft.com/office/drawing/2014/main" id="{084A2B79-33CB-4F1D-A3D0-4FD9962BB765}"/>
              </a:ext>
            </a:extLst>
          </p:cNvPr>
          <p:cNvSpPr txBox="1">
            <a:spLocks/>
          </p:cNvSpPr>
          <p:nvPr/>
        </p:nvSpPr>
        <p:spPr>
          <a:xfrm>
            <a:off x="1354630" y="1929156"/>
            <a:ext cx="9012114" cy="115431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3600" b="1" dirty="0">
                <a:solidFill>
                  <a:schemeClr val="bg1"/>
                </a:solidFill>
              </a:rPr>
              <a:t>Module 1</a:t>
            </a:r>
            <a:br>
              <a:rPr lang="pt-PT" sz="3600" dirty="0">
                <a:solidFill>
                  <a:schemeClr val="bg1"/>
                </a:solidFill>
              </a:rPr>
            </a:br>
            <a:r>
              <a:rPr lang="pt-PT" sz="3600" dirty="0" err="1">
                <a:solidFill>
                  <a:schemeClr val="bg1"/>
                </a:solidFill>
              </a:rPr>
              <a:t>Diversity</a:t>
            </a:r>
            <a:r>
              <a:rPr lang="pt-PT" sz="3600" dirty="0">
                <a:solidFill>
                  <a:schemeClr val="bg1"/>
                </a:solidFill>
              </a:rPr>
              <a:t> </a:t>
            </a:r>
            <a:r>
              <a:rPr lang="pt-PT" sz="3600" dirty="0" err="1">
                <a:solidFill>
                  <a:schemeClr val="bg1"/>
                </a:solidFill>
              </a:rPr>
              <a:t>and</a:t>
            </a:r>
            <a:r>
              <a:rPr lang="pt-PT" sz="3600" dirty="0">
                <a:solidFill>
                  <a:schemeClr val="bg1"/>
                </a:solidFill>
              </a:rPr>
              <a:t> </a:t>
            </a:r>
            <a:r>
              <a:rPr lang="pt-PT" sz="3600" dirty="0" err="1">
                <a:solidFill>
                  <a:schemeClr val="bg1"/>
                </a:solidFill>
              </a:rPr>
              <a:t>Inclusion</a:t>
            </a:r>
            <a:r>
              <a:rPr lang="pt-PT" sz="3600" dirty="0">
                <a:solidFill>
                  <a:schemeClr val="bg1"/>
                </a:solidFill>
              </a:rPr>
              <a:t> Management</a:t>
            </a:r>
          </a:p>
        </p:txBody>
      </p:sp>
    </p:spTree>
    <p:extLst>
      <p:ext uri="{BB962C8B-B14F-4D97-AF65-F5344CB8AC3E}">
        <p14:creationId xmlns:p14="http://schemas.microsoft.com/office/powerpoint/2010/main" val="14906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164307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What is </a:t>
            </a:r>
            <a:r>
              <a:rPr lang="en-US" sz="2800" dirty="0" err="1">
                <a:solidFill>
                  <a:srgbClr val="7F8AF6"/>
                </a:solidFill>
              </a:rPr>
              <a:t>Capacitism</a:t>
            </a:r>
            <a:r>
              <a:rPr lang="en-US" sz="2800" dirty="0">
                <a:solidFill>
                  <a:srgbClr val="7F8AF6"/>
                </a:solidFill>
              </a:rPr>
              <a:t>?</a:t>
            </a: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1123904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Tools and strategies to fight discrimination in the workplace</a:t>
            </a:r>
            <a:endParaRPr lang="pt-PT" sz="2800" b="1" dirty="0">
              <a:solidFill>
                <a:schemeClr val="bg1"/>
              </a:solidFill>
            </a:endParaRPr>
          </a:p>
        </p:txBody>
      </p:sp>
      <p:pic>
        <p:nvPicPr>
          <p:cNvPr id="1026" name="Picture 2">
            <a:extLst>
              <a:ext uri="{FF2B5EF4-FFF2-40B4-BE49-F238E27FC236}">
                <a16:creationId xmlns:a16="http://schemas.microsoft.com/office/drawing/2014/main" id="{89400720-BB78-41DF-9445-C23F4DAC7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15" y="1853617"/>
            <a:ext cx="6257925" cy="35147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Cantos Arredondados 5">
            <a:extLst>
              <a:ext uri="{FF2B5EF4-FFF2-40B4-BE49-F238E27FC236}">
                <a16:creationId xmlns:a16="http://schemas.microsoft.com/office/drawing/2014/main" id="{0EB84071-AD5B-C64A-C9B6-3FFA8DB1632F}"/>
              </a:ext>
            </a:extLst>
          </p:cNvPr>
          <p:cNvSpPr/>
          <p:nvPr/>
        </p:nvSpPr>
        <p:spPr>
          <a:xfrm>
            <a:off x="7751135" y="2441398"/>
            <a:ext cx="3285460" cy="2339162"/>
          </a:xfrm>
          <a:prstGeom prst="roundRect">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bg1"/>
                </a:solidFill>
              </a:rPr>
              <a:t>It is discrimination against people with disabilities. It materializes in the unfair treatment of a person due to their disability.</a:t>
            </a:r>
            <a:endParaRPr lang="pt-PT" dirty="0">
              <a:solidFill>
                <a:schemeClr val="bg1"/>
              </a:solidFill>
            </a:endParaRPr>
          </a:p>
        </p:txBody>
      </p:sp>
    </p:spTree>
    <p:extLst>
      <p:ext uri="{BB962C8B-B14F-4D97-AF65-F5344CB8AC3E}">
        <p14:creationId xmlns:p14="http://schemas.microsoft.com/office/powerpoint/2010/main" val="410508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164307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Forms of </a:t>
            </a:r>
            <a:r>
              <a:rPr lang="en-US" sz="2800" dirty="0" err="1">
                <a:solidFill>
                  <a:srgbClr val="7F8AF6"/>
                </a:solidFill>
              </a:rPr>
              <a:t>Capacitism</a:t>
            </a:r>
            <a:endParaRPr lang="en-US"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1123904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Tools and strategies to fight discrimination in the workplace</a:t>
            </a:r>
            <a:endParaRPr lang="pt-PT" sz="2800" b="1" dirty="0">
              <a:solidFill>
                <a:schemeClr val="bg1"/>
              </a:solidFill>
            </a:endParaRPr>
          </a:p>
        </p:txBody>
      </p:sp>
      <p:sp>
        <p:nvSpPr>
          <p:cNvPr id="6" name="Retângulo: Cantos Arredondados 5">
            <a:extLst>
              <a:ext uri="{FF2B5EF4-FFF2-40B4-BE49-F238E27FC236}">
                <a16:creationId xmlns:a16="http://schemas.microsoft.com/office/drawing/2014/main" id="{0EB84071-AD5B-C64A-C9B6-3FFA8DB1632F}"/>
              </a:ext>
            </a:extLst>
          </p:cNvPr>
          <p:cNvSpPr/>
          <p:nvPr/>
        </p:nvSpPr>
        <p:spPr>
          <a:xfrm>
            <a:off x="2261193" y="2050037"/>
            <a:ext cx="3285460" cy="3310816"/>
          </a:xfrm>
          <a:prstGeom prst="roundRect">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i="1" dirty="0">
                <a:solidFill>
                  <a:schemeClr val="bg1"/>
                </a:solidFill>
              </a:rPr>
              <a:t>Direct discrimination
Indirect discrimination
Failure to make reasonable adjustments
Discrimination due to disability
Harassment
Victimization</a:t>
            </a:r>
            <a:endParaRPr lang="pt-PT" dirty="0">
              <a:solidFill>
                <a:schemeClr val="bg1"/>
              </a:solidFill>
            </a:endParaRPr>
          </a:p>
        </p:txBody>
      </p:sp>
      <p:pic>
        <p:nvPicPr>
          <p:cNvPr id="2052" name="Picture 4">
            <a:extLst>
              <a:ext uri="{FF2B5EF4-FFF2-40B4-BE49-F238E27FC236}">
                <a16:creationId xmlns:a16="http://schemas.microsoft.com/office/drawing/2014/main" id="{D7E3B514-F28E-D486-2424-B4A53259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665" y="1952612"/>
            <a:ext cx="3516386" cy="350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0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164307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Forms of </a:t>
            </a:r>
            <a:r>
              <a:rPr lang="en-US" sz="2800" dirty="0" err="1">
                <a:solidFill>
                  <a:srgbClr val="7F8AF6"/>
                </a:solidFill>
              </a:rPr>
              <a:t>Capacitism</a:t>
            </a:r>
            <a:endParaRPr lang="en-US" sz="2800" dirty="0">
              <a:solidFill>
                <a:srgbClr val="7F8AF6"/>
              </a:solidFill>
            </a:endParaRP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1123904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Tools and strategies to fight discrimination in the workplace</a:t>
            </a:r>
            <a:endParaRPr lang="pt-PT" sz="2800" b="1" dirty="0">
              <a:solidFill>
                <a:schemeClr val="bg1"/>
              </a:solidFill>
            </a:endParaRPr>
          </a:p>
        </p:txBody>
      </p:sp>
      <p:sp>
        <p:nvSpPr>
          <p:cNvPr id="6" name="Retângulo: Cantos Arredondados 5">
            <a:extLst>
              <a:ext uri="{FF2B5EF4-FFF2-40B4-BE49-F238E27FC236}">
                <a16:creationId xmlns:a16="http://schemas.microsoft.com/office/drawing/2014/main" id="{0EB84071-AD5B-C64A-C9B6-3FFA8DB1632F}"/>
              </a:ext>
            </a:extLst>
          </p:cNvPr>
          <p:cNvSpPr/>
          <p:nvPr/>
        </p:nvSpPr>
        <p:spPr>
          <a:xfrm>
            <a:off x="577702" y="1959943"/>
            <a:ext cx="11036595" cy="3763924"/>
          </a:xfrm>
          <a:prstGeom prst="roundRect">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i="1" dirty="0">
                <a:solidFill>
                  <a:schemeClr val="bg1"/>
                </a:solidFill>
              </a:rPr>
              <a:t>Direct discrimination</a:t>
            </a:r>
            <a:r>
              <a:rPr lang="en-US" i="1" dirty="0">
                <a:solidFill>
                  <a:schemeClr val="bg1"/>
                </a:solidFill>
              </a:rPr>
              <a:t> happens when someone treats a person worse than another person in a similar situation because of their disability
</a:t>
            </a:r>
            <a:r>
              <a:rPr lang="en-US" b="1" i="1" dirty="0">
                <a:solidFill>
                  <a:schemeClr val="bg1"/>
                </a:solidFill>
              </a:rPr>
              <a:t>Indirect discrimination</a:t>
            </a:r>
            <a:r>
              <a:rPr lang="en-US" i="1" dirty="0">
                <a:solidFill>
                  <a:schemeClr val="bg1"/>
                </a:solidFill>
              </a:rPr>
              <a:t> occurs when an organization's policy or mode of work has a negative impact on persons with disabilities compared to persons without disabilities.
If an employer or organization fails to make </a:t>
            </a:r>
            <a:r>
              <a:rPr lang="en-US" b="1" i="1" dirty="0">
                <a:solidFill>
                  <a:schemeClr val="bg1"/>
                </a:solidFill>
              </a:rPr>
              <a:t>reasonable adjustments</a:t>
            </a:r>
            <a:r>
              <a:rPr lang="en-US" i="1" dirty="0">
                <a:solidFill>
                  <a:schemeClr val="bg1"/>
                </a:solidFill>
              </a:rPr>
              <a:t>, persons with disabilities may be discriminated against.
If a person is </a:t>
            </a:r>
            <a:r>
              <a:rPr lang="en-US" b="1" i="1" dirty="0">
                <a:solidFill>
                  <a:schemeClr val="bg1"/>
                </a:solidFill>
              </a:rPr>
              <a:t>treated precariously</a:t>
            </a:r>
            <a:r>
              <a:rPr lang="en-US" i="1" dirty="0">
                <a:solidFill>
                  <a:schemeClr val="bg1"/>
                </a:solidFill>
              </a:rPr>
              <a:t> due to a situation resulting from a disability, it means that it is a case of discrimination resulting from a disability.
</a:t>
            </a:r>
            <a:r>
              <a:rPr lang="en-US" b="1" i="1" dirty="0">
                <a:solidFill>
                  <a:schemeClr val="bg1"/>
                </a:solidFill>
              </a:rPr>
              <a:t>Harassment</a:t>
            </a:r>
            <a:r>
              <a:rPr lang="en-US" i="1" dirty="0">
                <a:solidFill>
                  <a:schemeClr val="bg1"/>
                </a:solidFill>
              </a:rPr>
              <a:t> occurs when someone is treated in a way that makes them feel humiliated, offended, or degraded.
</a:t>
            </a:r>
            <a:r>
              <a:rPr lang="en-US" b="1" i="1" dirty="0">
                <a:solidFill>
                  <a:schemeClr val="bg1"/>
                </a:solidFill>
              </a:rPr>
              <a:t>Victimization</a:t>
            </a:r>
            <a:r>
              <a:rPr lang="en-US" i="1" dirty="0">
                <a:solidFill>
                  <a:schemeClr val="bg1"/>
                </a:solidFill>
              </a:rPr>
              <a:t> happens when someone is treated badly because they filed a complaint of discrimination under their rights.</a:t>
            </a:r>
            <a:endParaRPr lang="pt-PT" dirty="0">
              <a:solidFill>
                <a:schemeClr val="bg1"/>
              </a:solidFill>
            </a:endParaRPr>
          </a:p>
        </p:txBody>
      </p:sp>
    </p:spTree>
    <p:extLst>
      <p:ext uri="{BB962C8B-B14F-4D97-AF65-F5344CB8AC3E}">
        <p14:creationId xmlns:p14="http://schemas.microsoft.com/office/powerpoint/2010/main" val="382049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2C66601E-B30A-D9FD-8479-93F4BF9CAD6F}"/>
              </a:ext>
            </a:extLst>
          </p:cNvPr>
          <p:cNvSpPr txBox="1">
            <a:spLocks/>
          </p:cNvSpPr>
          <p:nvPr/>
        </p:nvSpPr>
        <p:spPr>
          <a:xfrm>
            <a:off x="339815" y="1216993"/>
            <a:ext cx="1164307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7F8AF6"/>
                </a:solidFill>
              </a:rPr>
              <a:t>Driving diversity</a:t>
            </a:r>
          </a:p>
        </p:txBody>
      </p:sp>
      <p:sp>
        <p:nvSpPr>
          <p:cNvPr id="3" name="Subtítulo 2">
            <a:extLst>
              <a:ext uri="{FF2B5EF4-FFF2-40B4-BE49-F238E27FC236}">
                <a16:creationId xmlns:a16="http://schemas.microsoft.com/office/drawing/2014/main" id="{C241E637-96CA-E258-7563-1044448293B9}"/>
              </a:ext>
            </a:extLst>
          </p:cNvPr>
          <p:cNvSpPr txBox="1">
            <a:spLocks/>
          </p:cNvSpPr>
          <p:nvPr/>
        </p:nvSpPr>
        <p:spPr>
          <a:xfrm>
            <a:off x="339816" y="474043"/>
            <a:ext cx="1123904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Tools and strategies to fight discrimination in the workplace</a:t>
            </a:r>
            <a:endParaRPr lang="pt-PT" sz="2800" b="1" dirty="0">
              <a:solidFill>
                <a:schemeClr val="bg1"/>
              </a:solidFill>
            </a:endParaRPr>
          </a:p>
        </p:txBody>
      </p:sp>
      <p:sp>
        <p:nvSpPr>
          <p:cNvPr id="6" name="Retângulo: Cantos Arredondados 5">
            <a:extLst>
              <a:ext uri="{FF2B5EF4-FFF2-40B4-BE49-F238E27FC236}">
                <a16:creationId xmlns:a16="http://schemas.microsoft.com/office/drawing/2014/main" id="{0EB84071-AD5B-C64A-C9B6-3FFA8DB1632F}"/>
              </a:ext>
            </a:extLst>
          </p:cNvPr>
          <p:cNvSpPr/>
          <p:nvPr/>
        </p:nvSpPr>
        <p:spPr>
          <a:xfrm>
            <a:off x="5458046" y="1877083"/>
            <a:ext cx="6120810" cy="3763924"/>
          </a:xfrm>
          <a:prstGeom prst="roundRect">
            <a:avLst/>
          </a:prstGeom>
          <a:solidFill>
            <a:srgbClr val="B7B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i="1" dirty="0">
                <a:solidFill>
                  <a:schemeClr val="bg1"/>
                </a:solidFill>
              </a:rPr>
              <a:t>Awareness against </a:t>
            </a:r>
            <a:r>
              <a:rPr lang="en-US" i="1" dirty="0" err="1">
                <a:solidFill>
                  <a:schemeClr val="bg1"/>
                </a:solidFill>
              </a:rPr>
              <a:t>Capacitism</a:t>
            </a:r>
            <a:endParaRPr lang="en-US" i="1" dirty="0">
              <a:solidFill>
                <a:schemeClr val="bg1"/>
              </a:solidFill>
            </a:endParaRPr>
          </a:p>
          <a:p>
            <a:pPr marL="285750" indent="-285750">
              <a:buFont typeface="Wingdings" panose="05000000000000000000" pitchFamily="2" charset="2"/>
              <a:buChar char="§"/>
            </a:pPr>
            <a:r>
              <a:rPr lang="en-US" i="1" dirty="0">
                <a:solidFill>
                  <a:schemeClr val="bg1"/>
                </a:solidFill>
              </a:rPr>
              <a:t>Collaborate with community groups
Eliminate hiring biases
Review training provision and internal policies
Educate all employees about discrimination
Establish processes to resolve discrimination issues
Consider different communication channels
Organize team-building exercises
Provide soft skills training to managers and supervisors</a:t>
            </a:r>
            <a:endParaRPr lang="pt-PT" dirty="0">
              <a:solidFill>
                <a:schemeClr val="bg1"/>
              </a:solidFill>
            </a:endParaRPr>
          </a:p>
        </p:txBody>
      </p:sp>
      <p:pic>
        <p:nvPicPr>
          <p:cNvPr id="3074" name="Picture 2">
            <a:extLst>
              <a:ext uri="{FF2B5EF4-FFF2-40B4-BE49-F238E27FC236}">
                <a16:creationId xmlns:a16="http://schemas.microsoft.com/office/drawing/2014/main" id="{5331CE6F-D100-6072-6072-8CEA9AEA8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8" y="2137143"/>
            <a:ext cx="5488393" cy="366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32472"/>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22D9D8-2EA3-43B9-BBBF-EA691D38FFFE}">
  <ds:schemaRefs>
    <ds:schemaRef ds:uri="http://schemas.microsoft.com/office/2006/metadata/properties"/>
    <ds:schemaRef ds:uri="http://schemas.microsoft.com/office/infopath/2007/PartnerControls"/>
    <ds:schemaRef ds:uri="66abd187-5e48-45b9-9942-6f7a38f158af"/>
    <ds:schemaRef ds:uri="964da2ef-42fd-4e24-b819-0dd3bd1d4f64"/>
    <ds:schemaRef ds:uri="58931216-f27b-4e01-b165-6537f363ba70"/>
    <ds:schemaRef ds:uri="57880843-fc3e-4094-97e6-62eb2ec25c39"/>
  </ds:schemaRefs>
</ds:datastoreItem>
</file>

<file path=customXml/itemProps2.xml><?xml version="1.0" encoding="utf-8"?>
<ds:datastoreItem xmlns:ds="http://schemas.openxmlformats.org/officeDocument/2006/customXml" ds:itemID="{5DCE70CA-881E-484F-ADD9-B0EA1B3799A9}">
  <ds:schemaRefs>
    <ds:schemaRef ds:uri="http://schemas.microsoft.com/sharepoint/v3/contenttype/forms"/>
  </ds:schemaRefs>
</ds:datastoreItem>
</file>

<file path=customXml/itemProps3.xml><?xml version="1.0" encoding="utf-8"?>
<ds:datastoreItem xmlns:ds="http://schemas.openxmlformats.org/officeDocument/2006/customXml" ds:itemID="{5CEB301B-780B-4F18-B5F2-2E7614A151AF}"/>
</file>

<file path=docProps/app.xml><?xml version="1.0" encoding="utf-8"?>
<Properties xmlns="http://schemas.openxmlformats.org/officeDocument/2006/extended-properties" xmlns:vt="http://schemas.openxmlformats.org/officeDocument/2006/docPropsVTypes">
  <Template>Office Theme</Template>
  <TotalTime>2638</TotalTime>
  <Words>1567</Words>
  <Application>Microsoft Office PowerPoint</Application>
  <PresentationFormat>Ecrã Panorâmico</PresentationFormat>
  <Paragraphs>148</Paragraphs>
  <Slides>22</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22</vt:i4>
      </vt:variant>
    </vt:vector>
  </HeadingPairs>
  <TitlesOfParts>
    <vt:vector size="31" baseType="lpstr">
      <vt:lpstr>-apple-system</vt:lpstr>
      <vt:lpstr>Arial</vt:lpstr>
      <vt:lpstr>Calibri</vt:lpstr>
      <vt:lpstr>Calibri Light</vt:lpstr>
      <vt:lpstr>Cento</vt:lpstr>
      <vt:lpstr>Lato</vt:lpstr>
      <vt:lpstr>Segoe UI</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Rural Elders to  Boost Creativity in Agriculture</dc:title>
  <dc:creator>Claudia Alves</dc:creator>
  <cp:lastModifiedBy>Carlota Lechaud</cp:lastModifiedBy>
  <cp:revision>228</cp:revision>
  <dcterms:created xsi:type="dcterms:W3CDTF">2021-04-16T10:13:33Z</dcterms:created>
  <dcterms:modified xsi:type="dcterms:W3CDTF">2023-05-05T15:25:34Z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Order">
    <vt:r8>473600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